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74"/>
  </p:notesMasterIdLst>
  <p:sldIdLst>
    <p:sldId id="693" r:id="rId6"/>
    <p:sldId id="645" r:id="rId7"/>
    <p:sldId id="692" r:id="rId8"/>
    <p:sldId id="691" r:id="rId9"/>
    <p:sldId id="690" r:id="rId10"/>
    <p:sldId id="256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58" r:id="rId22"/>
    <p:sldId id="706" r:id="rId23"/>
    <p:sldId id="707" r:id="rId24"/>
    <p:sldId id="708" r:id="rId25"/>
    <p:sldId id="709" r:id="rId26"/>
    <p:sldId id="710" r:id="rId27"/>
    <p:sldId id="711" r:id="rId28"/>
    <p:sldId id="712" r:id="rId29"/>
    <p:sldId id="713" r:id="rId30"/>
    <p:sldId id="714" r:id="rId31"/>
    <p:sldId id="715" r:id="rId32"/>
    <p:sldId id="716" r:id="rId33"/>
    <p:sldId id="759" r:id="rId34"/>
    <p:sldId id="717" r:id="rId35"/>
    <p:sldId id="718" r:id="rId36"/>
    <p:sldId id="719" r:id="rId37"/>
    <p:sldId id="724" r:id="rId38"/>
    <p:sldId id="725" r:id="rId39"/>
    <p:sldId id="760" r:id="rId40"/>
    <p:sldId id="720" r:id="rId41"/>
    <p:sldId id="721" r:id="rId42"/>
    <p:sldId id="730" r:id="rId43"/>
    <p:sldId id="738" r:id="rId44"/>
    <p:sldId id="737" r:id="rId45"/>
    <p:sldId id="299" r:id="rId46"/>
    <p:sldId id="416" r:id="rId47"/>
    <p:sldId id="404" r:id="rId48"/>
    <p:sldId id="405" r:id="rId49"/>
    <p:sldId id="406" r:id="rId50"/>
    <p:sldId id="407" r:id="rId51"/>
    <p:sldId id="288" r:id="rId52"/>
    <p:sldId id="396" r:id="rId53"/>
    <p:sldId id="750" r:id="rId54"/>
    <p:sldId id="739" r:id="rId55"/>
    <p:sldId id="740" r:id="rId56"/>
    <p:sldId id="741" r:id="rId57"/>
    <p:sldId id="742" r:id="rId58"/>
    <p:sldId id="755" r:id="rId59"/>
    <p:sldId id="743" r:id="rId60"/>
    <p:sldId id="756" r:id="rId61"/>
    <p:sldId id="744" r:id="rId62"/>
    <p:sldId id="745" r:id="rId63"/>
    <p:sldId id="747" r:id="rId64"/>
    <p:sldId id="754" r:id="rId65"/>
    <p:sldId id="751" r:id="rId66"/>
    <p:sldId id="757" r:id="rId67"/>
    <p:sldId id="752" r:id="rId68"/>
    <p:sldId id="753" r:id="rId69"/>
    <p:sldId id="748" r:id="rId70"/>
    <p:sldId id="749" r:id="rId71"/>
    <p:sldId id="389" r:id="rId72"/>
    <p:sldId id="276" r:id="rId73"/>
  </p:sldIdLst>
  <p:sldSz cx="12192000" cy="6858000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Helvetica" panose="020B0604020202020204" pitchFamily="34" charset="0"/>
      <p:regular r:id="rId79"/>
      <p:bold r:id="rId80"/>
      <p:italic r:id="rId81"/>
      <p:boldItalic r:id="rId82"/>
    </p:embeddedFont>
    <p:embeddedFont>
      <p:font typeface="Open Sans" panose="020B0606030504020204" pitchFamily="34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693"/>
            <p14:sldId id="645"/>
            <p14:sldId id="692"/>
            <p14:sldId id="691"/>
            <p14:sldId id="690"/>
          </p14:sldIdLst>
        </p14:section>
        <p14:section name="Bugs" id="{90EDFB58-C606-4C2C-A0AC-4258831D0757}">
          <p14:sldIdLst>
            <p14:sldId id="256"/>
            <p14:sldId id="696"/>
          </p14:sldIdLst>
        </p14:section>
        <p14:section name="Bug Types" id="{49C47DED-1D44-40DD-B4B4-CCA978969B26}">
          <p14:sldIdLst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</p14:sldIdLst>
        </p14:section>
        <p14:section name="bug overview" id="{8BBBF286-C1A2-4823-9A42-BD52CB4C6DA5}">
          <p14:sldIdLst>
            <p14:sldId id="758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59"/>
          </p14:sldIdLst>
        </p14:section>
        <p14:section name="bug psychology" id="{0B3C321D-F655-41E6-BA34-D62CE3CBB785}">
          <p14:sldIdLst>
            <p14:sldId id="717"/>
            <p14:sldId id="718"/>
            <p14:sldId id="719"/>
            <p14:sldId id="724"/>
            <p14:sldId id="725"/>
            <p14:sldId id="760"/>
            <p14:sldId id="720"/>
            <p14:sldId id="721"/>
            <p14:sldId id="730"/>
            <p14:sldId id="738"/>
            <p14:sldId id="737"/>
            <p14:sldId id="299"/>
            <p14:sldId id="416"/>
            <p14:sldId id="404"/>
            <p14:sldId id="405"/>
            <p14:sldId id="406"/>
            <p14:sldId id="407"/>
            <p14:sldId id="288"/>
            <p14:sldId id="396"/>
            <p14:sldId id="750"/>
          </p14:sldIdLst>
        </p14:section>
        <p14:section name="Bug Physiology" id="{E225A2DB-C974-450F-9DF4-65AE54871BD6}">
          <p14:sldIdLst/>
        </p14:section>
        <p14:section name="Default Section" id="{FC35890E-F173-48DB-ACDB-46696130D385}">
          <p14:sldIdLst>
            <p14:sldId id="739"/>
            <p14:sldId id="740"/>
            <p14:sldId id="741"/>
            <p14:sldId id="742"/>
            <p14:sldId id="755"/>
            <p14:sldId id="743"/>
            <p14:sldId id="756"/>
            <p14:sldId id="744"/>
            <p14:sldId id="745"/>
            <p14:sldId id="747"/>
            <p14:sldId id="754"/>
            <p14:sldId id="751"/>
            <p14:sldId id="757"/>
            <p14:sldId id="752"/>
            <p14:sldId id="753"/>
            <p14:sldId id="748"/>
            <p14:sldId id="749"/>
          </p14:sldIdLst>
        </p14:section>
        <p14:section name="How to Fix Bugs" id="{EF5E3A22-B592-4A06-AA34-FBB1579531F8}">
          <p14:sldIdLst/>
        </p14:section>
        <p14:section name="How to Fix Bugs Stages" id="{56CCE6D1-EE92-4CAF-A1AD-565365239661}">
          <p14:sldIdLst/>
        </p14:section>
        <p14:section name="Questions" id="{9419E5F3-F784-4CEE-BF3A-D300FC2D9D32}">
          <p14:sldIdLst/>
        </p14:section>
        <p14:section name="Success How" id="{74BB54AD-C8E4-4819-9ACB-8B2B1CE6D784}">
          <p14:sldIdLst/>
        </p14:section>
        <p14:section name="Examples" id="{29645A82-FED2-4282-8BB5-5F7F4785AA50}">
          <p14:sldIdLst/>
        </p14:section>
        <p14:section name="Heimdall" id="{177775EA-F457-44AD-98DE-0A3D129C2272}">
          <p14:sldIdLst/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0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12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font" Target="fonts/font3.fntdata"/><Relationship Id="rId12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24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2.fntdata"/><Relationship Id="rId125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font" Target="fonts/font8.fntdata"/><Relationship Id="rId19" Type="http://schemas.openxmlformats.org/officeDocument/2006/relationships/slide" Target="slides/slide1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3:15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3:15:3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3:07:0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3:07:0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3:07:0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3:07:0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840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83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852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67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163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57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328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846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9A78-71B9-4A5D-B696-8AC8C130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DA7D-652E-4023-B626-508ACD3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8881-DC08-4723-876B-2C8FEC7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5B96-5B19-4E3C-8271-14DE2B02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A314-8D37-4CB3-A774-E9B0642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6362-9594-4641-985E-9DE1E1325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852" y="1365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Heading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F98C-E8A6-476D-86BF-0B8E4F9F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DF25-6AEB-4FAE-9653-BFC3F36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14C4-56BD-4E56-9312-6A52B72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DF2-ECAC-4D57-A041-61B4A3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oogle Shape;9;p13" descr="A close up of a logo&#10;&#10;Description automatically generated">
            <a:extLst>
              <a:ext uri="{FF2B5EF4-FFF2-40B4-BE49-F238E27FC236}">
                <a16:creationId xmlns:a16="http://schemas.microsoft.com/office/drawing/2014/main" id="{E036DD78-D97C-1957-4E82-970F2D9B085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06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2730-A9FC-43EC-A01F-1A0BDD8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37B8-C66B-44C0-8765-508E6792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5DE6-12D8-4DE4-92F3-6D82B16D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356C-C117-407E-94DD-C9340A4B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D4F2-AEDA-47D3-95B1-DB5B677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D81-D47B-4CFE-979F-15B0AA9D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005D-8407-48FB-9069-5EA9CA1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748C-2BD5-4533-A9FB-4EBB5043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A6DD-137F-4A3C-A7CD-FB07955C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F802-7490-4F3C-9C33-A27B090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CD44-A16D-4797-98F2-018C762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E52-71A7-419C-BC0C-23DFCDA4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83E9-A7A3-4347-9E48-31C3FBA8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8EB34-6495-4E3B-B868-5EF39BF7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CDBC9-180C-4F28-8415-73CE8BB1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E763-5477-4AFA-9BC9-579B1E5BD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13BE-259E-4D45-84F3-54C928CC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874C-1DDE-42CE-9E72-FC062A67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6D70-E48E-4899-B863-7A1B45F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8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169-A914-457D-8764-BEB0B659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9D95-1A30-4B9E-8BA5-C905DA45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D7CB7-360C-449C-9D64-6818802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80F5-0EA9-46A0-98BD-F5776D64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9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F870F-B528-41B9-B4F2-D41AE955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374A-E9C1-40C0-B3EA-66F798CE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1B05-DA0B-4B9B-94BE-69BB627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0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0846-6A87-4D68-A4C0-CD5D3946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B3B0-A1B1-4D58-B3F8-87744C6E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049F-211F-4F0C-BBCB-F72673A0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8CE0-7D56-41E9-AE62-9C400A5E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E058-FB3A-4365-B39C-B3805C73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9AB7-45B7-4927-99A2-34E2DA2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4E3-BF81-4B3B-913F-E2F65789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20F7-B874-408B-BB26-167EFE3E2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EDBE-4197-4952-BBE2-F751DA02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03CF-EF81-457E-ADFB-A122E0A7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C2CE9-6326-4888-B5F2-1411C5A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BF1F-12A6-44C1-86C6-7F6E902A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D7C-F626-4443-BA21-F64B5D5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C092-90FD-49D2-A1E3-31962D09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5A4C-21F3-42D0-B89C-4F4EF10D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26A6-9C2E-48C1-A9A8-B2BD2CB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3B04-50FB-4DC4-A0C6-3E49A82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848A-3218-426B-9CB8-58FA2F5D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468C2-37BE-4624-BB38-B173802E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8BCA-92B1-4306-826D-71188A18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5ED2-2E44-4443-909A-B649F03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FB4D-A598-420D-8107-5322C61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9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97A35-A87F-47D8-A358-9D3F685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1058-617D-4DD0-8009-C465D8BE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9392-67A8-4A15-81BF-8FDBD04D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0A7F-2CF2-074E-A38D-5B351353F492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2A13-FB9B-4ABB-8F1D-42BBE79D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E47B-ED85-4486-B5A4-183DF2BF3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6;p12">
            <a:extLst>
              <a:ext uri="{FF2B5EF4-FFF2-40B4-BE49-F238E27FC236}">
                <a16:creationId xmlns:a16="http://schemas.microsoft.com/office/drawing/2014/main" id="{9A184241-46B6-F400-CDE2-A1A55C8CABF9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" name="Google Shape;7;p12" descr="A picture containing object&#10;&#10;Description automatically generated">
            <a:extLst>
              <a:ext uri="{FF2B5EF4-FFF2-40B4-BE49-F238E27FC236}">
                <a16:creationId xmlns:a16="http://schemas.microsoft.com/office/drawing/2014/main" id="{2B47CA52-2C07-09F5-E739-CF3A22F9C3FC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07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kPrFGwG3RHA?feature=oembed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5" Type="http://schemas.openxmlformats.org/officeDocument/2006/relationships/customXml" Target="../ink/ink6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17127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 I could talk about: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Academy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72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31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Runtime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are Errors that occur at runtime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Should be caught by code review and unit testing</a:t>
            </a:r>
          </a:p>
          <a:p>
            <a:br>
              <a:rPr lang="en-GB" dirty="0"/>
            </a:br>
            <a:r>
              <a:rPr lang="en-GB" dirty="0"/>
              <a:t>- Can happen on production but should be caught and reported in alerting</a:t>
            </a:r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64" y="2262274"/>
            <a:ext cx="4857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4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Logic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are Errors that occur in code, where the code isn’t doing what’s expected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Should be caught by code review and unit testing</a:t>
            </a:r>
          </a:p>
          <a:p>
            <a:br>
              <a:rPr lang="en-GB" dirty="0"/>
            </a:br>
            <a:r>
              <a:rPr lang="en-GB" dirty="0"/>
              <a:t>- Can happen on production but should be caught and reported by users / business</a:t>
            </a:r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65" y="2578677"/>
            <a:ext cx="48863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13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Race time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are Errors that occur in runtime with typically </a:t>
            </a:r>
            <a:r>
              <a:rPr lang="en-GB" dirty="0" err="1"/>
              <a:t>async</a:t>
            </a:r>
            <a:r>
              <a:rPr lang="en-GB" dirty="0"/>
              <a:t> code, where the code isn’t handling the </a:t>
            </a:r>
            <a:r>
              <a:rPr lang="en-GB" dirty="0" err="1"/>
              <a:t>async</a:t>
            </a:r>
            <a:r>
              <a:rPr lang="en-GB" dirty="0"/>
              <a:t> nature of the code or a 3</a:t>
            </a:r>
            <a:r>
              <a:rPr lang="en-GB" baseline="30000" dirty="0"/>
              <a:t>rd</a:t>
            </a:r>
            <a:r>
              <a:rPr lang="en-GB" dirty="0"/>
              <a:t> party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Should be caught by code </a:t>
            </a:r>
            <a:br>
              <a:rPr lang="en-GB" dirty="0"/>
            </a:br>
            <a:r>
              <a:rPr lang="en-GB" dirty="0"/>
              <a:t>review and unit testing</a:t>
            </a:r>
          </a:p>
          <a:p>
            <a:br>
              <a:rPr lang="en-GB" dirty="0"/>
            </a:br>
            <a:r>
              <a:rPr lang="en-GB" dirty="0"/>
              <a:t>- Can happen on production but should be caught and reported by users / business, sometimes alerting if a runtime error occurs </a:t>
            </a:r>
          </a:p>
          <a:p>
            <a:r>
              <a:rPr lang="en-GB" dirty="0"/>
              <a:t>- Hard to debug as they are </a:t>
            </a:r>
            <a:r>
              <a:rPr lang="en-GB" b="1" i="1" dirty="0"/>
              <a:t>intermittent</a:t>
            </a:r>
            <a:r>
              <a:rPr lang="en-GB" dirty="0"/>
              <a:t> by nature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83" y="2431000"/>
            <a:ext cx="42957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55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Integration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are Errors that occur where the code isn’t handling a 3</a:t>
            </a:r>
            <a:r>
              <a:rPr lang="en-GB" baseline="30000" dirty="0"/>
              <a:t>rd</a:t>
            </a:r>
            <a:r>
              <a:rPr lang="en-GB" dirty="0"/>
              <a:t> party correctly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Should be caught by code review and integration testing</a:t>
            </a:r>
          </a:p>
          <a:p>
            <a:br>
              <a:rPr lang="en-GB" dirty="0"/>
            </a:br>
            <a:r>
              <a:rPr lang="en-GB" dirty="0"/>
              <a:t>- Can happen on production but should be caught and reported by users / business, sometimes alerting if a runtime error occurs </a:t>
            </a:r>
          </a:p>
          <a:p>
            <a:pPr marL="342900" indent="-342900">
              <a:buFontTx/>
              <a:buChar char="-"/>
            </a:pPr>
            <a:r>
              <a:rPr lang="en-GB" dirty="0"/>
              <a:t>Hard to prod issues find in dev/test if not </a:t>
            </a:r>
            <a:r>
              <a:rPr lang="en-GB" b="1" i="1" dirty="0"/>
              <a:t>representative</a:t>
            </a:r>
            <a:r>
              <a:rPr lang="en-GB" dirty="0"/>
              <a:t> of prod</a:t>
            </a:r>
          </a:p>
          <a:p>
            <a:pPr marL="342900" indent="-342900">
              <a:buFontTx/>
              <a:buChar char="-"/>
            </a:pPr>
            <a:r>
              <a:rPr lang="en-GB" dirty="0"/>
              <a:t>Hard to find in unit tests as they have assumptions about 3</a:t>
            </a:r>
            <a:r>
              <a:rPr lang="en-GB" baseline="30000" dirty="0"/>
              <a:t>rd</a:t>
            </a:r>
            <a:r>
              <a:rPr lang="en-GB" dirty="0"/>
              <a:t> parties when properly mocked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9" y="2269011"/>
            <a:ext cx="6657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34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 </a:t>
            </a:r>
            <a:r>
              <a:rPr lang="en-GB" dirty="0"/>
              <a:t>Requirements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are Errors that occur when the code is working correctly but not doing the correct thing 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Should be caught by code review or business testing</a:t>
            </a:r>
          </a:p>
          <a:p>
            <a:br>
              <a:rPr lang="en-GB" dirty="0"/>
            </a:br>
            <a:r>
              <a:rPr lang="en-GB" dirty="0"/>
              <a:t>- Important that release items are retested before release in a test environment</a:t>
            </a:r>
          </a:p>
          <a:p>
            <a:r>
              <a:rPr lang="en-GB" dirty="0"/>
              <a:t>- Due normally to poor communication or misunderstandings between people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56" y="2315887"/>
            <a:ext cx="33432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3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Bugs are hard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identify bug behaviour to discover type of bug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Type of bug will determine root cause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Type of bug will fix for bug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Type of bug will aid retrospective to prevent future types of that 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3490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6559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Bugs Bug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These are the common times bugs occur</a:t>
            </a:r>
          </a:p>
          <a:p>
            <a:endParaRPr lang="en-GB" sz="3200" dirty="0"/>
          </a:p>
          <a:p>
            <a:pPr marL="342900" indent="-342900">
              <a:buFontTx/>
              <a:buChar char="-"/>
            </a:pPr>
            <a:r>
              <a:rPr lang="en-GB" sz="3200" dirty="0"/>
              <a:t>During Local Development</a:t>
            </a:r>
            <a:br>
              <a:rPr lang="en-GB" sz="3200" dirty="0"/>
            </a:br>
            <a:endParaRPr lang="en-GB" sz="3200" dirty="0"/>
          </a:p>
          <a:p>
            <a:pPr marL="342900" indent="-342900">
              <a:buFontTx/>
              <a:buChar char="-"/>
            </a:pPr>
            <a:r>
              <a:rPr lang="en-GB" sz="3200" dirty="0"/>
              <a:t>Non-Prod Environments</a:t>
            </a:r>
            <a:br>
              <a:rPr lang="en-GB" sz="3200" dirty="0"/>
            </a:br>
            <a:endParaRPr lang="en-GB" sz="3200" dirty="0"/>
          </a:p>
          <a:p>
            <a:pPr marL="342900" indent="-342900">
              <a:buFontTx/>
              <a:buChar char="-"/>
            </a:pPr>
            <a:r>
              <a:rPr lang="en-GB" sz="3200" dirty="0"/>
              <a:t>After Prod Release on Prod Box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1082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Bugs Bug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Also for fun…. Non-deterministically</a:t>
            </a:r>
            <a:br>
              <a:rPr lang="en-GB" sz="3200" dirty="0"/>
            </a:br>
            <a:endParaRPr lang="en-GB" sz="3200" dirty="0"/>
          </a:p>
          <a:p>
            <a:pPr marL="342900" indent="-342900">
              <a:buFontTx/>
              <a:buChar char="-"/>
            </a:pPr>
            <a:r>
              <a:rPr lang="en-GB" sz="3200" dirty="0"/>
              <a:t>Long after Code Changes</a:t>
            </a:r>
          </a:p>
          <a:p>
            <a:pPr marL="342900" indent="-342900">
              <a:buFontTx/>
              <a:buChar char="-"/>
            </a:pPr>
            <a:r>
              <a:rPr lang="en-GB" sz="3200" dirty="0"/>
              <a:t>After 3</a:t>
            </a:r>
            <a:r>
              <a:rPr lang="en-GB" sz="3200" baseline="30000" dirty="0"/>
              <a:t>rd</a:t>
            </a:r>
            <a:r>
              <a:rPr lang="en-GB" sz="3200" dirty="0"/>
              <a:t> Party API Changes</a:t>
            </a:r>
          </a:p>
          <a:p>
            <a:pPr marL="342900" indent="-342900">
              <a:buFontTx/>
              <a:buChar char="-"/>
            </a:pPr>
            <a:endParaRPr lang="en-GB" sz="3200" dirty="0"/>
          </a:p>
          <a:p>
            <a:pPr marL="342900" indent="-342900">
              <a:buFontTx/>
              <a:buChar char="-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0437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When Bugs Bug: </a:t>
            </a:r>
            <a:r>
              <a:rPr lang="en-GB" dirty="0"/>
              <a:t>On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Runtime errors are:</a:t>
            </a:r>
          </a:p>
          <a:p>
            <a:pPr marL="342900" indent="-342900">
              <a:buFontTx/>
              <a:buChar char="-"/>
            </a:pPr>
            <a:r>
              <a:rPr lang="en-GB" dirty="0"/>
              <a:t>Common in local</a:t>
            </a:r>
          </a:p>
          <a:p>
            <a:pPr marL="342900" indent="-342900">
              <a:buFontTx/>
              <a:buChar char="-"/>
            </a:pPr>
            <a:r>
              <a:rPr lang="en-GB" dirty="0"/>
              <a:t>Rare in dev/test/prod</a:t>
            </a:r>
          </a:p>
          <a:p>
            <a:pPr marL="342900" indent="-342900">
              <a:buFontTx/>
              <a:buChar char="-"/>
            </a:pPr>
            <a:r>
              <a:rPr lang="en-GB" dirty="0"/>
              <a:t>Normally due to inconsistent environments or developer error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6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17127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 I could talk about: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Academy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Friday Training</a:t>
            </a:r>
          </a:p>
        </p:txBody>
      </p:sp>
    </p:spTree>
    <p:extLst>
      <p:ext uri="{BB962C8B-B14F-4D97-AF65-F5344CB8AC3E}">
        <p14:creationId xmlns:p14="http://schemas.microsoft.com/office/powerpoint/2010/main" val="2303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When Bugs Bug: </a:t>
            </a:r>
            <a:r>
              <a:rPr lang="en-GB" dirty="0"/>
              <a:t>Pre-Production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Errors in Non-Prod are a </a:t>
            </a:r>
            <a:r>
              <a:rPr lang="en-GB" b="1" i="1" dirty="0"/>
              <a:t>normal</a:t>
            </a:r>
            <a:r>
              <a:rPr lang="en-GB" dirty="0"/>
              <a:t> and </a:t>
            </a:r>
            <a:r>
              <a:rPr lang="en-GB" b="1" i="1" dirty="0"/>
              <a:t>common</a:t>
            </a:r>
            <a:r>
              <a:rPr lang="en-GB" dirty="0"/>
              <a:t> thing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Common in dev</a:t>
            </a:r>
          </a:p>
          <a:p>
            <a:pPr marL="342900" indent="-342900">
              <a:buFontTx/>
              <a:buChar char="-"/>
            </a:pPr>
            <a:r>
              <a:rPr lang="en-GB" dirty="0"/>
              <a:t>Rare in test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be picked up by unit tests, business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* How normal / common will impact your productivity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36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dirty="0"/>
              <a:t>When Bugs Occur: Non-Prod Box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Prevention: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Pairing / Peer Code Reviews</a:t>
            </a:r>
          </a:p>
          <a:p>
            <a:pPr marL="342900" indent="-342900">
              <a:buFontTx/>
              <a:buChar char="-"/>
            </a:pPr>
            <a:r>
              <a:rPr lang="en-GB" dirty="0"/>
              <a:t>Write unit tests to test new code</a:t>
            </a:r>
          </a:p>
          <a:p>
            <a:pPr marL="342900" indent="-342900">
              <a:buFontTx/>
              <a:buChar char="-"/>
            </a:pPr>
            <a:r>
              <a:rPr lang="en-GB" dirty="0"/>
              <a:t>Business Testing new features in business review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out existing features in testing QA environment *</a:t>
            </a:r>
          </a:p>
          <a:p>
            <a:pPr marL="342900" indent="-342900">
              <a:buFontTx/>
              <a:buChar char="-"/>
            </a:pPr>
            <a:r>
              <a:rPr lang="en-GB" dirty="0"/>
              <a:t>Carry out regular automatic system e2e testing in dev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* Called regression testing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803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Prod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called regression bugs, and are very high priority</a:t>
            </a:r>
          </a:p>
          <a:p>
            <a:endParaRPr lang="en-GB" dirty="0"/>
          </a:p>
          <a:p>
            <a:r>
              <a:rPr lang="en-GB" dirty="0"/>
              <a:t>Should be caught by business checkout</a:t>
            </a:r>
          </a:p>
          <a:p>
            <a:r>
              <a:rPr lang="en-GB" dirty="0"/>
              <a:t>Test scripts should help caught these</a:t>
            </a:r>
          </a:p>
          <a:p>
            <a:endParaRPr lang="en-GB" dirty="0"/>
          </a:p>
          <a:p>
            <a:r>
              <a:rPr lang="en-GB" dirty="0"/>
              <a:t>Service impacting bugs should be immediately </a:t>
            </a:r>
            <a:r>
              <a:rPr lang="en-GB" dirty="0" err="1"/>
              <a:t>hotfixed</a:t>
            </a:r>
            <a:endParaRPr lang="en-GB" dirty="0"/>
          </a:p>
          <a:p>
            <a:endParaRPr lang="en-GB" dirty="0"/>
          </a:p>
          <a:p>
            <a:r>
              <a:rPr lang="en-GB" dirty="0"/>
              <a:t>Minor or Non Service impacting bugs should be put onto the next sprint’s backlog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36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Prod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Prevention: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Do Code Freeze before production release, to aid code stability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Beta and A/B testing can help testing out code with sub set of users before main release</a:t>
            </a:r>
          </a:p>
          <a:p>
            <a:pPr marL="342900" indent="-342900">
              <a:buFontTx/>
              <a:buChar char="-"/>
            </a:pPr>
            <a:r>
              <a:rPr lang="en-GB" dirty="0"/>
              <a:t>Release out of hours to reduce outage/risks</a:t>
            </a:r>
          </a:p>
          <a:p>
            <a:pPr marL="342900" indent="-342900">
              <a:buFontTx/>
              <a:buChar char="-"/>
            </a:pPr>
            <a:r>
              <a:rPr lang="en-GB" dirty="0"/>
              <a:t>Carry out system e2e testing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new features in testing environment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out existing features in testing environment *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* Called regression testing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90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Long after Prod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called production bugs, and are high priority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These often are low priority (or they would have been found sooner)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be put in backlog for prioritisation and fixing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90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Long after Prod Release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Prevention: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Test new features in testing environment before releases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out existing features in testing environment * before releases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Have mature error reporting mechanism to catch issues early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* Called regression testing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142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3</a:t>
            </a:r>
            <a:r>
              <a:rPr lang="en-GB" baseline="30000" dirty="0"/>
              <a:t>rd</a:t>
            </a:r>
            <a:r>
              <a:rPr lang="en-GB" dirty="0"/>
              <a:t> Party API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are 3</a:t>
            </a:r>
            <a:r>
              <a:rPr lang="en-GB" baseline="30000" dirty="0"/>
              <a:t>rd</a:t>
            </a:r>
            <a:r>
              <a:rPr lang="en-GB" dirty="0"/>
              <a:t> Party / Vendor production bugs, and are high priority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These often not caught until production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be immediately hot fixed, as often cause immediate and ongoing outage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/>
              <a:t>After 3</a:t>
            </a:r>
            <a:r>
              <a:rPr lang="en-GB" baseline="30000" dirty="0"/>
              <a:t>rd</a:t>
            </a:r>
            <a:r>
              <a:rPr lang="en-GB" dirty="0"/>
              <a:t> Party API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Prevention: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Contact 3</a:t>
            </a:r>
            <a:r>
              <a:rPr lang="en-GB" baseline="30000" dirty="0"/>
              <a:t>rd</a:t>
            </a:r>
            <a:r>
              <a:rPr lang="en-GB" dirty="0"/>
              <a:t> parties vendors and obtain release / upgrade schedule</a:t>
            </a:r>
          </a:p>
          <a:p>
            <a:pPr marL="342900" indent="-342900">
              <a:buFontTx/>
              <a:buChar char="-"/>
            </a:pPr>
            <a:r>
              <a:rPr lang="en-GB" dirty="0"/>
              <a:t>Carry out regular automatic system e2e testing</a:t>
            </a:r>
          </a:p>
          <a:p>
            <a:pPr marL="342900" indent="-342900">
              <a:buFontTx/>
              <a:buChar char="-"/>
            </a:pPr>
            <a:r>
              <a:rPr lang="en-GB" dirty="0"/>
              <a:t>Hook out dev to dev, test to test for 3</a:t>
            </a:r>
            <a:r>
              <a:rPr lang="en-GB" baseline="30000" dirty="0"/>
              <a:t>rd</a:t>
            </a:r>
            <a:r>
              <a:rPr lang="en-GB" dirty="0"/>
              <a:t> parties to catch bugs early*</a:t>
            </a:r>
            <a:br>
              <a:rPr lang="en-GB" dirty="0"/>
            </a:br>
            <a:endParaRPr lang="en-GB" dirty="0"/>
          </a:p>
          <a:p>
            <a:r>
              <a:rPr lang="en-GB" dirty="0"/>
              <a:t>* Can come with it’s own </a:t>
            </a:r>
            <a:r>
              <a:rPr lang="en-GB" dirty="0" err="1"/>
              <a:t>challeneg</a:t>
            </a:r>
            <a:r>
              <a:rPr lang="en-GB" dirty="0"/>
              <a:t> dealing with others often broken environments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53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 </a:t>
            </a:r>
            <a:r>
              <a:rPr lang="en-GB" dirty="0" err="1"/>
              <a:t>Cliffnotes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Prod Release Bugs are just non caught Dev/Test Bugs</a:t>
            </a:r>
          </a:p>
          <a:p>
            <a:pPr marL="342900" indent="-342900">
              <a:buFontTx/>
              <a:buChar char="-"/>
            </a:pPr>
            <a:r>
              <a:rPr lang="en-GB" dirty="0"/>
              <a:t>Prod Release Bugs are a nightmare, avoid at all costs</a:t>
            </a:r>
          </a:p>
          <a:p>
            <a:pPr marL="342900" indent="-342900">
              <a:buFontTx/>
              <a:buChar char="-"/>
            </a:pPr>
            <a:r>
              <a:rPr lang="en-GB" dirty="0"/>
              <a:t>Only Prod bugs “</a:t>
            </a:r>
            <a:r>
              <a:rPr lang="en-GB" b="1" i="1" dirty="0"/>
              <a:t>matter</a:t>
            </a:r>
            <a:r>
              <a:rPr lang="en-GB" dirty="0"/>
              <a:t>”*</a:t>
            </a:r>
          </a:p>
          <a:p>
            <a:pPr marL="342900" indent="-342900">
              <a:buFontTx/>
              <a:buChar char="-"/>
            </a:pPr>
            <a:r>
              <a:rPr lang="en-GB" dirty="0"/>
              <a:t>Keep good vendor contact to prevent Integration issues</a:t>
            </a:r>
          </a:p>
          <a:p>
            <a:pPr marL="342900" indent="-342900">
              <a:buFontTx/>
              <a:buChar char="-"/>
            </a:pPr>
            <a:r>
              <a:rPr lang="en-GB" dirty="0"/>
              <a:t>Regression Test to prevent going backwards</a:t>
            </a:r>
          </a:p>
          <a:p>
            <a:pPr marL="342900" indent="-342900">
              <a:buFontTx/>
              <a:buChar char="-"/>
            </a:pPr>
            <a:r>
              <a:rPr lang="en-GB" dirty="0"/>
              <a:t>Feature Test to ensure going forwards</a:t>
            </a:r>
          </a:p>
          <a:p>
            <a:pPr marL="342900" indent="-342900">
              <a:buFontTx/>
              <a:buChar char="-"/>
            </a:pPr>
            <a:r>
              <a:rPr lang="en-GB" b="1" i="1" dirty="0"/>
              <a:t>Most</a:t>
            </a:r>
            <a:r>
              <a:rPr lang="en-GB" dirty="0"/>
              <a:t>* bugs happen after releases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* “</a:t>
            </a:r>
            <a:r>
              <a:rPr lang="en-GB" b="1" i="1" dirty="0"/>
              <a:t>matter</a:t>
            </a:r>
            <a:r>
              <a:rPr lang="en-GB" dirty="0"/>
              <a:t>” Dev/Test only matter to your productivity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/>
              <a:t>* </a:t>
            </a:r>
            <a:r>
              <a:rPr lang="en-GB" b="1" i="1" dirty="0"/>
              <a:t>Most </a:t>
            </a:r>
            <a:r>
              <a:rPr lang="en-GB" dirty="0"/>
              <a:t>up until working on Live </a:t>
            </a:r>
            <a:r>
              <a:rPr lang="en-GB" dirty="0" err="1"/>
              <a:t>Persion</a:t>
            </a:r>
            <a:r>
              <a:rPr lang="en-GB" dirty="0"/>
              <a:t> and </a:t>
            </a:r>
            <a:r>
              <a:rPr lang="en-GB" dirty="0" err="1"/>
              <a:t>IBMCloud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827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When Bugs Bug:</a:t>
            </a:r>
            <a:r>
              <a:rPr lang="en-GB" dirty="0"/>
              <a:t>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5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17127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So I could talk about: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2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The Academy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Friday Training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7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Big Sis/Bro Scheme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72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21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13" y="1273393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Serious Production Bug are actually hard to deal with.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6146" name="Picture 2" descr="New Bug">
            <a:extLst>
              <a:ext uri="{FF2B5EF4-FFF2-40B4-BE49-F238E27FC236}">
                <a16:creationId xmlns:a16="http://schemas.microsoft.com/office/drawing/2014/main" id="{F0D17BF9-3246-F46E-8374-62EA3121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6" y="2298565"/>
            <a:ext cx="10714815" cy="43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651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1026" name="Picture 2" descr="https://upload.wikimedia.org/wikipedia/commons/d/d6/K%C3%BCbler_Ross_grieving_curve_%28edited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48" y="1913146"/>
            <a:ext cx="5347450" cy="448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 txBox="1">
            <a:spLocks/>
          </p:cNvSpPr>
          <p:nvPr/>
        </p:nvSpPr>
        <p:spPr>
          <a:xfrm>
            <a:off x="2152650" y="147830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dirty="0" err="1">
                <a:solidFill>
                  <a:srgbClr val="42145F"/>
                </a:solidFill>
                <a:latin typeface="RN House Sans Regular"/>
              </a:rPr>
              <a:t>Apon</a:t>
            </a:r>
            <a:r>
              <a:rPr lang="en-GB" dirty="0">
                <a:solidFill>
                  <a:srgbClr val="42145F"/>
                </a:solidFill>
                <a:latin typeface="RN House Sans Regular"/>
              </a:rPr>
              <a:t> finding a Bug, it can actually emerge as a Grief response</a:t>
            </a:r>
          </a:p>
        </p:txBody>
      </p:sp>
    </p:spTree>
    <p:extLst>
      <p:ext uri="{BB962C8B-B14F-4D97-AF65-F5344CB8AC3E}">
        <p14:creationId xmlns:p14="http://schemas.microsoft.com/office/powerpoint/2010/main" val="99068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Serious Production Bug are actually hard to deal with.</a:t>
            </a:r>
          </a:p>
          <a:p>
            <a:endParaRPr lang="en-GB" dirty="0"/>
          </a:p>
          <a:p>
            <a:r>
              <a:rPr lang="en-GB" dirty="0"/>
              <a:t>It’s important to not turtle up, or get overwhelmed at a team or personal mistake</a:t>
            </a:r>
          </a:p>
          <a:p>
            <a:endParaRPr lang="en-GB" dirty="0"/>
          </a:p>
          <a:p>
            <a:r>
              <a:rPr lang="en-GB" dirty="0"/>
              <a:t>2 basic rules to help you deal with the stress of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03629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Psychology: </a:t>
            </a:r>
            <a:r>
              <a:rPr lang="en-GB" dirty="0"/>
              <a:t>PROD INCIDENT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757" y="1543523"/>
            <a:ext cx="7886700" cy="435133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Discovery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Reproduce in Dev/Local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Fix in Dev/Local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Reproduce in Test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Fix In Test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Paperwork…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Reproduce in Prod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i="1" dirty="0"/>
              <a:t>Fix in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232CE-1518-8E24-BE2B-132CB8C49C7E}"/>
              </a:ext>
            </a:extLst>
          </p:cNvPr>
          <p:cNvSpPr txBox="1"/>
          <p:nvPr/>
        </p:nvSpPr>
        <p:spPr>
          <a:xfrm>
            <a:off x="622570" y="1373455"/>
            <a:ext cx="710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521759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Bug Psychology: </a:t>
            </a:r>
            <a:r>
              <a:rPr lang="en-GB" dirty="0"/>
              <a:t>REAL PROD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8" y="1133207"/>
            <a:ext cx="7886700" cy="435133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GB" sz="1600" dirty="0"/>
              <a:t>Discovery</a:t>
            </a:r>
          </a:p>
          <a:p>
            <a:pPr marL="342900" indent="-342900">
              <a:buFontTx/>
              <a:buChar char="-"/>
            </a:pPr>
            <a:r>
              <a:rPr lang="en-GB" sz="1600" dirty="0"/>
              <a:t>Reproduce in Dev/Local</a:t>
            </a:r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</a:p>
          <a:p>
            <a:pPr marL="342900" indent="-342900">
              <a:buFontTx/>
              <a:buChar char="-"/>
            </a:pPr>
            <a:r>
              <a:rPr lang="en-GB" sz="1600" dirty="0"/>
              <a:t>Fix in Dev/Local</a:t>
            </a:r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</a:p>
          <a:p>
            <a:pPr marL="342900" indent="-342900">
              <a:buFontTx/>
              <a:buChar char="-"/>
            </a:pPr>
            <a:r>
              <a:rPr lang="en-GB" sz="1600" i="1" dirty="0"/>
              <a:t>Reproduce in Test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Fix In Test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Paperwork…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Reproduce in Prod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Fix in Prod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  <a:endParaRPr lang="en-GB" sz="1600" b="1" i="1" dirty="0"/>
          </a:p>
          <a:p>
            <a:pPr marL="342900" indent="-342900">
              <a:buFontTx/>
              <a:buChar char="-"/>
            </a:pPr>
            <a:r>
              <a:rPr lang="en-GB" sz="1600" i="1" dirty="0"/>
              <a:t>Profit</a:t>
            </a:r>
            <a:endParaRPr lang="en-GB" sz="1600" dirty="0"/>
          </a:p>
          <a:p>
            <a:pPr marL="342900" indent="-342900">
              <a:buFontTx/>
              <a:buChar char="-"/>
            </a:pPr>
            <a:r>
              <a:rPr lang="en-GB" sz="1600" b="1" dirty="0"/>
              <a:t>Having everyone and their boss emailing  / phone you</a:t>
            </a:r>
          </a:p>
          <a:p>
            <a:pPr marL="342900" indent="-342900">
              <a:buFontTx/>
              <a:buChar char="-"/>
            </a:pPr>
            <a:endParaRPr lang="en-GB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DBF59-FDC3-0625-AEEB-A927F9491E63}"/>
              </a:ext>
            </a:extLst>
          </p:cNvPr>
          <p:cNvSpPr txBox="1"/>
          <p:nvPr/>
        </p:nvSpPr>
        <p:spPr>
          <a:xfrm>
            <a:off x="622570" y="1373455"/>
            <a:ext cx="710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99972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GB" b="1" dirty="0"/>
              <a:t>Bug Psychology: </a:t>
            </a:r>
            <a:r>
              <a:rPr lang="en-GB" dirty="0"/>
              <a:t>REAL PROD INCIDENT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DBF59-FDC3-0625-AEEB-A927F9491E63}"/>
              </a:ext>
            </a:extLst>
          </p:cNvPr>
          <p:cNvSpPr txBox="1"/>
          <p:nvPr/>
        </p:nvSpPr>
        <p:spPr>
          <a:xfrm>
            <a:off x="622570" y="1373455"/>
            <a:ext cx="7101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Steps in Music Form</a:t>
            </a:r>
          </a:p>
        </p:txBody>
      </p:sp>
      <p:pic>
        <p:nvPicPr>
          <p:cNvPr id="4" name="Online Media 3" title="When the DOOM music kicks in (The Witcher)">
            <a:hlinkClick r:id="" action="ppaction://media"/>
            <a:extLst>
              <a:ext uri="{FF2B5EF4-FFF2-40B4-BE49-F238E27FC236}">
                <a16:creationId xmlns:a16="http://schemas.microsoft.com/office/drawing/2014/main" id="{6A3F5A1D-A32A-5710-D435-F680CB8073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53234" y="2458770"/>
            <a:ext cx="6133830" cy="34656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94E92-064E-8B29-6A04-1589076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0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basic rules to help you deal with the stress of bugs</a:t>
            </a:r>
          </a:p>
          <a:p>
            <a:endParaRPr lang="en-GB" i="1" dirty="0"/>
          </a:p>
          <a:p>
            <a:r>
              <a:rPr lang="en-GB" i="1" dirty="0"/>
              <a:t>Rule 1: DON’T PANIC *</a:t>
            </a:r>
            <a:br>
              <a:rPr lang="en-GB" i="1" dirty="0"/>
            </a:br>
            <a:r>
              <a:rPr lang="en-GB" i="1" dirty="0"/>
              <a:t>* maybe grab a towel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678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Bug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basic rules to help you deal with the stress of bugs</a:t>
            </a:r>
          </a:p>
          <a:p>
            <a:endParaRPr lang="en-GB" i="1" dirty="0"/>
          </a:p>
          <a:p>
            <a:r>
              <a:rPr lang="en-GB" i="1" dirty="0"/>
              <a:t>Rule 1: DON’T PANIC *</a:t>
            </a:r>
            <a:br>
              <a:rPr lang="en-GB" i="1" dirty="0"/>
            </a:br>
            <a:r>
              <a:rPr lang="en-GB" i="1" dirty="0"/>
              <a:t>* maybe grab a towel</a:t>
            </a:r>
          </a:p>
          <a:p>
            <a:endParaRPr lang="en-GB" i="1" dirty="0"/>
          </a:p>
          <a:p>
            <a:r>
              <a:rPr lang="en-GB" i="1" dirty="0"/>
              <a:t>Rule 2: Communication &amp; Honesty</a:t>
            </a:r>
            <a:br>
              <a:rPr lang="en-GB" i="1" dirty="0"/>
            </a:br>
            <a:r>
              <a:rPr lang="en-GB" i="1" dirty="0"/>
              <a:t>- Report Issues immediately</a:t>
            </a:r>
            <a:br>
              <a:rPr lang="en-GB" i="1" dirty="0"/>
            </a:br>
            <a:r>
              <a:rPr lang="en-GB" i="1" dirty="0"/>
              <a:t>- Don’t Hide / Ignore Issues</a:t>
            </a:r>
            <a:br>
              <a:rPr lang="en-GB" i="1" dirty="0"/>
            </a:br>
            <a:r>
              <a:rPr lang="en-GB" i="1" dirty="0"/>
              <a:t>- Don’t dismiss Error Reports </a:t>
            </a:r>
            <a:br>
              <a:rPr lang="en-GB" i="1" dirty="0"/>
            </a:br>
            <a:r>
              <a:rPr lang="en-GB" i="1" dirty="0"/>
              <a:t>  (always reply to reports)</a:t>
            </a:r>
            <a:br>
              <a:rPr lang="en-GB" i="1" dirty="0"/>
            </a:br>
            <a:endParaRPr lang="en-GB" i="1" dirty="0"/>
          </a:p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00404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How to Fix Bugs : </a:t>
            </a:r>
            <a:r>
              <a:rPr lang="en-GB" i="1" dirty="0"/>
              <a:t>Discovery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Cliffnotes</a:t>
            </a:r>
            <a:r>
              <a:rPr lang="en-GB" sz="3600" dirty="0"/>
              <a:t> AKA:</a:t>
            </a:r>
          </a:p>
          <a:p>
            <a:endParaRPr lang="en-GB" sz="3600" i="1" dirty="0"/>
          </a:p>
          <a:p>
            <a:r>
              <a:rPr lang="en-GB" sz="3600" i="1" dirty="0"/>
              <a:t>Rule 1: DON’T PANIC </a:t>
            </a:r>
          </a:p>
          <a:p>
            <a:endParaRPr lang="en-GB" sz="3600" i="1" dirty="0"/>
          </a:p>
          <a:p>
            <a:r>
              <a:rPr lang="en-GB" sz="3600" i="1" dirty="0"/>
              <a:t>Rule 2: Communication &amp; Honest</a:t>
            </a:r>
            <a:br>
              <a:rPr lang="en-GB" sz="3600" i="1" dirty="0"/>
            </a:br>
            <a:r>
              <a:rPr lang="en-GB" sz="3600" i="1" dirty="0"/>
              <a:t>Report Issues immediately</a:t>
            </a:r>
          </a:p>
          <a:p>
            <a:endParaRPr lang="en-GB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82701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5E8CB1-D7F4-BDBC-61CE-AC4FEE14CA2A}"/>
              </a:ext>
            </a:extLst>
          </p:cNvPr>
          <p:cNvSpPr txBox="1">
            <a:spLocks/>
          </p:cNvSpPr>
          <p:nvPr/>
        </p:nvSpPr>
        <p:spPr>
          <a:xfrm>
            <a:off x="261852" y="12422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GB" dirty="0"/>
              <a:t>Hopefully this helps you guys, now onto puzzles</a:t>
            </a:r>
          </a:p>
        </p:txBody>
      </p:sp>
    </p:spTree>
    <p:extLst>
      <p:ext uri="{BB962C8B-B14F-4D97-AF65-F5344CB8AC3E}">
        <p14:creationId xmlns:p14="http://schemas.microsoft.com/office/powerpoint/2010/main" val="31835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17127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4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Certification roadmap</a:t>
            </a:r>
            <a:br>
              <a:rPr lang="en-GB" sz="4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4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Favouring group based deployments</a:t>
            </a:r>
            <a:endParaRPr lang="en-GB" sz="48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4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Growing Best Practice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4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Building Excellence via Eze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44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Good Security is Good Software</a:t>
            </a:r>
            <a:endParaRPr lang="en-GB" sz="20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4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CI Testing pipelines</a:t>
            </a:r>
            <a:br>
              <a:rPr lang="en-GB" sz="4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4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Azure and GCP training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4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40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83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that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43298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88639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500"/>
              <a:defRPr/>
            </a:pPr>
            <a:r>
              <a:rPr kumimoji="0" lang="en-GB" sz="3600" b="0" i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“Audience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Participation” :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is easy </a:t>
            </a:r>
            <a:endParaRPr kumimoji="0" lang="en-GB" sz="3600" b="0" i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kumimoji="0" lang="en-GB" sz="3600" b="0" i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A415D-5033-4A42-A64F-3086DAA013BC}"/>
              </a:ext>
            </a:extLst>
          </p:cNvPr>
          <p:cNvSpPr/>
          <p:nvPr/>
        </p:nvSpPr>
        <p:spPr>
          <a:xfrm>
            <a:off x="922295" y="2605399"/>
            <a:ext cx="945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GB" sz="5400" b="1" i="0" u="none" strike="noStrike" kern="0" cap="none" spc="0" normalizeH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“which lines return true ?” 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8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F1F8E-57F9-4D50-AA0C-5E6645A69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28"/>
          <a:stretch/>
        </p:blipFill>
        <p:spPr>
          <a:xfrm>
            <a:off x="0" y="2769749"/>
            <a:ext cx="11935705" cy="10464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E2F7E-79C0-4C24-8535-E528ED3B4DA3}"/>
              </a:ext>
            </a:extLst>
          </p:cNvPr>
          <p:cNvSpPr/>
          <p:nvPr/>
        </p:nvSpPr>
        <p:spPr>
          <a:xfrm>
            <a:off x="886784" y="1553974"/>
            <a:ext cx="945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GB" sz="5400" b="1" i="0" u="none" strike="noStrike" kern="0" cap="none" spc="0" normalizeH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“which lines return true ?” 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F1F8E-57F9-4D50-AA0C-5E6645A69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48"/>
          <a:stretch/>
        </p:blipFill>
        <p:spPr>
          <a:xfrm>
            <a:off x="0" y="2769749"/>
            <a:ext cx="11935705" cy="1763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162515-6E92-4ED7-B20E-901C81A214AE}"/>
              </a:ext>
            </a:extLst>
          </p:cNvPr>
          <p:cNvSpPr/>
          <p:nvPr/>
        </p:nvSpPr>
        <p:spPr>
          <a:xfrm>
            <a:off x="886784" y="1553974"/>
            <a:ext cx="945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GB" sz="5400" b="1" i="0" u="none" strike="noStrike" kern="0" cap="none" spc="0" normalizeH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“which lines return true ?” 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7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F1F8E-57F9-4D50-AA0C-5E6645A69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39"/>
          <a:stretch/>
        </p:blipFill>
        <p:spPr>
          <a:xfrm>
            <a:off x="0" y="2769749"/>
            <a:ext cx="11935705" cy="23807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D2FECF-E5CB-4D9F-9332-396F516634C2}"/>
              </a:ext>
            </a:extLst>
          </p:cNvPr>
          <p:cNvSpPr/>
          <p:nvPr/>
        </p:nvSpPr>
        <p:spPr>
          <a:xfrm>
            <a:off x="886784" y="1553974"/>
            <a:ext cx="945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GB" sz="5400" b="1" i="0" u="none" strike="noStrike" kern="0" cap="none" spc="0" normalizeH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“which lines return true ?” 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4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F1F8E-57F9-4D50-AA0C-5E6645A69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22"/>
          <a:stretch/>
        </p:blipFill>
        <p:spPr>
          <a:xfrm>
            <a:off x="0" y="2769749"/>
            <a:ext cx="11935705" cy="30992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693A4E-A057-4A41-A1F0-063D97244E32}"/>
              </a:ext>
            </a:extLst>
          </p:cNvPr>
          <p:cNvSpPr/>
          <p:nvPr/>
        </p:nvSpPr>
        <p:spPr>
          <a:xfrm>
            <a:off x="886784" y="1553974"/>
            <a:ext cx="945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GB" sz="5400" b="1" i="0" u="none" strike="noStrike" kern="0" cap="none" spc="0" normalizeH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“which lines return true ?” 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81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F1F8E-57F9-4D50-AA0C-5E6645A6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9749"/>
            <a:ext cx="11935705" cy="38799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FF71B7-F6CD-4611-BE09-6CD4E2BFC29D}"/>
              </a:ext>
            </a:extLst>
          </p:cNvPr>
          <p:cNvSpPr/>
          <p:nvPr/>
        </p:nvSpPr>
        <p:spPr>
          <a:xfrm>
            <a:off x="886784" y="1553974"/>
            <a:ext cx="945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GB" sz="5400" b="1" i="0" u="none" strike="noStrike" kern="0" cap="none" spc="0" normalizeH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“which lines return true ?” 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1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878218" y="3036600"/>
            <a:ext cx="1088639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500"/>
              <a:defRPr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Obviously, the winner is :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D7D22-9288-4367-B5B1-A77B6ACA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45" y="3971121"/>
            <a:ext cx="7991475" cy="819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547B3C-149F-44DB-9153-F87BE9CC34AC}"/>
              </a:ext>
            </a:extLst>
          </p:cNvPr>
          <p:cNvSpPr/>
          <p:nvPr/>
        </p:nvSpPr>
        <p:spPr>
          <a:xfrm>
            <a:off x="886784" y="1553974"/>
            <a:ext cx="945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GB" sz="5400" b="1" i="0" u="none" strike="noStrike" kern="0" cap="none" spc="0" normalizeH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“which lines return true ?” 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3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88639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500"/>
              <a:defRPr/>
            </a:pP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WAT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Linting: All code is excellent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08D37-842B-4BF4-AC59-8062C82E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" y="2685745"/>
            <a:ext cx="10744916" cy="38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08643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And that’s enough code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66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lets talk about</a:t>
            </a: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puzzles</a:t>
            </a:r>
            <a:endParaRPr lang="en-GB" sz="6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11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08643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Or…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endParaRPr lang="en-GB" sz="6600" b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lets talk about</a:t>
            </a: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bugs</a:t>
            </a:r>
            <a:endParaRPr lang="en-GB" sz="6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584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 Logic Puzzles That Will Increase Your IQ">
            <a:extLst>
              <a:ext uri="{FF2B5EF4-FFF2-40B4-BE49-F238E27FC236}">
                <a16:creationId xmlns:a16="http://schemas.microsoft.com/office/drawing/2014/main" id="{34A31F33-4CA8-89B0-EAF3-6CE3D448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5" y="1216541"/>
            <a:ext cx="10543810" cy="49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3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 Logic Puzzles That Will Increase Your IQ">
            <a:extLst>
              <a:ext uri="{FF2B5EF4-FFF2-40B4-BE49-F238E27FC236}">
                <a16:creationId xmlns:a16="http://schemas.microsoft.com/office/drawing/2014/main" id="{34A31F33-4CA8-89B0-EAF3-6CE3D448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5" y="1216541"/>
            <a:ext cx="10543810" cy="49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60EFB-12D8-E64F-1C77-5F9256B4275C}"/>
              </a:ext>
            </a:extLst>
          </p:cNvPr>
          <p:cNvSpPr txBox="1"/>
          <p:nvPr/>
        </p:nvSpPr>
        <p:spPr>
          <a:xfrm>
            <a:off x="3882473" y="5256738"/>
            <a:ext cx="69893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6 ÷ 2 х 3 = 9</a:t>
            </a:r>
            <a:endParaRPr lang="en-GB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A1402-C9D4-1E98-D9F5-C3EBBCD6E049}"/>
              </a:ext>
            </a:extLst>
          </p:cNvPr>
          <p:cNvSpPr txBox="1"/>
          <p:nvPr/>
        </p:nvSpPr>
        <p:spPr>
          <a:xfrm>
            <a:off x="7625189" y="4452154"/>
            <a:ext cx="6989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9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 Logic Puzzles That Will Increase Your IQ">
            <a:extLst>
              <a:ext uri="{FF2B5EF4-FFF2-40B4-BE49-F238E27FC236}">
                <a16:creationId xmlns:a16="http://schemas.microsoft.com/office/drawing/2014/main" id="{05A09E4A-4FDE-AC35-D204-0E4998F4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0"/>
            <a:ext cx="676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 Logic Puzzles That Will Increase Your IQ">
            <a:extLst>
              <a:ext uri="{FF2B5EF4-FFF2-40B4-BE49-F238E27FC236}">
                <a16:creationId xmlns:a16="http://schemas.microsoft.com/office/drawing/2014/main" id="{05A09E4A-4FDE-AC35-D204-0E4998F4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0"/>
            <a:ext cx="676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F422CC-118C-1AF5-2D53-8E5AEA115A1E}"/>
              </a:ext>
            </a:extLst>
          </p:cNvPr>
          <p:cNvSpPr/>
          <p:nvPr/>
        </p:nvSpPr>
        <p:spPr>
          <a:xfrm>
            <a:off x="6220047" y="4593265"/>
            <a:ext cx="1562986" cy="2105247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4EA86A-10B0-54A6-96DE-5D70C15BCFED}"/>
              </a:ext>
            </a:extLst>
          </p:cNvPr>
          <p:cNvCxnSpPr/>
          <p:nvPr/>
        </p:nvCxnSpPr>
        <p:spPr>
          <a:xfrm>
            <a:off x="5680953" y="3706238"/>
            <a:ext cx="856034" cy="189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46452-F7E1-07C4-2E0E-BCD23D1A1044}"/>
              </a:ext>
            </a:extLst>
          </p:cNvPr>
          <p:cNvCxnSpPr/>
          <p:nvPr/>
        </p:nvCxnSpPr>
        <p:spPr>
          <a:xfrm>
            <a:off x="5291847" y="2655651"/>
            <a:ext cx="1245140" cy="230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19D6FA-F256-980B-3E83-B3A1C8E884C6}"/>
              </a:ext>
            </a:extLst>
          </p:cNvPr>
          <p:cNvCxnSpPr/>
          <p:nvPr/>
        </p:nvCxnSpPr>
        <p:spPr>
          <a:xfrm>
            <a:off x="6361889" y="2772383"/>
            <a:ext cx="739302" cy="23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5A6C24-CA5C-B32E-1ED5-A109B179DC2B}"/>
              </a:ext>
            </a:extLst>
          </p:cNvPr>
          <p:cNvCxnSpPr/>
          <p:nvPr/>
        </p:nvCxnSpPr>
        <p:spPr>
          <a:xfrm>
            <a:off x="7062281" y="2986391"/>
            <a:ext cx="330740" cy="276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23E471-E17F-C882-E27D-1110A03B191C}"/>
              </a:ext>
            </a:extLst>
          </p:cNvPr>
          <p:cNvSpPr txBox="1"/>
          <p:nvPr/>
        </p:nvSpPr>
        <p:spPr>
          <a:xfrm>
            <a:off x="8235255" y="3071684"/>
            <a:ext cx="6989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R, G, Y, B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18E038-0F68-52F2-B81E-35D26433185F}"/>
                  </a:ext>
                </a:extLst>
              </p14:cNvPr>
              <p14:cNvContentPartPr/>
              <p14:nvPr/>
            </p14:nvContentPartPr>
            <p14:xfrm>
              <a:off x="8783571" y="349157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18E038-0F68-52F2-B81E-35D2643318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4931" y="34829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AC3A9D-17D9-0A7F-69CD-9425EC699057}"/>
                  </a:ext>
                </a:extLst>
              </p14:cNvPr>
              <p14:cNvContentPartPr/>
              <p14:nvPr/>
            </p14:nvContentPartPr>
            <p14:xfrm>
              <a:off x="8540571" y="3521091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AC3A9D-17D9-0A7F-69CD-9425EC699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1931" y="35120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4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08643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Think Maths operators</a:t>
            </a:r>
            <a:endParaRPr lang="en-GB" sz="6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33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46F97-D6C1-5071-0B34-DDC5E139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08" y="1483131"/>
            <a:ext cx="5219700" cy="15525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41FAD-65E2-54A7-59AE-39551A4BDDAE}"/>
              </a:ext>
            </a:extLst>
          </p:cNvPr>
          <p:cNvSpPr txBox="1">
            <a:spLocks/>
          </p:cNvSpPr>
          <p:nvPr/>
        </p:nvSpPr>
        <p:spPr>
          <a:xfrm>
            <a:off x="3432545" y="34290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sz="6600" i="1" dirty="0"/>
              <a:t>? 9 = 3</a:t>
            </a:r>
          </a:p>
        </p:txBody>
      </p:sp>
    </p:spTree>
    <p:extLst>
      <p:ext uri="{BB962C8B-B14F-4D97-AF65-F5344CB8AC3E}">
        <p14:creationId xmlns:p14="http://schemas.microsoft.com/office/powerpoint/2010/main" val="28234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08643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Think Maths operators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+   -  ÷  ×  √  ∑  !  % </a:t>
            </a:r>
            <a:endParaRPr lang="en-GB" sz="6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90DFB6-3BDD-F058-2888-09F35D063D16}"/>
              </a:ext>
            </a:extLst>
          </p:cNvPr>
          <p:cNvSpPr txBox="1">
            <a:spLocks/>
          </p:cNvSpPr>
          <p:nvPr/>
        </p:nvSpPr>
        <p:spPr>
          <a:xfrm>
            <a:off x="3802196" y="367219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sz="6600" i="1" dirty="0"/>
              <a:t>? 9 = 3</a:t>
            </a:r>
          </a:p>
        </p:txBody>
      </p:sp>
    </p:spTree>
    <p:extLst>
      <p:ext uri="{BB962C8B-B14F-4D97-AF65-F5344CB8AC3E}">
        <p14:creationId xmlns:p14="http://schemas.microsoft.com/office/powerpoint/2010/main" val="30834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46F97-D6C1-5071-0B34-DDC5E139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08" y="1483131"/>
            <a:ext cx="5219700" cy="15525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689D40-4F9B-5AFC-DE91-4D658D52E35D}"/>
              </a:ext>
            </a:extLst>
          </p:cNvPr>
          <p:cNvSpPr txBox="1">
            <a:spLocks/>
          </p:cNvSpPr>
          <p:nvPr/>
        </p:nvSpPr>
        <p:spPr>
          <a:xfrm>
            <a:off x="3836582" y="35480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sz="6600" b="1" dirty="0">
                <a:solidFill>
                  <a:schemeClr val="accent5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√ </a:t>
            </a:r>
            <a:r>
              <a:rPr lang="en-GB" sz="6600" i="1" dirty="0"/>
              <a:t>9 = 3</a:t>
            </a:r>
          </a:p>
          <a:p>
            <a:pPr marL="0" indent="0">
              <a:buClrTx/>
              <a:buNone/>
            </a:pPr>
            <a:endParaRPr lang="en-GB" sz="6600" i="1" dirty="0"/>
          </a:p>
        </p:txBody>
      </p:sp>
    </p:spTree>
    <p:extLst>
      <p:ext uri="{BB962C8B-B14F-4D97-AF65-F5344CB8AC3E}">
        <p14:creationId xmlns:p14="http://schemas.microsoft.com/office/powerpoint/2010/main" val="22685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AA0F8-FB3E-E805-D7C9-B88CF866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78" y="251780"/>
            <a:ext cx="4800155" cy="46618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0AA67-A66B-7A2E-483E-1EAF0F8E0807}"/>
                  </a:ext>
                </a:extLst>
              </p14:cNvPr>
              <p14:cNvContentPartPr/>
              <p14:nvPr/>
            </p14:nvContentPartPr>
            <p14:xfrm>
              <a:off x="4443907" y="187108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0AA67-A66B-7A2E-483E-1EAF0F8E0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4907" y="1862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8927D8-CF4A-AA9B-7F8B-C9F82FBC12B9}"/>
                  </a:ext>
                </a:extLst>
              </p14:cNvPr>
              <p14:cNvContentPartPr/>
              <p14:nvPr/>
            </p14:nvContentPartPr>
            <p14:xfrm>
              <a:off x="5475307" y="261484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8927D8-CF4A-AA9B-7F8B-C9F82FBC12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307" y="260620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B86725-A208-EF40-3248-DF65BEA8D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624" y="4655134"/>
            <a:ext cx="5355601" cy="23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AA0F8-FB3E-E805-D7C9-B88CF866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78" y="251780"/>
            <a:ext cx="4800155" cy="46618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0AA67-A66B-7A2E-483E-1EAF0F8E0807}"/>
                  </a:ext>
                </a:extLst>
              </p14:cNvPr>
              <p14:cNvContentPartPr/>
              <p14:nvPr/>
            </p14:nvContentPartPr>
            <p14:xfrm>
              <a:off x="4443907" y="187108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0AA67-A66B-7A2E-483E-1EAF0F8E0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4907" y="1862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8927D8-CF4A-AA9B-7F8B-C9F82FBC12B9}"/>
                  </a:ext>
                </a:extLst>
              </p14:cNvPr>
              <p14:cNvContentPartPr/>
              <p14:nvPr/>
            </p14:nvContentPartPr>
            <p14:xfrm>
              <a:off x="5475307" y="261484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8927D8-CF4A-AA9B-7F8B-C9F82FBC12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307" y="260620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B86725-A208-EF40-3248-DF65BEA8D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624" y="4655134"/>
            <a:ext cx="5355601" cy="23841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18113-2886-998F-D608-F234BEAC8112}"/>
              </a:ext>
            </a:extLst>
          </p:cNvPr>
          <p:cNvSpPr/>
          <p:nvPr/>
        </p:nvSpPr>
        <p:spPr>
          <a:xfrm>
            <a:off x="6583643" y="4655134"/>
            <a:ext cx="1562986" cy="2105247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98EE-04DC-1809-F5EB-59E33A7B4869}"/>
              </a:ext>
            </a:extLst>
          </p:cNvPr>
          <p:cNvSpPr txBox="1"/>
          <p:nvPr/>
        </p:nvSpPr>
        <p:spPr>
          <a:xfrm>
            <a:off x="8337287" y="756501"/>
            <a:ext cx="69893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GB" sz="5400" b="1" i="0" baseline="3000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nd</a:t>
            </a:r>
            <a:r>
              <a:rPr lang="en-GB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</a:p>
          <a:p>
            <a:r>
              <a:rPr lang="en-GB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in 1</a:t>
            </a:r>
            <a:r>
              <a:rPr lang="en-GB" sz="5400" b="1" i="0" baseline="3000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st</a:t>
            </a:r>
            <a:r>
              <a:rPr lang="en-GB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</a:p>
          <a:p>
            <a:r>
              <a:rPr lang="en-GB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in 2</a:t>
            </a:r>
            <a:r>
              <a:rPr lang="en-GB" sz="5400" b="1" i="0" baseline="3000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nd</a:t>
            </a:r>
            <a:r>
              <a:rPr lang="en-GB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 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2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Kickoff</a:t>
            </a: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5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Engineer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20/05/2022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 Hunting 101</a:t>
            </a: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08643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Last find the operator one</a:t>
            </a:r>
            <a:endParaRPr lang="en-GB" sz="6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791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46F97-D6C1-5071-0B34-DDC5E139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08" y="1483131"/>
            <a:ext cx="5219700" cy="15525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41FAD-65E2-54A7-59AE-39551A4BDDAE}"/>
              </a:ext>
            </a:extLst>
          </p:cNvPr>
          <p:cNvSpPr txBox="1">
            <a:spLocks/>
          </p:cNvSpPr>
          <p:nvPr/>
        </p:nvSpPr>
        <p:spPr>
          <a:xfrm>
            <a:off x="3432545" y="34290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sz="6600" i="1" dirty="0"/>
              <a:t>3? = 6</a:t>
            </a:r>
          </a:p>
        </p:txBody>
      </p:sp>
    </p:spTree>
    <p:extLst>
      <p:ext uri="{BB962C8B-B14F-4D97-AF65-F5344CB8AC3E}">
        <p14:creationId xmlns:p14="http://schemas.microsoft.com/office/powerpoint/2010/main" val="801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08643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Think Maths operators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+   -  ÷  ×  √  ∑  !  % </a:t>
            </a:r>
            <a:endParaRPr lang="en-GB" sz="6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06C0A1-B959-6D39-629C-7F8D9463A102}"/>
              </a:ext>
            </a:extLst>
          </p:cNvPr>
          <p:cNvSpPr txBox="1">
            <a:spLocks/>
          </p:cNvSpPr>
          <p:nvPr/>
        </p:nvSpPr>
        <p:spPr>
          <a:xfrm>
            <a:off x="3432545" y="34290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sz="6600" i="1" dirty="0"/>
              <a:t>3? = 6</a:t>
            </a:r>
          </a:p>
        </p:txBody>
      </p:sp>
    </p:spTree>
    <p:extLst>
      <p:ext uri="{BB962C8B-B14F-4D97-AF65-F5344CB8AC3E}">
        <p14:creationId xmlns:p14="http://schemas.microsoft.com/office/powerpoint/2010/main" val="35487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46F97-D6C1-5071-0B34-DDC5E139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08" y="1483131"/>
            <a:ext cx="5219700" cy="15525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41FAD-65E2-54A7-59AE-39551A4BDDAE}"/>
              </a:ext>
            </a:extLst>
          </p:cNvPr>
          <p:cNvSpPr txBox="1">
            <a:spLocks/>
          </p:cNvSpPr>
          <p:nvPr/>
        </p:nvSpPr>
        <p:spPr>
          <a:xfrm>
            <a:off x="3432545" y="34290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sz="6600" i="1" dirty="0"/>
              <a:t>3</a:t>
            </a:r>
            <a:r>
              <a:rPr lang="en-GB" sz="6600" i="1" dirty="0">
                <a:solidFill>
                  <a:schemeClr val="accent5">
                    <a:lumMod val="75000"/>
                  </a:schemeClr>
                </a:solidFill>
              </a:rPr>
              <a:t>!</a:t>
            </a:r>
            <a:r>
              <a:rPr lang="en-GB" sz="6600" i="1" dirty="0"/>
              <a:t> = </a:t>
            </a:r>
            <a:r>
              <a:rPr lang="en-GB" sz="6600" i="1" dirty="0">
                <a:solidFill>
                  <a:schemeClr val="accent5">
                    <a:lumMod val="75000"/>
                  </a:schemeClr>
                </a:solidFill>
              </a:rPr>
              <a:t>3 x 2 x 1 </a:t>
            </a:r>
            <a:r>
              <a:rPr lang="en-GB" sz="6600" i="1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276174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Google Shape;226;g99d0dd0f54_0_0">
            <a:extLst>
              <a:ext uri="{FF2B5EF4-FFF2-40B4-BE49-F238E27FC236}">
                <a16:creationId xmlns:a16="http://schemas.microsoft.com/office/drawing/2014/main" id="{D5D6871A-54B9-D453-09EF-7A180C2D3396}"/>
              </a:ext>
            </a:extLst>
          </p:cNvPr>
          <p:cNvSpPr/>
          <p:nvPr/>
        </p:nvSpPr>
        <p:spPr>
          <a:xfrm>
            <a:off x="573390" y="108643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tabLst/>
              <a:defRPr/>
            </a:pPr>
            <a:r>
              <a:rPr lang="en-GB" sz="66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One last one</a:t>
            </a:r>
            <a:endParaRPr lang="en-GB" sz="6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391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F791E-99F9-E6D5-3638-F12328F0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07" y="169123"/>
            <a:ext cx="6242198" cy="60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F791E-99F9-E6D5-3638-F12328F0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07" y="169123"/>
            <a:ext cx="6242198" cy="6026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05D116-5768-CF07-5048-902C1D7C1106}"/>
              </a:ext>
            </a:extLst>
          </p:cNvPr>
          <p:cNvSpPr txBox="1"/>
          <p:nvPr/>
        </p:nvSpPr>
        <p:spPr>
          <a:xfrm>
            <a:off x="6289951" y="3370632"/>
            <a:ext cx="106325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72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697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Types of Bugs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When Bugs Occur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Bug Physiology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Bug Finder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Audience Participation!</a:t>
            </a:r>
          </a:p>
          <a:p>
            <a:pPr marL="342900" indent="-342900">
              <a:buFontTx/>
              <a:buChar char="-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439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dirty="0"/>
              <a:t>6 Types of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Compilation Bugs</a:t>
            </a:r>
          </a:p>
          <a:p>
            <a:pPr marL="342900" indent="-342900">
              <a:buFontTx/>
              <a:buChar char="-"/>
            </a:pPr>
            <a:r>
              <a:rPr lang="en-GB" dirty="0"/>
              <a:t>Runtime Bugs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Logic Bugs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Racetime</a:t>
            </a:r>
            <a:r>
              <a:rPr lang="en-GB" dirty="0"/>
              <a:t> Bugs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Integration Bugs</a:t>
            </a:r>
          </a:p>
          <a:p>
            <a:pPr marL="342900" indent="-342900">
              <a:buFontTx/>
              <a:buChar char="-"/>
            </a:pPr>
            <a:r>
              <a:rPr lang="en-GB" dirty="0"/>
              <a:t>Requirements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8474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 b="1" dirty="0"/>
              <a:t>Bug Types:</a:t>
            </a:r>
            <a:r>
              <a:rPr lang="en-GB" dirty="0"/>
              <a:t> Compilation Bugs*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are </a:t>
            </a:r>
            <a:r>
              <a:rPr lang="en-GB" dirty="0" err="1"/>
              <a:t>linting</a:t>
            </a:r>
            <a:r>
              <a:rPr lang="en-GB" dirty="0"/>
              <a:t> and syntax errors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 Should be caught by code review and unit testing</a:t>
            </a:r>
          </a:p>
          <a:p>
            <a:br>
              <a:rPr lang="en-GB" dirty="0"/>
            </a:br>
            <a:r>
              <a:rPr lang="en-GB" dirty="0"/>
              <a:t>- Shouldn’t happen on prod</a:t>
            </a:r>
            <a:br>
              <a:rPr lang="en-GB" dirty="0"/>
            </a:br>
            <a:r>
              <a:rPr lang="en-GB" dirty="0"/>
              <a:t>   * but can if dev/test/prod have different interpreter or library version</a:t>
            </a:r>
          </a:p>
          <a:p>
            <a:endParaRPr lang="en-GB" dirty="0"/>
          </a:p>
          <a:p>
            <a:r>
              <a:rPr lang="en-GB" i="1" dirty="0"/>
              <a:t>* In interpreted languages I mean </a:t>
            </a:r>
            <a:r>
              <a:rPr lang="en-GB" i="1" dirty="0" err="1"/>
              <a:t>linting</a:t>
            </a:r>
            <a:r>
              <a:rPr lang="en-GB" i="1" dirty="0"/>
              <a:t>/syntax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1767921" y="6399313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900" kern="1200" dirty="0">
                <a:solidFill>
                  <a:srgbClr val="45325D"/>
                </a:solidFill>
                <a:latin typeface="RN House Sans Light" panose="020B0404020203020204" pitchFamily="34" charset="77"/>
                <a:ea typeface="+mn-ea"/>
                <a:cs typeface="+mn-cs"/>
              </a:rPr>
              <a:t>Information classiﬁcation: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12309446" y="73612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GB" sz="1800" kern="1200" dirty="0">
                <a:solidFill>
                  <a:srgbClr val="D73C5F"/>
                </a:solidFill>
                <a:latin typeface="RN House Sans Regular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65" y="2324100"/>
            <a:ext cx="4619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32420"/>
      </p:ext>
    </p:extLst>
  </p:cSld>
  <p:clrMapOvr>
    <a:masterClrMapping/>
  </p:clrMapOvr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NWG">
      <a:dk1>
        <a:srgbClr val="42145F"/>
      </a:dk1>
      <a:lt1>
        <a:srgbClr val="FFFFFF"/>
      </a:lt1>
      <a:dk2>
        <a:srgbClr val="5E10B1"/>
      </a:dk2>
      <a:lt2>
        <a:srgbClr val="F4F0E8"/>
      </a:lt2>
      <a:accent1>
        <a:srgbClr val="A58CC3"/>
      </a:accent1>
      <a:accent2>
        <a:srgbClr val="E6A000"/>
      </a:accent2>
      <a:accent3>
        <a:srgbClr val="D73C5F"/>
      </a:accent3>
      <a:accent4>
        <a:srgbClr val="82B400"/>
      </a:accent4>
      <a:accent5>
        <a:srgbClr val="D75F19"/>
      </a:accent5>
      <a:accent6>
        <a:srgbClr val="EBAF8C"/>
      </a:accent6>
      <a:hlink>
        <a:srgbClr val="5E10B1"/>
      </a:hlink>
      <a:folHlink>
        <a:srgbClr val="C8B9D7"/>
      </a:folHlink>
    </a:clrScheme>
    <a:fontScheme name="NWG">
      <a:majorFont>
        <a:latin typeface="RN House Sans Light"/>
        <a:ea typeface=""/>
        <a:cs typeface=""/>
      </a:majorFont>
      <a:minorFont>
        <a:latin typeface="RN House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1817</Words>
  <Application>Microsoft Office PowerPoint</Application>
  <PresentationFormat>Widescreen</PresentationFormat>
  <Paragraphs>354</Paragraphs>
  <Slides>68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Open Sans</vt:lpstr>
      <vt:lpstr>RN House Sans Regular</vt:lpstr>
      <vt:lpstr>Calibri</vt:lpstr>
      <vt:lpstr>Helvetica</vt:lpstr>
      <vt:lpstr>Arial</vt:lpstr>
      <vt:lpstr>RN House Sans Light</vt:lpstr>
      <vt:lpstr>Body Slides</vt:lpstr>
      <vt:lpstr>Office Theme</vt:lpstr>
      <vt:lpstr>…</vt:lpstr>
      <vt:lpstr>…</vt:lpstr>
      <vt:lpstr>…</vt:lpstr>
      <vt:lpstr>…</vt:lpstr>
      <vt:lpstr>…</vt:lpstr>
      <vt:lpstr>PowerPoint Presentation</vt:lpstr>
      <vt:lpstr>Table of Contents</vt:lpstr>
      <vt:lpstr>6 Types of Bug</vt:lpstr>
      <vt:lpstr>Bug Types: Compilation Bugs*</vt:lpstr>
      <vt:lpstr>Bug Types: Runtime Bugs</vt:lpstr>
      <vt:lpstr>Bug Types: Logic Bugs</vt:lpstr>
      <vt:lpstr>Bug Types: Race time Bugs</vt:lpstr>
      <vt:lpstr>Bug Types: Integration Bugs</vt:lpstr>
      <vt:lpstr>Bug Types: Requirements Bugs</vt:lpstr>
      <vt:lpstr>Bug Types</vt:lpstr>
      <vt:lpstr>Questions ?</vt:lpstr>
      <vt:lpstr>When Bugs Bug </vt:lpstr>
      <vt:lpstr>When Bugs Bug </vt:lpstr>
      <vt:lpstr>When Bugs Bug: On Local</vt:lpstr>
      <vt:lpstr>When Bugs Bug: Pre-Production </vt:lpstr>
      <vt:lpstr>When Bugs Occur: Non-Prod Box </vt:lpstr>
      <vt:lpstr>When Bugs Bug: After Prod Release</vt:lpstr>
      <vt:lpstr>When Bugs Bug: After Prod Release</vt:lpstr>
      <vt:lpstr>When Bugs Bug: Long after Prod Release</vt:lpstr>
      <vt:lpstr>When Bugs Bug: Long after Prod Release </vt:lpstr>
      <vt:lpstr>When Bugs Bug: After 3rd Party API Change</vt:lpstr>
      <vt:lpstr>When Bugs Bug: After 3rd Party API Change</vt:lpstr>
      <vt:lpstr>When Bugs Bug: Cliffnotes</vt:lpstr>
      <vt:lpstr>When Bugs Bug: Questions ?</vt:lpstr>
      <vt:lpstr>Bug Psychology</vt:lpstr>
      <vt:lpstr>Bug Psychology</vt:lpstr>
      <vt:lpstr>Bug Psychology</vt:lpstr>
      <vt:lpstr>Bug Psychology: PROD INCIDENT EXAMPLE</vt:lpstr>
      <vt:lpstr>Bug Psychology: REAL PROD INCIDENT</vt:lpstr>
      <vt:lpstr>Bug Psychology: REAL PROD INCIDENT</vt:lpstr>
      <vt:lpstr>Bug Psychology</vt:lpstr>
      <vt:lpstr>Bug Psychology</vt:lpstr>
      <vt:lpstr>How to Fix Bugs : Discovery</vt:lpstr>
      <vt:lpstr>Questions ?</vt:lpstr>
      <vt:lpstr>Find that 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…</vt:lpstr>
      <vt:lpstr>PowerPoint Presentation</vt:lpstr>
      <vt:lpstr>PowerPoint Presentation</vt:lpstr>
      <vt:lpstr>PowerPoint Presentation</vt:lpstr>
      <vt:lpstr>PowerPoint Presentation</vt:lpstr>
      <vt:lpstr>…</vt:lpstr>
      <vt:lpstr>PowerPoint Presentation</vt:lpstr>
      <vt:lpstr>…</vt:lpstr>
      <vt:lpstr>PowerPoint Presentation</vt:lpstr>
      <vt:lpstr>PowerPoint Presentation</vt:lpstr>
      <vt:lpstr>PowerPoint Presentation</vt:lpstr>
      <vt:lpstr>…</vt:lpstr>
      <vt:lpstr>PowerPoint Presentation</vt:lpstr>
      <vt:lpstr>…</vt:lpstr>
      <vt:lpstr>PowerPoint Presentation</vt:lpstr>
      <vt:lpstr>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37</cp:revision>
  <dcterms:created xsi:type="dcterms:W3CDTF">2020-04-16T10:42:13Z</dcterms:created>
  <dcterms:modified xsi:type="dcterms:W3CDTF">2022-05-20T13:43:27Z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