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0"/>
  </p:notesMasterIdLst>
  <p:sldIdLst>
    <p:sldId id="256" r:id="rId5"/>
    <p:sldId id="491" r:id="rId6"/>
    <p:sldId id="679" r:id="rId7"/>
    <p:sldId id="626" r:id="rId8"/>
    <p:sldId id="639" r:id="rId9"/>
    <p:sldId id="686" r:id="rId10"/>
    <p:sldId id="674" r:id="rId11"/>
    <p:sldId id="682" r:id="rId12"/>
    <p:sldId id="689" r:id="rId13"/>
    <p:sldId id="685" r:id="rId14"/>
    <p:sldId id="684" r:id="rId15"/>
    <p:sldId id="687" r:id="rId16"/>
    <p:sldId id="688" r:id="rId17"/>
    <p:sldId id="683" r:id="rId18"/>
    <p:sldId id="691" r:id="rId19"/>
    <p:sldId id="675" r:id="rId20"/>
    <p:sldId id="676" r:id="rId21"/>
    <p:sldId id="696" r:id="rId22"/>
    <p:sldId id="702" r:id="rId23"/>
    <p:sldId id="701" r:id="rId24"/>
    <p:sldId id="699" r:id="rId25"/>
    <p:sldId id="700" r:id="rId26"/>
    <p:sldId id="697" r:id="rId27"/>
    <p:sldId id="695" r:id="rId28"/>
    <p:sldId id="698" r:id="rId29"/>
    <p:sldId id="677" r:id="rId30"/>
    <p:sldId id="678" r:id="rId31"/>
    <p:sldId id="649" r:id="rId32"/>
    <p:sldId id="692" r:id="rId33"/>
    <p:sldId id="694" r:id="rId34"/>
    <p:sldId id="680" r:id="rId35"/>
    <p:sldId id="693" r:id="rId36"/>
    <p:sldId id="681" r:id="rId37"/>
    <p:sldId id="389" r:id="rId38"/>
    <p:sldId id="276" r:id="rId39"/>
  </p:sldIdLst>
  <p:sldSz cx="12192000" cy="6858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Lucida Console" panose="020B0609040504020204" pitchFamily="49" charset="0"/>
      <p:regular r:id="rId45"/>
    </p:embeddedFont>
    <p:embeddedFont>
      <p:font typeface="Open Sans" panose="020B0606030504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History" id="{51CD217E-B735-4D0C-92FE-7BACF5A58706}">
          <p14:sldIdLst>
            <p14:sldId id="679"/>
            <p14:sldId id="626"/>
          </p14:sldIdLst>
        </p14:section>
        <p14:section name="Virtual Machines" id="{1D2586E3-9FE6-479D-9E61-DD60AF4AB6E7}">
          <p14:sldIdLst>
            <p14:sldId id="639"/>
            <p14:sldId id="686"/>
            <p14:sldId id="674"/>
            <p14:sldId id="682"/>
          </p14:sldIdLst>
        </p14:section>
        <p14:section name="Containers" id="{B65897F5-AB83-42A6-9F8A-272132ADCE39}">
          <p14:sldIdLst>
            <p14:sldId id="689"/>
            <p14:sldId id="685"/>
            <p14:sldId id="684"/>
            <p14:sldId id="687"/>
            <p14:sldId id="688"/>
            <p14:sldId id="683"/>
          </p14:sldIdLst>
        </p14:section>
        <p14:section name="Docker" id="{396A0D57-969C-413A-9842-B8A04ED75C76}">
          <p14:sldIdLst>
            <p14:sldId id="691"/>
            <p14:sldId id="675"/>
            <p14:sldId id="676"/>
            <p14:sldId id="696"/>
            <p14:sldId id="702"/>
            <p14:sldId id="701"/>
            <p14:sldId id="699"/>
            <p14:sldId id="700"/>
            <p14:sldId id="697"/>
            <p14:sldId id="695"/>
            <p14:sldId id="698"/>
            <p14:sldId id="677"/>
            <p14:sldId id="678"/>
          </p14:sldIdLst>
        </p14:section>
        <p14:section name="Containersation" id="{955EA8FE-B036-4394-BB13-0C7A9D8E1F5F}">
          <p14:sldIdLst>
            <p14:sldId id="649"/>
            <p14:sldId id="692"/>
            <p14:sldId id="694"/>
            <p14:sldId id="680"/>
            <p14:sldId id="693"/>
          </p14:sldIdLst>
        </p14:section>
        <p14:section name="setup" id="{95D80378-8C82-4127-9675-EACA2134AB23}">
          <p14:sldIdLst>
            <p14:sldId id="681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94660"/>
  </p:normalViewPr>
  <p:slideViewPr>
    <p:cSldViewPr snapToGrid="0">
      <p:cViewPr>
        <p:scale>
          <a:sx n="100" d="100"/>
          <a:sy n="100" d="100"/>
        </p:scale>
        <p:origin x="58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6.fntdata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802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979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5883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3798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4913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4228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852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0781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8317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291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9113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4973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5731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2541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7278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3849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2561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156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8981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040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035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42454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5770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3600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9027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3234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7020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6736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876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d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en.wikipedia.org/wiki/Containerization_(computing)" TargetMode="External"/><Relationship Id="rId4" Type="http://schemas.openxmlformats.org/officeDocument/2006/relationships/hyperlink" Target="https://www.redhat.com/en/topics/containers/whats-a-linux-contain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erlabs.collabnix.com/docker/cheatshee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erlabs.collabnix.com/docker/cheatshee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erlabs.collabnix.com/docker/cheatshee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erlabs.collabnix.com/docker/cheatshee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erlabs.collabnix.com/docker/cheatshee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erlabs.collabnix.com/docker/cheatshee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docker.com/develop/develop-images/dockerfile_best-practices/" TargetMode="External"/><Relationship Id="rId4" Type="http://schemas.openxmlformats.org/officeDocument/2006/relationships/hyperlink" Target="https://docs.docker.com/engine/reference/builder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docker.com/develop/develop-images/dockerfile_best-practices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xkcd.com/1988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hyperlink" Target="https://blog.knoldus.com/how-to-run-multi-container-applications-with-docker-compose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7.jpeg"/><Relationship Id="rId4" Type="http://schemas.openxmlformats.org/officeDocument/2006/relationships/hyperlink" Target="https://newrelic.com/blog/how-to-relic/what-is-kubernetes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et-started/docker_cheatsheet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roo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 101</a:t>
            </a:r>
            <a:endParaRPr lang="en-GB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 container is an partial OS / Application running on a hosted OS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Containers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are isolated on the computer, using OS process isolation features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Linux this is typically a service called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containerd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under the bonnet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https://containerd.io/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Container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51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Host OS: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Typically Linux OS</a:t>
            </a: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Container Engine: 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for running the Image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Container Image: 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Application to run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Container: parts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6" descr="Docker containerized appliction blue border 2">
            <a:extLst>
              <a:ext uri="{FF2B5EF4-FFF2-40B4-BE49-F238E27FC236}">
                <a16:creationId xmlns:a16="http://schemas.microsoft.com/office/drawing/2014/main" id="{8462B28A-8D3D-E0F3-8D7D-1132625C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169" y="1726975"/>
            <a:ext cx="5193587" cy="414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PROS: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Portable: Images Completely portable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CONS: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Speed: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emulated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code is slow even with hypervisors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Bootup: OS needs booted up, taking mins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968214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Virtual Machines: pros and cons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148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PROS: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Bootup: container only needs copied, taking secs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Speed: Code runs at native speed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CONS: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Portable: Images portable to supported OS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for docker </a:t>
            </a:r>
            <a:r>
              <a:rPr lang="en-US" sz="28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linux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with VMs used for Windows / Mac support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968214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Containers : pros and cons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4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Raw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emulated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code is slow, like 50-90% slower than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native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code,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uses containers to speed up Linux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Linux Docker uses native Containers</a:t>
            </a: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Windows Docker runs Linux VM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running Linux Docker </a:t>
            </a:r>
          </a:p>
          <a:p>
            <a:pPr marL="0" indent="0">
              <a:buNone/>
            </a:pP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Linux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 much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faster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than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Windows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https://www.docker.com/resources/what-container/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https://www.redhat.com/en/topics/containers/whats-a-linux-container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5"/>
              </a:rPr>
              <a:t>https://en.wikipedia.org/wiki/Containerization_(computing)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968214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Containers: docker windows/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linux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8" name="Picture 6" descr="Docker containerized appliction blue border 2">
            <a:extLst>
              <a:ext uri="{FF2B5EF4-FFF2-40B4-BE49-F238E27FC236}">
                <a16:creationId xmlns:a16="http://schemas.microsoft.com/office/drawing/2014/main" id="{807B6E63-E54C-714F-BE60-B0831B2C5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860" y="2603180"/>
            <a:ext cx="4323773" cy="345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1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79B9F5-1D2C-E358-8CA5-47E4A36F1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329" y="1701296"/>
            <a:ext cx="4269345" cy="426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80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the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Containersation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platform</a:t>
            </a: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system used by most Cloud Platforms / Opensource projects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Containerisation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packaging applications in an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image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 make them portable (and sharing some Linux resources)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Dockerhub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a registry of pre-packaged docker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images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717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parts: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CLI: 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for running the Image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Image: 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OS + application to run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Dockerfile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Engine Instructions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howto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create a docker image</a:t>
            </a: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822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BUILD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 a fresh image from a </a:t>
            </a:r>
            <a:r>
              <a:rPr lang="en-US" sz="24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Dockerfile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https://dockerlabs.collabnix.com/docker/cheatsheet/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 CLI Commands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863A2-9CB3-36B2-E6C2-AF2F391EE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402" y="2603180"/>
            <a:ext cx="4761270" cy="119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3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running a built/or remote image</a:t>
            </a:r>
            <a:b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-it = for taking user input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https://dockerlabs.collabnix.com/docker/cheatsheet/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 CLI Commands: RUN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0BF51-B0A6-7EB6-54CE-5807C7588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44" y="2847895"/>
            <a:ext cx="4772025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309B1-F18E-182E-A726-669685B53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269" y="2847894"/>
            <a:ext cx="4416339" cy="327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6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History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Virtual Machines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Containerisation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Docker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Docker Registries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Multi-Container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PUSH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sending images to </a:t>
            </a:r>
            <a:r>
              <a:rPr lang="en-US" sz="24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dockerhub</a:t>
            </a: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https://dockerlabs.collabnix.com/docker/cheatsheet/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 CLI Commands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F687A-7D12-F19D-CC7D-BA85C3FD2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5" y="2603180"/>
            <a:ext cx="39433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9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DEBUGGING EXEC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debugging image with a bash shell inside running container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https://dockerlabs.collabnix.com/docker/cheatsheet/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run -name SOMETHING </a:t>
            </a:r>
            <a:r>
              <a:rPr lang="en-US" sz="1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image_name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</a:t>
            </a:r>
            <a:r>
              <a:rPr lang="en-US" sz="1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ps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exec -it SOMETHING bash</a:t>
            </a: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368878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 CLI Commands DEBUGGING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C77C5-4B2C-DB9A-BF27-015912466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13" y="4064438"/>
            <a:ext cx="10597480" cy="132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STOPPING RUNAWAY IMAGES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stopping running images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https://dockerlabs.collabnix.com/docker/cheatsheet/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# WHEN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run -name SOMETHING </a:t>
            </a:r>
            <a:r>
              <a:rPr lang="en-US" sz="1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image_name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# FIND IMAGE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</a:t>
            </a:r>
            <a:r>
              <a:rPr lang="en-US" sz="1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ps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# STOP AND REMOVE IMAGE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stop SOMETHING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rm SEOMTHING</a:t>
            </a: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368878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 CLI Commands DEBUGGING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175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https://dockerlabs.collabnix.com/docker/cheatsheet/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collabnix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cheatsheet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 CLI Commands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full">
            <a:extLst>
              <a:ext uri="{FF2B5EF4-FFF2-40B4-BE49-F238E27FC236}">
                <a16:creationId xmlns:a16="http://schemas.microsoft.com/office/drawing/2014/main" id="{4B81FC98-18C3-4BF6-6B6C-43CAB6B20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43" y="359534"/>
            <a:ext cx="8732825" cy="577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18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1539955"/>
            <a:ext cx="708287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Dockerfile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the recipe for an image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Typical Structure: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FROM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Base aka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linux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with node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COPY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- Copy node code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- Install any dependencies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CMD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- Container start command 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Dockerfile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61166-35E7-5A87-AAEB-D69062124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570" y="2491157"/>
            <a:ext cx="5298299" cy="2826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9CD72E-6C15-8EDF-5FDA-F4F8F4844627}"/>
              </a:ext>
            </a:extLst>
          </p:cNvPr>
          <p:cNvSpPr txBox="1"/>
          <p:nvPr/>
        </p:nvSpPr>
        <p:spPr>
          <a:xfrm>
            <a:off x="592244" y="5719227"/>
            <a:ext cx="952452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https://docs.docker.com/engine/reference/builder/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5"/>
              </a:rPr>
              <a:t>https://docs.docker.com/develop/develop-images/dockerfile_best-practices/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6105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790895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Easy to use build with docker cli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$ docker build &lt;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Dockerfile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&gt; -t &lt;image tag&gt;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Dockerfile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CD72E-6C15-8EDF-5FDA-F4F8F4844627}"/>
              </a:ext>
            </a:extLst>
          </p:cNvPr>
          <p:cNvSpPr txBox="1"/>
          <p:nvPr/>
        </p:nvSpPr>
        <p:spPr>
          <a:xfrm>
            <a:off x="592244" y="5719227"/>
            <a:ext cx="952452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https://docs.docker.com/engine/reference/builder/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https://docs.docker.com/develop/develop-images/dockerfile_best-practices/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0300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Dockerhub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a registry of created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images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When you run 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image, if not locally stored will be got from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Dockerhub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docker run </a:t>
            </a:r>
            <a:r>
              <a:rPr lang="en-GB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riversafe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en-GB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eze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-cli --version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https://hub.docker.com/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Dockerhub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35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Dockerhub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Docker’s Image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Registry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ECR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AWS’s Image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Registry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ACR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Microsoft’s Image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Registry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….</a:t>
            </a: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CLI can be configured to use all of them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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Dockerhub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is not alone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4F63DF-E003-F8BE-575D-F34184981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winpty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6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Multi Container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28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 compose is: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running several docker images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talking together one a single computer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start/stop management of cluster of images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  <a:hlinkClick r:id="rId3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  <a:hlinkClick r:id="rId3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  <a:hlinkClick r:id="rId3"/>
            </a:endParaRP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https://docs.docker.com/compose/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90484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Multi Container: Docker Compose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8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C00E5-38CC-DF42-F0FB-3C5E6E75B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963" y="5494985"/>
            <a:ext cx="10515600" cy="1500187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https://xkcd.com/1988/</a:t>
            </a:r>
            <a:r>
              <a:rPr lang="en-GB" dirty="0"/>
              <a:t> </a:t>
            </a:r>
          </a:p>
        </p:txBody>
      </p:sp>
      <p:pic>
        <p:nvPicPr>
          <p:cNvPr id="1026" name="Picture 2" descr="Containers">
            <a:extLst>
              <a:ext uri="{FF2B5EF4-FFF2-40B4-BE49-F238E27FC236}">
                <a16:creationId xmlns:a16="http://schemas.microsoft.com/office/drawing/2014/main" id="{69526330-1747-77E0-265D-E6A2952C2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85" y="781235"/>
            <a:ext cx="4748094" cy="471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1E2F9C27-1B0B-8C67-FF46-3D245BD97907}"/>
              </a:ext>
            </a:extLst>
          </p:cNvPr>
          <p:cNvSpPr/>
          <p:nvPr/>
        </p:nvSpPr>
        <p:spPr>
          <a:xfrm>
            <a:off x="6353853" y="1211481"/>
            <a:ext cx="433486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kumimoji="0" lang="en-GB" sz="3600" b="1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Containerisation</a:t>
            </a:r>
            <a:r>
              <a:rPr lang="en-GB" sz="36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replacing coding…</a:t>
            </a:r>
          </a:p>
          <a:p>
            <a:endParaRPr kumimoji="0" lang="en-GB" sz="3600" b="1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r>
              <a:rPr kumimoji="0" lang="en-GB" sz="3600" b="1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The Heart of Containerisation is GLUE</a:t>
            </a:r>
          </a:p>
        </p:txBody>
      </p:sp>
    </p:spTree>
    <p:extLst>
      <p:ext uri="{BB962C8B-B14F-4D97-AF65-F5344CB8AC3E}">
        <p14:creationId xmlns:p14="http://schemas.microsoft.com/office/powerpoint/2010/main" val="228409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https://docs.docker.com/compose/</a:t>
            </a:r>
            <a:b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https://blog.knoldus.com/how-to-run-multi-container-applications-with-docker-compose/</a:t>
            </a: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049696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Multi Container: Docker Compose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44588295-9D41-09ED-3082-53CFCAE5B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74" y="2106675"/>
            <a:ext cx="5382326" cy="264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98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Kubernetes is: 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running several docker images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running those images across several computers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running multiple copies of those images on demand / auto scaling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talking together via network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start/stop management of cluster of images</a:t>
            </a:r>
          </a:p>
          <a:p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https://kubernetes.io/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Multi Container: Kubernetes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407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https://kubernetes.io/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https://newrelic.com/blog/how-to-relic/what-is-kubernetes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Multi Container: Kubernetes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90" name="Picture 2" descr="Kubernetes Architecture">
            <a:extLst>
              <a:ext uri="{FF2B5EF4-FFF2-40B4-BE49-F238E27FC236}">
                <a16:creationId xmlns:a16="http://schemas.microsoft.com/office/drawing/2014/main" id="{09EE8FED-2A3F-6FAB-1A77-32A6DF840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44" y="1539955"/>
            <a:ext cx="6693529" cy="42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ocker containerized appliction blue border 2">
            <a:extLst>
              <a:ext uri="{FF2B5EF4-FFF2-40B4-BE49-F238E27FC236}">
                <a16:creationId xmlns:a16="http://schemas.microsoft.com/office/drawing/2014/main" id="{913B995C-E3A0-F249-CF4D-6419187EA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243" y="2141602"/>
            <a:ext cx="3643178" cy="291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1ED8FE-2391-15DB-06AB-6300E56D3286}"/>
              </a:ext>
            </a:extLst>
          </p:cNvPr>
          <p:cNvCxnSpPr>
            <a:cxnSpLocks/>
          </p:cNvCxnSpPr>
          <p:nvPr/>
        </p:nvCxnSpPr>
        <p:spPr>
          <a:xfrm flipV="1">
            <a:off x="6029608" y="4843604"/>
            <a:ext cx="1638677" cy="474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28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1D93-5A37-69A9-6E90-57E702C6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532" y="2401978"/>
            <a:ext cx="10515600" cy="2852737"/>
          </a:xfrm>
        </p:spPr>
        <p:txBody>
          <a:bodyPr/>
          <a:lstStyle/>
          <a:p>
            <a:r>
              <a:rPr lang="en-GB" dirty="0"/>
              <a:t>Windows Local Setup</a:t>
            </a:r>
            <a:br>
              <a:rPr lang="en-GB" dirty="0"/>
            </a:br>
            <a:r>
              <a:rPr lang="en-GB" sz="4000" dirty="0"/>
              <a:t>- install docker</a:t>
            </a:r>
            <a:br>
              <a:rPr lang="en-GB" sz="4000" dirty="0"/>
            </a:br>
            <a:r>
              <a:rPr lang="en-GB" sz="4000" dirty="0"/>
              <a:t>- make sure hypervisor enabled</a:t>
            </a:r>
            <a:br>
              <a:rPr lang="en-GB" sz="4000" dirty="0"/>
            </a:br>
            <a:r>
              <a:rPr lang="en-GB" sz="4000" dirty="0"/>
              <a:t>- setup </a:t>
            </a:r>
            <a:r>
              <a:rPr lang="en-GB" sz="4000" dirty="0" err="1"/>
              <a:t>wsl</a:t>
            </a:r>
            <a:r>
              <a:rPr lang="en-GB" sz="4000" dirty="0"/>
              <a:t> </a:t>
            </a:r>
            <a:r>
              <a:rPr lang="en-GB" sz="4000" i="1" dirty="0"/>
              <a:t>(for </a:t>
            </a:r>
            <a:r>
              <a:rPr lang="en-GB" sz="4000" i="1" dirty="0" err="1"/>
              <a:t>linux</a:t>
            </a:r>
            <a:r>
              <a:rPr lang="en-GB" sz="4000" i="1" dirty="0"/>
              <a:t> VM for docker)</a:t>
            </a:r>
            <a:br>
              <a:rPr lang="en-GB" sz="4000" dirty="0"/>
            </a:br>
            <a:r>
              <a:rPr lang="en-GB" sz="4000" dirty="0"/>
              <a:t>- restart</a:t>
            </a:r>
            <a:br>
              <a:rPr lang="en-GB" sz="4000" dirty="0"/>
            </a:br>
            <a:r>
              <a:rPr lang="en-GB" sz="4000" dirty="0"/>
              <a:t>- verify working</a:t>
            </a:r>
            <a:br>
              <a:rPr lang="en-GB" sz="4000" dirty="0"/>
            </a:br>
            <a:r>
              <a:rPr lang="en-GB" sz="4000" dirty="0"/>
              <a:t>   ` $ docker run hello-world  `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72C9D-4820-371F-49A2-096E16708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https://docs.docker.com/get-started/docker_cheatsheet.pdf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48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Green Threading (Time Sharing) – 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1960’s VM… aka running several programs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Chroot Jails popular in the 70s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https://en.wikipedia.org/wiki/Chroot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Virtual Machines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2000’s Virtual machines </a:t>
            </a:r>
            <a:r>
              <a:rPr lang="en-US" sz="20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popularised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on x86 platform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Container popularity: Docker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2010’s docker emerges as the dominant Image format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the Chroot Jail 2.0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History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1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Virtual Machines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4" descr="Container vm whatcontainer 2">
            <a:extLst>
              <a:ext uri="{FF2B5EF4-FFF2-40B4-BE49-F238E27FC236}">
                <a16:creationId xmlns:a16="http://schemas.microsoft.com/office/drawing/2014/main" id="{EC745012-21BC-0410-D48B-5BBC4E1F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18" y="1623960"/>
            <a:ext cx="5312624" cy="42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37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 Virtual Machine is an emulated computer system, and come in two common flavours: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Process virtual machines: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Simple abstracted process running instructions, runnable anywhere the VM Engine is available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Java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has a portable VM, implemented on many OSs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System virtual machines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Fully emulated computer, running Operating System Image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Virtual Machines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39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657810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Engine: 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for running the Image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Image: 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byte code instructions or OS to run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Hypervisor: 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hardware to efficiently managed multiple Oss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turned off by default*, missing on budget computers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Virtual Machines: parts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4" descr="Container vm whatcontainer 2">
            <a:extLst>
              <a:ext uri="{FF2B5EF4-FFF2-40B4-BE49-F238E27FC236}">
                <a16:creationId xmlns:a16="http://schemas.microsoft.com/office/drawing/2014/main" id="{733967A0-5EC3-6FA3-9BC7-B7AB09AFA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335" y="1569640"/>
            <a:ext cx="5312624" cy="42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Raw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emulated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code is slow, like 50-90% slower than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native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code</a:t>
            </a:r>
          </a:p>
          <a:p>
            <a:pPr marL="0" indent="0">
              <a:buNone/>
            </a:pP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968214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Virtual Machines: hypervisor why?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DBDC7-3A69-575B-4A7B-7955DC8DAA24}"/>
              </a:ext>
            </a:extLst>
          </p:cNvPr>
          <p:cNvSpPr txBox="1"/>
          <p:nvPr/>
        </p:nvSpPr>
        <p:spPr>
          <a:xfrm>
            <a:off x="592244" y="2640389"/>
            <a:ext cx="59896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Hypervisor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specialist hardware device to speed up hosted Virtual Machines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on windows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uses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hyper-V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type 1 to speed up things</a:t>
            </a:r>
          </a:p>
          <a:p>
            <a:pPr marL="0" indent="0">
              <a:buNone/>
            </a:pP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Linux non-hypervisor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80F5C-3358-B143-E8AD-4370D0CFD113}"/>
              </a:ext>
            </a:extLst>
          </p:cNvPr>
          <p:cNvSpPr txBox="1"/>
          <p:nvPr/>
        </p:nvSpPr>
        <p:spPr>
          <a:xfrm>
            <a:off x="592244" y="6550223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https://www.docker.com/resources/what-container/</a:t>
            </a:r>
            <a:r>
              <a:rPr lang="en-GB" dirty="0"/>
              <a:t> </a:t>
            </a:r>
          </a:p>
        </p:txBody>
      </p:sp>
      <p:pic>
        <p:nvPicPr>
          <p:cNvPr id="2052" name="Picture 4" descr="Container vm whatcontainer 2">
            <a:extLst>
              <a:ext uri="{FF2B5EF4-FFF2-40B4-BE49-F238E27FC236}">
                <a16:creationId xmlns:a16="http://schemas.microsoft.com/office/drawing/2014/main" id="{5BB1C0FA-08A9-ABFE-3DBB-C4E23994D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217" y="2224889"/>
            <a:ext cx="5312624" cy="42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49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5137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Containers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6" descr="Docker containerized appliction blue border 2">
            <a:extLst>
              <a:ext uri="{FF2B5EF4-FFF2-40B4-BE49-F238E27FC236}">
                <a16:creationId xmlns:a16="http://schemas.microsoft.com/office/drawing/2014/main" id="{BF52D019-BDF5-4018-A297-1D184F92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302" y="1539955"/>
            <a:ext cx="5193587" cy="414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5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6990</TotalTime>
  <Words>1257</Words>
  <Application>Microsoft Office PowerPoint</Application>
  <PresentationFormat>Widescreen</PresentationFormat>
  <Paragraphs>200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inherit</vt:lpstr>
      <vt:lpstr>Lucida Console</vt:lpstr>
      <vt:lpstr>Open Sans</vt:lpstr>
      <vt:lpstr>Body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Windows Local Setup - install docker - make sure hypervisor enabled - setup wsl (for linux VM for docker) - restart - verify working    ` $ docker run hello-world  `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42</cp:revision>
  <dcterms:created xsi:type="dcterms:W3CDTF">2020-04-16T10:42:13Z</dcterms:created>
  <dcterms:modified xsi:type="dcterms:W3CDTF">2022-07-12T10:43:44Z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