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491" r:id="rId6"/>
    <p:sldId id="697" r:id="rId7"/>
    <p:sldId id="705" r:id="rId8"/>
    <p:sldId id="626" r:id="rId9"/>
    <p:sldId id="698" r:id="rId10"/>
    <p:sldId id="683" r:id="rId11"/>
    <p:sldId id="678" r:id="rId12"/>
    <p:sldId id="682" r:id="rId13"/>
    <p:sldId id="707" r:id="rId14"/>
    <p:sldId id="677" r:id="rId15"/>
    <p:sldId id="710" r:id="rId16"/>
    <p:sldId id="685" r:id="rId17"/>
    <p:sldId id="699" r:id="rId18"/>
    <p:sldId id="675" r:id="rId19"/>
    <p:sldId id="712" r:id="rId20"/>
    <p:sldId id="681" r:id="rId21"/>
    <p:sldId id="711" r:id="rId22"/>
    <p:sldId id="679" r:id="rId23"/>
    <p:sldId id="674" r:id="rId24"/>
    <p:sldId id="704" r:id="rId25"/>
    <p:sldId id="676" r:id="rId26"/>
    <p:sldId id="637" r:id="rId27"/>
    <p:sldId id="700" r:id="rId28"/>
    <p:sldId id="684" r:id="rId29"/>
    <p:sldId id="709" r:id="rId30"/>
    <p:sldId id="686" r:id="rId31"/>
    <p:sldId id="708" r:id="rId32"/>
    <p:sldId id="688" r:id="rId33"/>
    <p:sldId id="689" r:id="rId34"/>
    <p:sldId id="690" r:id="rId35"/>
    <p:sldId id="714" r:id="rId36"/>
    <p:sldId id="687" r:id="rId37"/>
    <p:sldId id="701" r:id="rId38"/>
    <p:sldId id="672" r:id="rId39"/>
    <p:sldId id="715" r:id="rId40"/>
    <p:sldId id="702" r:id="rId41"/>
    <p:sldId id="703" r:id="rId42"/>
    <p:sldId id="706" r:id="rId43"/>
    <p:sldId id="389" r:id="rId44"/>
    <p:sldId id="276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Open Sans" panose="020B0606030504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CI Overview" id="{51CD217E-B735-4D0C-92FE-7BACF5A58706}">
          <p14:sldIdLst>
            <p14:sldId id="697"/>
            <p14:sldId id="705"/>
            <p14:sldId id="626"/>
          </p14:sldIdLst>
        </p14:section>
        <p14:section name="CI Terms" id="{D988CCA3-5EB6-49FF-A8D4-34F1F5C5478D}">
          <p14:sldIdLst>
            <p14:sldId id="698"/>
            <p14:sldId id="683"/>
            <p14:sldId id="678"/>
            <p14:sldId id="682"/>
            <p14:sldId id="707"/>
            <p14:sldId id="677"/>
            <p14:sldId id="710"/>
            <p14:sldId id="685"/>
          </p14:sldIdLst>
        </p14:section>
        <p14:section name="Steps" id="{AD08B2E9-8360-46D0-9687-513C9CDEEFE2}">
          <p14:sldIdLst>
            <p14:sldId id="699"/>
            <p14:sldId id="675"/>
            <p14:sldId id="712"/>
            <p14:sldId id="681"/>
            <p14:sldId id="711"/>
            <p14:sldId id="679"/>
            <p14:sldId id="674"/>
            <p14:sldId id="704"/>
            <p14:sldId id="676"/>
            <p14:sldId id="637"/>
          </p14:sldIdLst>
        </p14:section>
        <p14:section name="Best Practice" id="{D496AFC8-FC08-4EFC-846B-3B25BE214421}">
          <p14:sldIdLst>
            <p14:sldId id="700"/>
            <p14:sldId id="684"/>
            <p14:sldId id="709"/>
            <p14:sldId id="686"/>
            <p14:sldId id="708"/>
            <p14:sldId id="688"/>
            <p14:sldId id="689"/>
            <p14:sldId id="690"/>
            <p14:sldId id="714"/>
            <p14:sldId id="687"/>
          </p14:sldIdLst>
        </p14:section>
        <p14:section name="Tooling" id="{B48AA46F-D086-4887-863B-30719C2119E7}">
          <p14:sldIdLst>
            <p14:sldId id="701"/>
            <p14:sldId id="672"/>
            <p14:sldId id="715"/>
            <p14:sldId id="702"/>
            <p14:sldId id="703"/>
            <p14:sldId id="706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1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687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293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6885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6338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7701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1787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2316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9853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1153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68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919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7970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6502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652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5152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3068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4058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8204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3590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755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2416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3645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1770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0623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0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4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765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29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installin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enkins.io/doc/book/pipeline/" TargetMode="External"/><Relationship Id="rId4" Type="http://schemas.openxmlformats.org/officeDocument/2006/relationships/hyperlink" Target="https://www.jenkins.io/doc/book/usin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pipeline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www.jenkins.io/doc/book/pipeline/syntax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learn-github-actions/understanding-github-action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 </a:t>
            </a:r>
            <a:r>
              <a:rPr lang="en-GB" sz="4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Jenkins Pipeline Example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AA819-80F8-671C-C7D3-44B5E7CD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36" y="1707569"/>
            <a:ext cx="8372475" cy="481012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F6AB55-2F17-9F85-8717-CE4EFCD00A47}"/>
              </a:ext>
            </a:extLst>
          </p:cNvPr>
          <p:cNvCxnSpPr/>
          <p:nvPr/>
        </p:nvCxnSpPr>
        <p:spPr>
          <a:xfrm flipV="1">
            <a:off x="1502875" y="3838669"/>
            <a:ext cx="2770361" cy="118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349D3E-7717-2897-634E-1EDD86F8F1DF}"/>
              </a:ext>
            </a:extLst>
          </p:cNvPr>
          <p:cNvCxnSpPr/>
          <p:nvPr/>
        </p:nvCxnSpPr>
        <p:spPr>
          <a:xfrm>
            <a:off x="1647731" y="2553077"/>
            <a:ext cx="3588190" cy="253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EEC6B7-E041-C092-A581-084CE678AE50}"/>
              </a:ext>
            </a:extLst>
          </p:cNvPr>
          <p:cNvSpPr txBox="1"/>
          <p:nvPr/>
        </p:nvSpPr>
        <p:spPr>
          <a:xfrm>
            <a:off x="873160" y="241431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1A2FA-6938-F9AB-8B6C-7B8DDF5BD5AB}"/>
              </a:ext>
            </a:extLst>
          </p:cNvPr>
          <p:cNvSpPr txBox="1"/>
          <p:nvPr/>
        </p:nvSpPr>
        <p:spPr>
          <a:xfrm>
            <a:off x="668992" y="4870784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9A90F-1E69-CF89-D196-784160156C5F}"/>
              </a:ext>
            </a:extLst>
          </p:cNvPr>
          <p:cNvSpPr txBox="1"/>
          <p:nvPr/>
        </p:nvSpPr>
        <p:spPr>
          <a:xfrm>
            <a:off x="2644155" y="1460747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93788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Integration Pipeline (CI)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Graph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7391E7-D2E2-0D0D-99A0-C792FE04F489}"/>
              </a:ext>
            </a:extLst>
          </p:cNvPr>
          <p:cNvCxnSpPr/>
          <p:nvPr/>
        </p:nvCxnSpPr>
        <p:spPr>
          <a:xfrm>
            <a:off x="1810693" y="2533117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60FC65-3BFE-5BD7-6E1D-E8064F043433}"/>
              </a:ext>
            </a:extLst>
          </p:cNvPr>
          <p:cNvSpPr txBox="1"/>
          <p:nvPr/>
        </p:nvSpPr>
        <p:spPr>
          <a:xfrm>
            <a:off x="2860895" y="2271507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Build / Compile Steps</a:t>
            </a:r>
          </a:p>
        </p:txBody>
      </p:sp>
      <p:sp>
        <p:nvSpPr>
          <p:cNvPr id="8" name="Google Shape;226;g99d0dd0f54_0_0">
            <a:extLst>
              <a:ext uri="{FF2B5EF4-FFF2-40B4-BE49-F238E27FC236}">
                <a16:creationId xmlns:a16="http://schemas.microsoft.com/office/drawing/2014/main" id="{747CB0A7-0A9C-8625-C06C-204B3BABC667}"/>
              </a:ext>
            </a:extLst>
          </p:cNvPr>
          <p:cNvSpPr/>
          <p:nvPr/>
        </p:nvSpPr>
        <p:spPr>
          <a:xfrm>
            <a:off x="592244" y="3192523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Delivery Pipeline (CI/CD)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FE06F3-DAB1-682B-E75E-11D396229893}"/>
              </a:ext>
            </a:extLst>
          </p:cNvPr>
          <p:cNvCxnSpPr/>
          <p:nvPr/>
        </p:nvCxnSpPr>
        <p:spPr>
          <a:xfrm>
            <a:off x="1828804" y="4131359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6174A7-5970-3ABB-4C15-1E550612F5B9}"/>
              </a:ext>
            </a:extLst>
          </p:cNvPr>
          <p:cNvSpPr txBox="1"/>
          <p:nvPr/>
        </p:nvSpPr>
        <p:spPr>
          <a:xfrm>
            <a:off x="2879006" y="3869749"/>
            <a:ext cx="181069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Build / Compile Steps</a:t>
            </a:r>
          </a:p>
        </p:txBody>
      </p:sp>
      <p:sp>
        <p:nvSpPr>
          <p:cNvPr id="12" name="Google Shape;226;g99d0dd0f54_0_0">
            <a:extLst>
              <a:ext uri="{FF2B5EF4-FFF2-40B4-BE49-F238E27FC236}">
                <a16:creationId xmlns:a16="http://schemas.microsoft.com/office/drawing/2014/main" id="{84582DBA-7013-7976-77F2-D3E2566A9489}"/>
              </a:ext>
            </a:extLst>
          </p:cNvPr>
          <p:cNvSpPr/>
          <p:nvPr/>
        </p:nvSpPr>
        <p:spPr>
          <a:xfrm>
            <a:off x="715224" y="492564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Deployment Pipeline (also CI/CD…)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F6357-0588-1E2D-2A41-3FA612870DED}"/>
              </a:ext>
            </a:extLst>
          </p:cNvPr>
          <p:cNvSpPr txBox="1"/>
          <p:nvPr/>
        </p:nvSpPr>
        <p:spPr>
          <a:xfrm>
            <a:off x="838204" y="5540415"/>
            <a:ext cx="86133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06F6D-EEA4-14DD-92FA-411C950201B5}"/>
              </a:ext>
            </a:extLst>
          </p:cNvPr>
          <p:cNvCxnSpPr/>
          <p:nvPr/>
        </p:nvCxnSpPr>
        <p:spPr>
          <a:xfrm>
            <a:off x="1870299" y="5801108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DF1BF8-E91B-4798-DAA2-B4EC8F8C9A22}"/>
              </a:ext>
            </a:extLst>
          </p:cNvPr>
          <p:cNvSpPr txBox="1"/>
          <p:nvPr/>
        </p:nvSpPr>
        <p:spPr>
          <a:xfrm>
            <a:off x="2920501" y="5539498"/>
            <a:ext cx="181069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Build / Compile Steps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0BB0BE-ACFF-1976-40FC-AE78D55B1B90}"/>
              </a:ext>
            </a:extLst>
          </p:cNvPr>
          <p:cNvCxnSpPr/>
          <p:nvPr/>
        </p:nvCxnSpPr>
        <p:spPr>
          <a:xfrm>
            <a:off x="4812679" y="4131359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2302C-AC74-9AC0-08B0-95FCC229B99B}"/>
              </a:ext>
            </a:extLst>
          </p:cNvPr>
          <p:cNvCxnSpPr/>
          <p:nvPr/>
        </p:nvCxnSpPr>
        <p:spPr>
          <a:xfrm>
            <a:off x="4854174" y="5793522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49938D-335C-56B0-73E6-6EE57ED8A9ED}"/>
              </a:ext>
            </a:extLst>
          </p:cNvPr>
          <p:cNvSpPr txBox="1"/>
          <p:nvPr/>
        </p:nvSpPr>
        <p:spPr>
          <a:xfrm>
            <a:off x="8709713" y="5506136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Deployment to Prod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6C990-6F91-3505-3050-6B84C7B986D5}"/>
              </a:ext>
            </a:extLst>
          </p:cNvPr>
          <p:cNvSpPr txBox="1"/>
          <p:nvPr/>
        </p:nvSpPr>
        <p:spPr>
          <a:xfrm>
            <a:off x="5786681" y="2270968"/>
            <a:ext cx="22386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Testing Steps</a:t>
            </a:r>
            <a:br>
              <a:rPr lang="en-GB" dirty="0"/>
            </a:br>
            <a:r>
              <a:rPr lang="en-GB" dirty="0"/>
              <a:t>normally via Unit Testing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3AEEF1-F823-26F3-3FB3-0B5D03099032}"/>
              </a:ext>
            </a:extLst>
          </p:cNvPr>
          <p:cNvCxnSpPr/>
          <p:nvPr/>
        </p:nvCxnSpPr>
        <p:spPr>
          <a:xfrm>
            <a:off x="4794568" y="2532578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1BFCA0-2879-555B-9B23-C685610E7298}"/>
              </a:ext>
            </a:extLst>
          </p:cNvPr>
          <p:cNvSpPr txBox="1"/>
          <p:nvPr/>
        </p:nvSpPr>
        <p:spPr>
          <a:xfrm>
            <a:off x="5862881" y="3869654"/>
            <a:ext cx="216243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Testing Steps</a:t>
            </a:r>
            <a:br>
              <a:rPr lang="en-GB" dirty="0"/>
            </a:br>
            <a:r>
              <a:rPr lang="en-GB" dirty="0"/>
              <a:t>normally via Unit Testing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F4843A-EDAE-68D5-D662-5D412AAF1C82}"/>
              </a:ext>
            </a:extLst>
          </p:cNvPr>
          <p:cNvCxnSpPr>
            <a:cxnSpLocks/>
          </p:cNvCxnSpPr>
          <p:nvPr/>
        </p:nvCxnSpPr>
        <p:spPr>
          <a:xfrm>
            <a:off x="8229600" y="4131264"/>
            <a:ext cx="415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0B39DA-3C85-EB48-185C-D72A9BA2F025}"/>
              </a:ext>
            </a:extLst>
          </p:cNvPr>
          <p:cNvSpPr txBox="1"/>
          <p:nvPr/>
        </p:nvSpPr>
        <p:spPr>
          <a:xfrm>
            <a:off x="8767025" y="3869654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Deployment to QA / DEV 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08E6AA-01C3-DD2E-EE64-B0FAFD3FEF00}"/>
              </a:ext>
            </a:extLst>
          </p:cNvPr>
          <p:cNvSpPr txBox="1"/>
          <p:nvPr/>
        </p:nvSpPr>
        <p:spPr>
          <a:xfrm>
            <a:off x="5824645" y="5506136"/>
            <a:ext cx="220067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Testing Steps</a:t>
            </a:r>
            <a:br>
              <a:rPr lang="en-GB" dirty="0"/>
            </a:br>
            <a:r>
              <a:rPr lang="en-GB" dirty="0"/>
              <a:t>normally via Unit Testing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E432B2-1D72-7F2F-AADB-051E37B78FF2}"/>
              </a:ext>
            </a:extLst>
          </p:cNvPr>
          <p:cNvCxnSpPr>
            <a:cxnSpLocks/>
          </p:cNvCxnSpPr>
          <p:nvPr/>
        </p:nvCxnSpPr>
        <p:spPr>
          <a:xfrm>
            <a:off x="8229600" y="5767746"/>
            <a:ext cx="37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FDADF7-C511-A9E0-362B-32AA3519220E}"/>
              </a:ext>
            </a:extLst>
          </p:cNvPr>
          <p:cNvSpPr txBox="1"/>
          <p:nvPr/>
        </p:nvSpPr>
        <p:spPr>
          <a:xfrm>
            <a:off x="828399" y="3858661"/>
            <a:ext cx="86133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801F1-6090-347E-2D38-36D2DF0E1CAF}"/>
              </a:ext>
            </a:extLst>
          </p:cNvPr>
          <p:cNvSpPr txBox="1"/>
          <p:nvPr/>
        </p:nvSpPr>
        <p:spPr>
          <a:xfrm>
            <a:off x="838204" y="2296432"/>
            <a:ext cx="86133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15875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Sometimes other steps like “reporting” are added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Graph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6;g99d0dd0f54_0_0">
            <a:extLst>
              <a:ext uri="{FF2B5EF4-FFF2-40B4-BE49-F238E27FC236}">
                <a16:creationId xmlns:a16="http://schemas.microsoft.com/office/drawing/2014/main" id="{84582DBA-7013-7976-77F2-D3E2566A9489}"/>
              </a:ext>
            </a:extLst>
          </p:cNvPr>
          <p:cNvSpPr/>
          <p:nvPr/>
        </p:nvSpPr>
        <p:spPr>
          <a:xfrm>
            <a:off x="564303" y="264420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Deployment Pipeline with Reporting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F6357-0588-1E2D-2A41-3FA612870DED}"/>
              </a:ext>
            </a:extLst>
          </p:cNvPr>
          <p:cNvSpPr txBox="1"/>
          <p:nvPr/>
        </p:nvSpPr>
        <p:spPr>
          <a:xfrm>
            <a:off x="642019" y="3467197"/>
            <a:ext cx="589256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06F6D-EEA4-14DD-92FA-411C950201B5}"/>
              </a:ext>
            </a:extLst>
          </p:cNvPr>
          <p:cNvCxnSpPr>
            <a:cxnSpLocks/>
          </p:cNvCxnSpPr>
          <p:nvPr/>
        </p:nvCxnSpPr>
        <p:spPr>
          <a:xfrm>
            <a:off x="1303702" y="3619250"/>
            <a:ext cx="27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DF1BF8-E91B-4798-DAA2-B4EC8F8C9A22}"/>
              </a:ext>
            </a:extLst>
          </p:cNvPr>
          <p:cNvSpPr txBox="1"/>
          <p:nvPr/>
        </p:nvSpPr>
        <p:spPr>
          <a:xfrm>
            <a:off x="1755596" y="3357640"/>
            <a:ext cx="181069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Build / Compile Steps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2302C-AC74-9AC0-08B0-95FCC229B99B}"/>
              </a:ext>
            </a:extLst>
          </p:cNvPr>
          <p:cNvCxnSpPr>
            <a:cxnSpLocks/>
          </p:cNvCxnSpPr>
          <p:nvPr/>
        </p:nvCxnSpPr>
        <p:spPr>
          <a:xfrm>
            <a:off x="3689269" y="3611664"/>
            <a:ext cx="285202" cy="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49938D-335C-56B0-73E6-6EE57ED8A9ED}"/>
              </a:ext>
            </a:extLst>
          </p:cNvPr>
          <p:cNvSpPr txBox="1"/>
          <p:nvPr/>
        </p:nvSpPr>
        <p:spPr>
          <a:xfrm>
            <a:off x="6911079" y="3324278"/>
            <a:ext cx="181069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Reporting</a:t>
            </a:r>
            <a:br>
              <a:rPr lang="en-GB" dirty="0"/>
            </a:br>
            <a:r>
              <a:rPr lang="en-GB" dirty="0"/>
              <a:t>aka</a:t>
            </a:r>
          </a:p>
          <a:p>
            <a:r>
              <a:rPr lang="en-GB" dirty="0"/>
              <a:t>Post API Docs</a:t>
            </a:r>
            <a:br>
              <a:rPr lang="en-GB" dirty="0"/>
            </a:br>
            <a:r>
              <a:rPr lang="en-GB" dirty="0"/>
              <a:t>Store unit tests</a:t>
            </a:r>
            <a:br>
              <a:rPr lang="en-GB" dirty="0"/>
            </a:br>
            <a:r>
              <a:rPr lang="en-GB" dirty="0"/>
              <a:t>Graph test coverage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08E6AA-01C3-DD2E-EE64-B0FAFD3FEF00}"/>
              </a:ext>
            </a:extLst>
          </p:cNvPr>
          <p:cNvSpPr txBox="1"/>
          <p:nvPr/>
        </p:nvSpPr>
        <p:spPr>
          <a:xfrm>
            <a:off x="4098435" y="3324278"/>
            <a:ext cx="220067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Testing Steps</a:t>
            </a:r>
            <a:br>
              <a:rPr lang="en-GB" dirty="0"/>
            </a:br>
            <a:r>
              <a:rPr lang="en-GB" dirty="0"/>
              <a:t>normally via Unit Testing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E432B2-1D72-7F2F-AADB-051E37B78FF2}"/>
              </a:ext>
            </a:extLst>
          </p:cNvPr>
          <p:cNvCxnSpPr>
            <a:cxnSpLocks/>
          </p:cNvCxnSpPr>
          <p:nvPr/>
        </p:nvCxnSpPr>
        <p:spPr>
          <a:xfrm>
            <a:off x="6476231" y="3585888"/>
            <a:ext cx="277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FB29AA-4667-A3E2-F3F4-CDBE87078A7C}"/>
              </a:ext>
            </a:extLst>
          </p:cNvPr>
          <p:cNvSpPr txBox="1"/>
          <p:nvPr/>
        </p:nvSpPr>
        <p:spPr>
          <a:xfrm>
            <a:off x="9297899" y="3297265"/>
            <a:ext cx="1810693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Deployment to Prod Steps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BFB233-709C-D6B6-8416-99E17A02550E}"/>
              </a:ext>
            </a:extLst>
          </p:cNvPr>
          <p:cNvCxnSpPr>
            <a:cxnSpLocks/>
          </p:cNvCxnSpPr>
          <p:nvPr/>
        </p:nvCxnSpPr>
        <p:spPr>
          <a:xfrm>
            <a:off x="8863051" y="3558875"/>
            <a:ext cx="277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Dev / QA / Production Branch Strategy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Branch Strategy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FE06F3-DAB1-682B-E75E-11D396229893}"/>
              </a:ext>
            </a:extLst>
          </p:cNvPr>
          <p:cNvCxnSpPr/>
          <p:nvPr/>
        </p:nvCxnSpPr>
        <p:spPr>
          <a:xfrm>
            <a:off x="2104924" y="2892536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6174A7-5970-3ABB-4C15-1E550612F5B9}"/>
              </a:ext>
            </a:extLst>
          </p:cNvPr>
          <p:cNvSpPr txBox="1"/>
          <p:nvPr/>
        </p:nvSpPr>
        <p:spPr>
          <a:xfrm>
            <a:off x="3155126" y="2630926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Build / Compile </a:t>
            </a:r>
            <a:r>
              <a:rPr lang="en-GB" dirty="0" err="1"/>
              <a:t>Src</a:t>
            </a:r>
            <a:br>
              <a:rPr lang="en-GB" dirty="0"/>
            </a:b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0BB0BE-ACFF-1976-40FC-AE78D55B1B90}"/>
              </a:ext>
            </a:extLst>
          </p:cNvPr>
          <p:cNvCxnSpPr/>
          <p:nvPr/>
        </p:nvCxnSpPr>
        <p:spPr>
          <a:xfrm>
            <a:off x="5088799" y="2892536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1BFCA0-2879-555B-9B23-C685610E7298}"/>
              </a:ext>
            </a:extLst>
          </p:cNvPr>
          <p:cNvSpPr txBox="1"/>
          <p:nvPr/>
        </p:nvSpPr>
        <p:spPr>
          <a:xfrm>
            <a:off x="6139001" y="2630831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Testing</a:t>
            </a:r>
            <a:br>
              <a:rPr lang="en-GB" dirty="0"/>
            </a:b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F4843A-EDAE-68D5-D662-5D412AAF1C82}"/>
              </a:ext>
            </a:extLst>
          </p:cNvPr>
          <p:cNvCxnSpPr/>
          <p:nvPr/>
        </p:nvCxnSpPr>
        <p:spPr>
          <a:xfrm>
            <a:off x="8052315" y="2892441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0B39DA-3C85-EB48-185C-D72A9BA2F025}"/>
              </a:ext>
            </a:extLst>
          </p:cNvPr>
          <p:cNvSpPr txBox="1"/>
          <p:nvPr/>
        </p:nvSpPr>
        <p:spPr>
          <a:xfrm>
            <a:off x="9043145" y="2630831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Deployment to DEV environment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FDADF7-C511-A9E0-362B-32AA3519220E}"/>
              </a:ext>
            </a:extLst>
          </p:cNvPr>
          <p:cNvSpPr txBox="1"/>
          <p:nvPr/>
        </p:nvSpPr>
        <p:spPr>
          <a:xfrm>
            <a:off x="443620" y="2618368"/>
            <a:ext cx="15707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On Develop branch Changed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BA28B8-C464-3E34-50EE-3E2EF84230C2}"/>
              </a:ext>
            </a:extLst>
          </p:cNvPr>
          <p:cNvCxnSpPr/>
          <p:nvPr/>
        </p:nvCxnSpPr>
        <p:spPr>
          <a:xfrm>
            <a:off x="2104924" y="3716412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3C3D2B-B3FC-C476-7D85-100AB9054621}"/>
              </a:ext>
            </a:extLst>
          </p:cNvPr>
          <p:cNvSpPr txBox="1"/>
          <p:nvPr/>
        </p:nvSpPr>
        <p:spPr>
          <a:xfrm>
            <a:off x="3155126" y="3454802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Build / Compile </a:t>
            </a:r>
            <a:r>
              <a:rPr lang="en-GB" dirty="0" err="1"/>
              <a:t>Src</a:t>
            </a:r>
            <a:br>
              <a:rPr lang="en-GB" dirty="0"/>
            </a:br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B7E068-52F1-017C-08B5-3FADADDD9F7C}"/>
              </a:ext>
            </a:extLst>
          </p:cNvPr>
          <p:cNvCxnSpPr/>
          <p:nvPr/>
        </p:nvCxnSpPr>
        <p:spPr>
          <a:xfrm>
            <a:off x="5088799" y="3716412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A51FC-10E2-2633-1F25-74753DD121E6}"/>
              </a:ext>
            </a:extLst>
          </p:cNvPr>
          <p:cNvSpPr txBox="1"/>
          <p:nvPr/>
        </p:nvSpPr>
        <p:spPr>
          <a:xfrm>
            <a:off x="6139001" y="3454707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Testing</a:t>
            </a:r>
            <a:br>
              <a:rPr lang="en-GB" dirty="0"/>
            </a:b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B96655-6B16-71A9-3B1B-AA3BA4D98354}"/>
              </a:ext>
            </a:extLst>
          </p:cNvPr>
          <p:cNvCxnSpPr/>
          <p:nvPr/>
        </p:nvCxnSpPr>
        <p:spPr>
          <a:xfrm>
            <a:off x="8052315" y="3716317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D92CCA-027E-22D5-9E58-C9D99BE6E946}"/>
              </a:ext>
            </a:extLst>
          </p:cNvPr>
          <p:cNvSpPr txBox="1"/>
          <p:nvPr/>
        </p:nvSpPr>
        <p:spPr>
          <a:xfrm>
            <a:off x="9043145" y="3454707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Deployment to QA environment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1A31F6-962C-4F1D-5CF7-A3C53D8D21A7}"/>
              </a:ext>
            </a:extLst>
          </p:cNvPr>
          <p:cNvSpPr txBox="1"/>
          <p:nvPr/>
        </p:nvSpPr>
        <p:spPr>
          <a:xfrm>
            <a:off x="443620" y="3442244"/>
            <a:ext cx="15707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On QA branch Changed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973210-B606-51CF-39C0-ADA3B0269251}"/>
              </a:ext>
            </a:extLst>
          </p:cNvPr>
          <p:cNvCxnSpPr/>
          <p:nvPr/>
        </p:nvCxnSpPr>
        <p:spPr>
          <a:xfrm>
            <a:off x="2104924" y="4445459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5490C0-5EA9-505D-2FBF-A7D242C4471E}"/>
              </a:ext>
            </a:extLst>
          </p:cNvPr>
          <p:cNvSpPr txBox="1"/>
          <p:nvPr/>
        </p:nvSpPr>
        <p:spPr>
          <a:xfrm>
            <a:off x="3155126" y="4183849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Build / Compile </a:t>
            </a:r>
            <a:r>
              <a:rPr lang="en-GB" dirty="0" err="1"/>
              <a:t>Src</a:t>
            </a:r>
            <a:br>
              <a:rPr lang="en-GB" dirty="0"/>
            </a:b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1B555A-75C4-5E28-2849-8DA34E947982}"/>
              </a:ext>
            </a:extLst>
          </p:cNvPr>
          <p:cNvCxnSpPr/>
          <p:nvPr/>
        </p:nvCxnSpPr>
        <p:spPr>
          <a:xfrm>
            <a:off x="5088799" y="4445459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859188-B2F8-26E3-85EB-B6D2B0E40996}"/>
              </a:ext>
            </a:extLst>
          </p:cNvPr>
          <p:cNvSpPr txBox="1"/>
          <p:nvPr/>
        </p:nvSpPr>
        <p:spPr>
          <a:xfrm>
            <a:off x="6139001" y="4183754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Testing</a:t>
            </a:r>
            <a:br>
              <a:rPr lang="en-GB" dirty="0"/>
            </a:br>
            <a:endParaRPr lang="en-GB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421B57-94F0-7071-BDBB-D33B25536BB4}"/>
              </a:ext>
            </a:extLst>
          </p:cNvPr>
          <p:cNvCxnSpPr/>
          <p:nvPr/>
        </p:nvCxnSpPr>
        <p:spPr>
          <a:xfrm>
            <a:off x="8052315" y="4445364"/>
            <a:ext cx="86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754DB-559B-BC0C-611E-26D52EE9BBB5}"/>
              </a:ext>
            </a:extLst>
          </p:cNvPr>
          <p:cNvSpPr txBox="1"/>
          <p:nvPr/>
        </p:nvSpPr>
        <p:spPr>
          <a:xfrm>
            <a:off x="9043145" y="4183754"/>
            <a:ext cx="18106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Deployment to prod environment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244803-643F-219C-7E6A-E377EFFD174D}"/>
              </a:ext>
            </a:extLst>
          </p:cNvPr>
          <p:cNvSpPr txBox="1"/>
          <p:nvPr/>
        </p:nvSpPr>
        <p:spPr>
          <a:xfrm>
            <a:off x="443620" y="4171291"/>
            <a:ext cx="15707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On main branch Changed</a:t>
            </a:r>
          </a:p>
        </p:txBody>
      </p:sp>
    </p:spTree>
    <p:extLst>
      <p:ext uri="{BB962C8B-B14F-4D97-AF65-F5344CB8AC3E}">
        <p14:creationId xmlns:p14="http://schemas.microsoft.com/office/powerpoint/2010/main" val="11159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COMMON STEP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Initiation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Build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Report 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[optional] 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Deploy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Common Pipeline Steps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4EDBB8-E4EB-F26B-85F4-40DEC28D9F16}"/>
              </a:ext>
            </a:extLst>
          </p:cNvPr>
          <p:cNvGrpSpPr/>
          <p:nvPr/>
        </p:nvGrpSpPr>
        <p:grpSpPr>
          <a:xfrm>
            <a:off x="1731271" y="4459141"/>
            <a:ext cx="8531255" cy="414447"/>
            <a:chOff x="4057655" y="2788680"/>
            <a:chExt cx="4701995" cy="228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05844B-2E62-9790-7FD0-92AA3BA69AD2}"/>
                </a:ext>
              </a:extLst>
            </p:cNvPr>
            <p:cNvSpPr txBox="1"/>
            <p:nvPr/>
          </p:nvSpPr>
          <p:spPr>
            <a:xfrm>
              <a:off x="4057655" y="2788680"/>
              <a:ext cx="500580" cy="22051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INIT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C665DC9-D491-4B8D-D494-0747124ECEB6}"/>
                </a:ext>
              </a:extLst>
            </p:cNvPr>
            <p:cNvCxnSpPr>
              <a:cxnSpLocks/>
            </p:cNvCxnSpPr>
            <p:nvPr/>
          </p:nvCxnSpPr>
          <p:spPr>
            <a:xfrm>
              <a:off x="4610430" y="2928738"/>
              <a:ext cx="1951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D5AC61-FCBA-6763-2E21-DEA882AEB6CD}"/>
                </a:ext>
              </a:extLst>
            </p:cNvPr>
            <p:cNvSpPr txBox="1"/>
            <p:nvPr/>
          </p:nvSpPr>
          <p:spPr>
            <a:xfrm>
              <a:off x="4875128" y="2791009"/>
              <a:ext cx="635012" cy="22051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BUILD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FAD36F-5A93-3FB9-BAA3-2809C0021B2B}"/>
                </a:ext>
              </a:extLst>
            </p:cNvPr>
            <p:cNvCxnSpPr>
              <a:cxnSpLocks/>
            </p:cNvCxnSpPr>
            <p:nvPr/>
          </p:nvCxnSpPr>
          <p:spPr>
            <a:xfrm>
              <a:off x="5613236" y="2927387"/>
              <a:ext cx="1951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4AF955-679E-DD5E-5AEF-3385EDF5C2C0}"/>
                </a:ext>
              </a:extLst>
            </p:cNvPr>
            <p:cNvSpPr txBox="1"/>
            <p:nvPr/>
          </p:nvSpPr>
          <p:spPr>
            <a:xfrm>
              <a:off x="5877934" y="2789658"/>
              <a:ext cx="635012" cy="22051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TEST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359D01F-D40B-206A-083E-CAE35BB8EC76}"/>
                </a:ext>
              </a:extLst>
            </p:cNvPr>
            <p:cNvCxnSpPr>
              <a:cxnSpLocks/>
            </p:cNvCxnSpPr>
            <p:nvPr/>
          </p:nvCxnSpPr>
          <p:spPr>
            <a:xfrm>
              <a:off x="6568159" y="2934311"/>
              <a:ext cx="1951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0F7AC1-C343-C7CD-D105-F227C129FE83}"/>
                </a:ext>
              </a:extLst>
            </p:cNvPr>
            <p:cNvSpPr txBox="1"/>
            <p:nvPr/>
          </p:nvSpPr>
          <p:spPr>
            <a:xfrm>
              <a:off x="6832856" y="2796582"/>
              <a:ext cx="790565" cy="22051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REPORT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2749D5-DA91-EC45-0FDF-ED28099C7903}"/>
                </a:ext>
              </a:extLst>
            </p:cNvPr>
            <p:cNvSpPr txBox="1"/>
            <p:nvPr/>
          </p:nvSpPr>
          <p:spPr>
            <a:xfrm>
              <a:off x="7969086" y="2788680"/>
              <a:ext cx="790564" cy="22051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DEPLOY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FC3104-809D-33DD-8926-E58C6FF0191F}"/>
                </a:ext>
              </a:extLst>
            </p:cNvPr>
            <p:cNvCxnSpPr>
              <a:cxnSpLocks/>
            </p:cNvCxnSpPr>
            <p:nvPr/>
          </p:nvCxnSpPr>
          <p:spPr>
            <a:xfrm>
              <a:off x="7698668" y="2927387"/>
              <a:ext cx="1951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7606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Two typical initiation Types (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pull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Pull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Poll for changes on a CRON schedule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every X hours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Git commit hook tells CI server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 server exposes endpoint, explicitly called by Git Server on commits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Initiation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1ED9D-43A5-358D-1EBA-874CC6E8ACF2}"/>
              </a:ext>
            </a:extLst>
          </p:cNvPr>
          <p:cNvSpPr txBox="1"/>
          <p:nvPr/>
        </p:nvSpPr>
        <p:spPr>
          <a:xfrm>
            <a:off x="4247775" y="937700"/>
            <a:ext cx="50058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INIT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F4CA73-5E2C-3B53-AEE0-97165322150E}"/>
              </a:ext>
            </a:extLst>
          </p:cNvPr>
          <p:cNvCxnSpPr>
            <a:cxnSpLocks/>
          </p:cNvCxnSpPr>
          <p:nvPr/>
        </p:nvCxnSpPr>
        <p:spPr>
          <a:xfrm>
            <a:off x="4800550" y="1077758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1ECE0-210B-B577-F429-0012FCE2A3FD}"/>
              </a:ext>
            </a:extLst>
          </p:cNvPr>
          <p:cNvSpPr txBox="1"/>
          <p:nvPr/>
        </p:nvSpPr>
        <p:spPr>
          <a:xfrm>
            <a:off x="5065248" y="940029"/>
            <a:ext cx="63501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BUILD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EADC37-2DF3-B056-4DFE-02D6FB9BC7D1}"/>
              </a:ext>
            </a:extLst>
          </p:cNvPr>
          <p:cNvCxnSpPr>
            <a:cxnSpLocks/>
          </p:cNvCxnSpPr>
          <p:nvPr/>
        </p:nvCxnSpPr>
        <p:spPr>
          <a:xfrm>
            <a:off x="5803356" y="1076407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F67E98-C660-7C00-DA45-2E086BED6038}"/>
              </a:ext>
            </a:extLst>
          </p:cNvPr>
          <p:cNvSpPr txBox="1"/>
          <p:nvPr/>
        </p:nvSpPr>
        <p:spPr>
          <a:xfrm>
            <a:off x="6068054" y="938678"/>
            <a:ext cx="63501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TEST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C18CC0-7662-B1F1-2552-654C001093A4}"/>
              </a:ext>
            </a:extLst>
          </p:cNvPr>
          <p:cNvCxnSpPr>
            <a:cxnSpLocks/>
          </p:cNvCxnSpPr>
          <p:nvPr/>
        </p:nvCxnSpPr>
        <p:spPr>
          <a:xfrm>
            <a:off x="6758279" y="1083331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864518-30A5-550A-E466-1BFDDA4C52E0}"/>
              </a:ext>
            </a:extLst>
          </p:cNvPr>
          <p:cNvSpPr txBox="1"/>
          <p:nvPr/>
        </p:nvSpPr>
        <p:spPr>
          <a:xfrm>
            <a:off x="7022976" y="945602"/>
            <a:ext cx="79056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1137C-848F-C9E8-84B4-3CEAF98E3B6C}"/>
              </a:ext>
            </a:extLst>
          </p:cNvPr>
          <p:cNvSpPr txBox="1"/>
          <p:nvPr/>
        </p:nvSpPr>
        <p:spPr>
          <a:xfrm>
            <a:off x="8159205" y="937700"/>
            <a:ext cx="79056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DEPLOY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6133C3-0796-BBF1-7E5D-CDF70965247A}"/>
              </a:ext>
            </a:extLst>
          </p:cNvPr>
          <p:cNvCxnSpPr>
            <a:cxnSpLocks/>
          </p:cNvCxnSpPr>
          <p:nvPr/>
        </p:nvCxnSpPr>
        <p:spPr>
          <a:xfrm>
            <a:off x="7888788" y="1076407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latin typeface="+mj-lt"/>
              </a:rPr>
              <a:t>CRON is a format way of specifying a schedule to run a process</a:t>
            </a:r>
            <a:br>
              <a:rPr lang="en-US" sz="2000" dirty="0">
                <a:latin typeface="+mj-lt"/>
              </a:rPr>
            </a:br>
            <a:r>
              <a:rPr lang="en-US" sz="2000" i="1" dirty="0">
                <a:latin typeface="+mj-lt"/>
              </a:rPr>
              <a:t>aka run process every X hours</a:t>
            </a: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CRON format = * * * * * = &lt;mins&gt; &lt;hours&gt; &lt;month day&gt; &lt;month&gt; &lt;week day&gt;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0 0 * * * == run every night at 12pm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30 0 * * * == run every night at 12.30pm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30 0 1 * * == run every of the 1</a:t>
            </a:r>
            <a:r>
              <a:rPr lang="en-US" sz="2000" baseline="30000" dirty="0">
                <a:latin typeface="+mj-lt"/>
              </a:rPr>
              <a:t>st</a:t>
            </a:r>
            <a:r>
              <a:rPr lang="en-US" sz="2000" dirty="0">
                <a:latin typeface="+mj-lt"/>
              </a:rPr>
              <a:t> of the month at 12.30pm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30 0 1 1 * == run every of the 1</a:t>
            </a:r>
            <a:r>
              <a:rPr lang="en-US" sz="2000" baseline="30000" dirty="0">
                <a:latin typeface="+mj-lt"/>
              </a:rPr>
              <a:t>st</a:t>
            </a:r>
            <a:r>
              <a:rPr lang="en-US" sz="2000" dirty="0">
                <a:latin typeface="+mj-lt"/>
              </a:rPr>
              <a:t> of January at 12.30pm</a:t>
            </a: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  <a:hlinkClick r:id="rId3"/>
              </a:rPr>
              <a:t>https://en.wikipedia.org/wiki/Cron</a:t>
            </a:r>
            <a:br>
              <a:rPr lang="en-US" sz="20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CRON Sidenote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E6753-E007-976E-7139-808579FF3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03" y="2832783"/>
            <a:ext cx="7553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latin typeface="+mj-lt"/>
              </a:rPr>
              <a:t>CRON format = * * * * * = &lt;mins&gt; &lt;hours&gt; &lt;month day&gt; &lt;month&gt; &lt;week day&gt;</a:t>
            </a:r>
          </a:p>
          <a:p>
            <a:r>
              <a:rPr lang="en-US" sz="2000" i="1" dirty="0">
                <a:latin typeface="+mj-lt"/>
              </a:rPr>
              <a:t>0 0 * * * == run every night at 12pm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Common Special characters</a:t>
            </a:r>
          </a:p>
          <a:p>
            <a:endParaRPr lang="en-US" sz="2000" dirty="0">
              <a:latin typeface="+mj-lt"/>
            </a:endParaRPr>
          </a:p>
          <a:p>
            <a:r>
              <a:rPr lang="en-US" sz="4000" b="1" dirty="0">
                <a:latin typeface="+mj-lt"/>
              </a:rPr>
              <a:t>/</a:t>
            </a:r>
            <a:r>
              <a:rPr lang="en-US" sz="2000" dirty="0">
                <a:latin typeface="+mj-lt"/>
              </a:rPr>
              <a:t>  = frequency, */5 would be every 5 of that value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</a:t>
            </a:r>
            <a:r>
              <a:rPr lang="en-US" sz="2000" i="1" dirty="0">
                <a:latin typeface="+mj-lt"/>
              </a:rPr>
              <a:t>0 */12 * * * == run every 12 hours (00:00 and 12:00)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H</a:t>
            </a:r>
            <a:r>
              <a:rPr lang="en-US" sz="2000" dirty="0">
                <a:latin typeface="+mj-lt"/>
              </a:rPr>
              <a:t> = Hashed start time, spread load through out value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</a:t>
            </a:r>
            <a:r>
              <a:rPr lang="en-US" sz="2000" i="1" dirty="0">
                <a:latin typeface="+mj-lt"/>
              </a:rPr>
              <a:t>0 H * * * == run every day once, at random time</a:t>
            </a:r>
            <a:br>
              <a:rPr lang="en-US" sz="2000" i="1" dirty="0">
                <a:latin typeface="+mj-lt"/>
              </a:rPr>
            </a:br>
            <a:r>
              <a:rPr lang="en-US" sz="2000" i="1" dirty="0">
                <a:latin typeface="+mj-lt"/>
              </a:rPr>
              <a:t>      0 H/12 * * * == run every 12 hours, starting at random time</a:t>
            </a:r>
          </a:p>
          <a:p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  <a:hlinkClick r:id="rId3"/>
              </a:rPr>
              <a:t>https://en.wikipedia.org/wiki/Cron</a:t>
            </a:r>
            <a:endParaRPr lang="en-US" sz="2000" dirty="0">
              <a:latin typeface="+mj-lt"/>
            </a:endParaRPr>
          </a:p>
          <a:p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CRON Sidenote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9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Build Steps: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Installing Dependencies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Compiling code / packaging for deployment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docker images / java war files</a:t>
            </a:r>
            <a:b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Automated annotations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generating / bumping version in source code</a:t>
            </a:r>
          </a:p>
          <a:p>
            <a:b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Building will be covered in Programming Topic</a:t>
            </a:r>
          </a:p>
          <a:p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Build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29137-0F0F-B40F-E40F-23915D3D9BBC}"/>
              </a:ext>
            </a:extLst>
          </p:cNvPr>
          <p:cNvSpPr txBox="1"/>
          <p:nvPr/>
        </p:nvSpPr>
        <p:spPr>
          <a:xfrm>
            <a:off x="4247775" y="937700"/>
            <a:ext cx="50058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INIT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E5952-C12A-4A5D-0C0E-7026307E9872}"/>
              </a:ext>
            </a:extLst>
          </p:cNvPr>
          <p:cNvCxnSpPr>
            <a:cxnSpLocks/>
          </p:cNvCxnSpPr>
          <p:nvPr/>
        </p:nvCxnSpPr>
        <p:spPr>
          <a:xfrm>
            <a:off x="4800550" y="1077758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591E5A-DB66-E092-09C4-1CC3D34B9468}"/>
              </a:ext>
            </a:extLst>
          </p:cNvPr>
          <p:cNvSpPr txBox="1"/>
          <p:nvPr/>
        </p:nvSpPr>
        <p:spPr>
          <a:xfrm>
            <a:off x="5065248" y="940029"/>
            <a:ext cx="63501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BUILD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27AFF5-3734-B08E-9B10-8DB493992F04}"/>
              </a:ext>
            </a:extLst>
          </p:cNvPr>
          <p:cNvCxnSpPr>
            <a:cxnSpLocks/>
          </p:cNvCxnSpPr>
          <p:nvPr/>
        </p:nvCxnSpPr>
        <p:spPr>
          <a:xfrm>
            <a:off x="5803356" y="1076407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280160-DA4D-9692-D276-4044125ED584}"/>
              </a:ext>
            </a:extLst>
          </p:cNvPr>
          <p:cNvSpPr txBox="1"/>
          <p:nvPr/>
        </p:nvSpPr>
        <p:spPr>
          <a:xfrm>
            <a:off x="6068054" y="938678"/>
            <a:ext cx="63501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TEST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40DB0-B53B-609B-DAED-9B3464EAB821}"/>
              </a:ext>
            </a:extLst>
          </p:cNvPr>
          <p:cNvCxnSpPr>
            <a:cxnSpLocks/>
          </p:cNvCxnSpPr>
          <p:nvPr/>
        </p:nvCxnSpPr>
        <p:spPr>
          <a:xfrm>
            <a:off x="6758279" y="1083331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822CC1-36D0-C1BA-59ED-39E4C73D9C34}"/>
              </a:ext>
            </a:extLst>
          </p:cNvPr>
          <p:cNvSpPr txBox="1"/>
          <p:nvPr/>
        </p:nvSpPr>
        <p:spPr>
          <a:xfrm>
            <a:off x="7022976" y="945602"/>
            <a:ext cx="79056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D294D-5A3E-5A53-BB17-B537C5E8342E}"/>
              </a:ext>
            </a:extLst>
          </p:cNvPr>
          <p:cNvSpPr txBox="1"/>
          <p:nvPr/>
        </p:nvSpPr>
        <p:spPr>
          <a:xfrm>
            <a:off x="8159205" y="937700"/>
            <a:ext cx="79056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DEPLOY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46165-DC0B-9074-868A-54875B6DEBDD}"/>
              </a:ext>
            </a:extLst>
          </p:cNvPr>
          <p:cNvCxnSpPr>
            <a:cxnSpLocks/>
          </p:cNvCxnSpPr>
          <p:nvPr/>
        </p:nvCxnSpPr>
        <p:spPr>
          <a:xfrm>
            <a:off x="7888788" y="1076407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Terms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CI/CD + pipelines + steps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CI PROS / CONS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CI Best Practice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Quick </a:t>
            </a:r>
            <a:r>
              <a:rPr lang="en-GB" sz="36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Implementation Overview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15421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Test Steps: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Linting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making sure code is syntactically correct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Unit Testing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making sure code is logically correct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Integration Testing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making sure code works with external systems correctly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Testing will be covered in Programming Topic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Test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F96DD-1EB6-1716-3E3D-7E5CD1D7FB31}"/>
              </a:ext>
            </a:extLst>
          </p:cNvPr>
          <p:cNvSpPr txBox="1"/>
          <p:nvPr/>
        </p:nvSpPr>
        <p:spPr>
          <a:xfrm>
            <a:off x="4247775" y="937700"/>
            <a:ext cx="50058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INIT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066F5B-CC63-80CC-498E-0A6EAB333B99}"/>
              </a:ext>
            </a:extLst>
          </p:cNvPr>
          <p:cNvCxnSpPr>
            <a:cxnSpLocks/>
          </p:cNvCxnSpPr>
          <p:nvPr/>
        </p:nvCxnSpPr>
        <p:spPr>
          <a:xfrm>
            <a:off x="4800550" y="1077758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CE488-0955-196B-D0D8-5B8458FF7684}"/>
              </a:ext>
            </a:extLst>
          </p:cNvPr>
          <p:cNvSpPr txBox="1"/>
          <p:nvPr/>
        </p:nvSpPr>
        <p:spPr>
          <a:xfrm>
            <a:off x="5065248" y="940029"/>
            <a:ext cx="63501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BUILD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97F27A-FCF6-808B-D8E3-A06C16E0DA1D}"/>
              </a:ext>
            </a:extLst>
          </p:cNvPr>
          <p:cNvCxnSpPr>
            <a:cxnSpLocks/>
          </p:cNvCxnSpPr>
          <p:nvPr/>
        </p:nvCxnSpPr>
        <p:spPr>
          <a:xfrm>
            <a:off x="5803356" y="1076407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73EC4C-3DDD-BFFB-A255-CD783B291C7E}"/>
              </a:ext>
            </a:extLst>
          </p:cNvPr>
          <p:cNvSpPr txBox="1"/>
          <p:nvPr/>
        </p:nvSpPr>
        <p:spPr>
          <a:xfrm>
            <a:off x="6068054" y="938678"/>
            <a:ext cx="63501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TEST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D68867-0BEB-8A83-E414-FF6632654E81}"/>
              </a:ext>
            </a:extLst>
          </p:cNvPr>
          <p:cNvCxnSpPr>
            <a:cxnSpLocks/>
          </p:cNvCxnSpPr>
          <p:nvPr/>
        </p:nvCxnSpPr>
        <p:spPr>
          <a:xfrm>
            <a:off x="6758279" y="1083331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73F74F-AE90-944E-5E5A-34A7743A3260}"/>
              </a:ext>
            </a:extLst>
          </p:cNvPr>
          <p:cNvSpPr txBox="1"/>
          <p:nvPr/>
        </p:nvSpPr>
        <p:spPr>
          <a:xfrm>
            <a:off x="7022976" y="945602"/>
            <a:ext cx="79056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EE093-1708-D43F-35D1-90BAF9969912}"/>
              </a:ext>
            </a:extLst>
          </p:cNvPr>
          <p:cNvSpPr txBox="1"/>
          <p:nvPr/>
        </p:nvSpPr>
        <p:spPr>
          <a:xfrm>
            <a:off x="8159205" y="937700"/>
            <a:ext cx="79056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DEPLOY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A0E450-07DC-D2EA-B69E-7B8EFA41031B}"/>
              </a:ext>
            </a:extLst>
          </p:cNvPr>
          <p:cNvCxnSpPr>
            <a:cxnSpLocks/>
          </p:cNvCxnSpPr>
          <p:nvPr/>
        </p:nvCxnSpPr>
        <p:spPr>
          <a:xfrm>
            <a:off x="7888788" y="1076407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Reporting Steps: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Publishing test results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Publishing generated documentation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(optional) Report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FFC0F26-4CAA-4FA5-890A-D2E7F0BA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15" y="3845450"/>
            <a:ext cx="6915136" cy="2993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A4786-C093-0C31-C704-FB384269EF39}"/>
              </a:ext>
            </a:extLst>
          </p:cNvPr>
          <p:cNvSpPr txBox="1"/>
          <p:nvPr/>
        </p:nvSpPr>
        <p:spPr>
          <a:xfrm>
            <a:off x="6194273" y="937700"/>
            <a:ext cx="50058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INIT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227E34-38A5-931D-ADDB-147F43F9452E}"/>
              </a:ext>
            </a:extLst>
          </p:cNvPr>
          <p:cNvCxnSpPr>
            <a:cxnSpLocks/>
          </p:cNvCxnSpPr>
          <p:nvPr/>
        </p:nvCxnSpPr>
        <p:spPr>
          <a:xfrm>
            <a:off x="6747048" y="1077758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3F931C-6007-906A-37D3-DCB56B634A57}"/>
              </a:ext>
            </a:extLst>
          </p:cNvPr>
          <p:cNvSpPr txBox="1"/>
          <p:nvPr/>
        </p:nvSpPr>
        <p:spPr>
          <a:xfrm>
            <a:off x="7011746" y="940029"/>
            <a:ext cx="63501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F581E-2083-DCA0-E709-B4AFC3EA0272}"/>
              </a:ext>
            </a:extLst>
          </p:cNvPr>
          <p:cNvCxnSpPr>
            <a:cxnSpLocks/>
          </p:cNvCxnSpPr>
          <p:nvPr/>
        </p:nvCxnSpPr>
        <p:spPr>
          <a:xfrm>
            <a:off x="7749854" y="1076407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373639-2221-435A-21A0-CAB7A50B8DD9}"/>
              </a:ext>
            </a:extLst>
          </p:cNvPr>
          <p:cNvSpPr txBox="1"/>
          <p:nvPr/>
        </p:nvSpPr>
        <p:spPr>
          <a:xfrm>
            <a:off x="8014552" y="938678"/>
            <a:ext cx="63501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TEST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1F645C-1DCA-CE9A-BA17-8F667F03A422}"/>
              </a:ext>
            </a:extLst>
          </p:cNvPr>
          <p:cNvCxnSpPr>
            <a:cxnSpLocks/>
          </p:cNvCxnSpPr>
          <p:nvPr/>
        </p:nvCxnSpPr>
        <p:spPr>
          <a:xfrm>
            <a:off x="8704777" y="1083331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31F76C-F0C9-D194-BA20-960656A7F494}"/>
              </a:ext>
            </a:extLst>
          </p:cNvPr>
          <p:cNvSpPr txBox="1"/>
          <p:nvPr/>
        </p:nvSpPr>
        <p:spPr>
          <a:xfrm>
            <a:off x="8969474" y="945602"/>
            <a:ext cx="79056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1FE1B-26AE-3CE0-934F-B826E38D5C64}"/>
              </a:ext>
            </a:extLst>
          </p:cNvPr>
          <p:cNvSpPr txBox="1"/>
          <p:nvPr/>
        </p:nvSpPr>
        <p:spPr>
          <a:xfrm>
            <a:off x="10105703" y="937700"/>
            <a:ext cx="79056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DEPLOY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60DADE-2FD1-23D9-E977-2AEC75B786DD}"/>
              </a:ext>
            </a:extLst>
          </p:cNvPr>
          <p:cNvCxnSpPr>
            <a:cxnSpLocks/>
          </p:cNvCxnSpPr>
          <p:nvPr/>
        </p:nvCxnSpPr>
        <p:spPr>
          <a:xfrm>
            <a:off x="9835286" y="1076407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4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Typical Deployment Steps: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Populating Databases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Storing assets in software registries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docker images to </a:t>
            </a:r>
            <a:r>
              <a:rPr lang="en-US" sz="32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DockerHub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war to Nexus</a:t>
            </a:r>
            <a:b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Deploying assets to Cloud or Servers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copying files to web server / deploying Docker images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Deploy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F0F15-73A6-000B-5E26-789C8F9805E5}"/>
              </a:ext>
            </a:extLst>
          </p:cNvPr>
          <p:cNvSpPr txBox="1"/>
          <p:nvPr/>
        </p:nvSpPr>
        <p:spPr>
          <a:xfrm>
            <a:off x="4247775" y="937700"/>
            <a:ext cx="50058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INIT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1306A1-BC47-EA1D-F5F5-FB91875AD515}"/>
              </a:ext>
            </a:extLst>
          </p:cNvPr>
          <p:cNvCxnSpPr>
            <a:cxnSpLocks/>
          </p:cNvCxnSpPr>
          <p:nvPr/>
        </p:nvCxnSpPr>
        <p:spPr>
          <a:xfrm>
            <a:off x="4800550" y="1077758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254C4A-A529-75BC-1F88-6DA9CF6A75C0}"/>
              </a:ext>
            </a:extLst>
          </p:cNvPr>
          <p:cNvSpPr txBox="1"/>
          <p:nvPr/>
        </p:nvSpPr>
        <p:spPr>
          <a:xfrm>
            <a:off x="5065248" y="940029"/>
            <a:ext cx="63501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BUILD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3BBCF3-BAF2-72BC-1D3E-9C3D0DA50DFE}"/>
              </a:ext>
            </a:extLst>
          </p:cNvPr>
          <p:cNvCxnSpPr>
            <a:cxnSpLocks/>
          </p:cNvCxnSpPr>
          <p:nvPr/>
        </p:nvCxnSpPr>
        <p:spPr>
          <a:xfrm>
            <a:off x="5803356" y="1076407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CB69A4-7F28-8B0B-5A62-0282746726A7}"/>
              </a:ext>
            </a:extLst>
          </p:cNvPr>
          <p:cNvSpPr txBox="1"/>
          <p:nvPr/>
        </p:nvSpPr>
        <p:spPr>
          <a:xfrm>
            <a:off x="6068054" y="938678"/>
            <a:ext cx="63501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TEST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63C02B-AC12-33B9-6B3B-F089449B674E}"/>
              </a:ext>
            </a:extLst>
          </p:cNvPr>
          <p:cNvCxnSpPr>
            <a:cxnSpLocks/>
          </p:cNvCxnSpPr>
          <p:nvPr/>
        </p:nvCxnSpPr>
        <p:spPr>
          <a:xfrm>
            <a:off x="6758279" y="1083331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3C1D41-97A7-9B58-978B-62366037F82C}"/>
              </a:ext>
            </a:extLst>
          </p:cNvPr>
          <p:cNvSpPr txBox="1"/>
          <p:nvPr/>
        </p:nvSpPr>
        <p:spPr>
          <a:xfrm>
            <a:off x="7022976" y="945602"/>
            <a:ext cx="79056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25552-12FC-B919-504F-4F0AB794724F}"/>
              </a:ext>
            </a:extLst>
          </p:cNvPr>
          <p:cNvSpPr txBox="1"/>
          <p:nvPr/>
        </p:nvSpPr>
        <p:spPr>
          <a:xfrm>
            <a:off x="8159205" y="937700"/>
            <a:ext cx="79056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DEPLOY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9A8CF4-EFA9-19C4-8A23-A49BB631FC1D}"/>
              </a:ext>
            </a:extLst>
          </p:cNvPr>
          <p:cNvCxnSpPr>
            <a:cxnSpLocks/>
          </p:cNvCxnSpPr>
          <p:nvPr/>
        </p:nvCxnSpPr>
        <p:spPr>
          <a:xfrm>
            <a:off x="7888788" y="1076407"/>
            <a:ext cx="19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Example Pipeline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6;g99d0dd0f54_0_0">
            <a:extLst>
              <a:ext uri="{FF2B5EF4-FFF2-40B4-BE49-F238E27FC236}">
                <a16:creationId xmlns:a16="http://schemas.microsoft.com/office/drawing/2014/main" id="{B30A8C8A-0893-4405-C20F-9466DD30D533}"/>
              </a:ext>
            </a:extLst>
          </p:cNvPr>
          <p:cNvSpPr/>
          <p:nvPr/>
        </p:nvSpPr>
        <p:spPr>
          <a:xfrm>
            <a:off x="329690" y="2261230"/>
            <a:ext cx="1026286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Delivery Pipeline Node Example (CI/CD)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34BA9C-22FC-231E-C479-AEF1FB99AFE9}"/>
              </a:ext>
            </a:extLst>
          </p:cNvPr>
          <p:cNvCxnSpPr>
            <a:cxnSpLocks/>
          </p:cNvCxnSpPr>
          <p:nvPr/>
        </p:nvCxnSpPr>
        <p:spPr>
          <a:xfrm flipV="1">
            <a:off x="2734138" y="3557834"/>
            <a:ext cx="344031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89EE89-0F2C-FEED-5719-6A4BAF70E1AA}"/>
              </a:ext>
            </a:extLst>
          </p:cNvPr>
          <p:cNvSpPr txBox="1"/>
          <p:nvPr/>
        </p:nvSpPr>
        <p:spPr>
          <a:xfrm>
            <a:off x="3148713" y="3227195"/>
            <a:ext cx="1948388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BUILD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Build</a:t>
            </a:r>
            <a:r>
              <a:rPr lang="en-GB" dirty="0"/>
              <a:t> node application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$ </a:t>
            </a:r>
            <a:r>
              <a:rPr lang="en-GB" dirty="0" err="1"/>
              <a:t>npm</a:t>
            </a:r>
            <a:r>
              <a:rPr lang="en-GB" dirty="0"/>
              <a:t> install</a:t>
            </a:r>
            <a:br>
              <a:rPr lang="en-GB" dirty="0"/>
            </a:br>
            <a:r>
              <a:rPr lang="en-GB" dirty="0"/>
              <a:t>$ </a:t>
            </a:r>
            <a:r>
              <a:rPr lang="en-GB" dirty="0" err="1"/>
              <a:t>npm</a:t>
            </a:r>
            <a:r>
              <a:rPr lang="en-GB" dirty="0"/>
              <a:t> build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F3BE10-9251-B8F1-E445-A3514075BDDC}"/>
              </a:ext>
            </a:extLst>
          </p:cNvPr>
          <p:cNvCxnSpPr>
            <a:cxnSpLocks/>
          </p:cNvCxnSpPr>
          <p:nvPr/>
        </p:nvCxnSpPr>
        <p:spPr>
          <a:xfrm>
            <a:off x="5165761" y="3557834"/>
            <a:ext cx="23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9B7743-B4D6-4907-1509-3EF51D213F35}"/>
              </a:ext>
            </a:extLst>
          </p:cNvPr>
          <p:cNvSpPr txBox="1"/>
          <p:nvPr/>
        </p:nvSpPr>
        <p:spPr>
          <a:xfrm>
            <a:off x="5464525" y="3219254"/>
            <a:ext cx="1810693" cy="160043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VERIFY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Run Linting &amp; Unit Tests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$ standard</a:t>
            </a:r>
            <a:br>
              <a:rPr lang="en-GB" dirty="0"/>
            </a:br>
            <a:r>
              <a:rPr lang="en-GB" dirty="0"/>
              <a:t>$ </a:t>
            </a:r>
            <a:r>
              <a:rPr lang="en-GB" dirty="0" err="1"/>
              <a:t>npm</a:t>
            </a:r>
            <a:r>
              <a:rPr lang="en-GB" dirty="0"/>
              <a:t>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1B6D-4634-4CF5-6E39-50FA1317E128}"/>
              </a:ext>
            </a:extLst>
          </p:cNvPr>
          <p:cNvSpPr txBox="1"/>
          <p:nvPr/>
        </p:nvSpPr>
        <p:spPr>
          <a:xfrm>
            <a:off x="7701482" y="3227195"/>
            <a:ext cx="2094367" cy="116955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DEPLOY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Deploy</a:t>
            </a:r>
            <a:r>
              <a:rPr lang="en-GB" dirty="0"/>
              <a:t> onto Webserver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$ </a:t>
            </a:r>
            <a:r>
              <a:rPr lang="en-GB" dirty="0" err="1"/>
              <a:t>scp</a:t>
            </a:r>
            <a:r>
              <a:rPr lang="en-GB" dirty="0"/>
              <a:t> -r xxx </a:t>
            </a:r>
            <a:r>
              <a:rPr lang="en-GB" dirty="0" err="1"/>
              <a:t>yyy</a:t>
            </a:r>
            <a:r>
              <a:rPr lang="en-GB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82295-EFB1-28A3-5F11-5640DD0B388E}"/>
              </a:ext>
            </a:extLst>
          </p:cNvPr>
          <p:cNvSpPr txBox="1"/>
          <p:nvPr/>
        </p:nvSpPr>
        <p:spPr>
          <a:xfrm>
            <a:off x="1171659" y="3205264"/>
            <a:ext cx="1491935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INIT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Start Job and</a:t>
            </a:r>
            <a:br>
              <a:rPr lang="en-GB" dirty="0"/>
            </a:br>
            <a:r>
              <a:rPr lang="en-GB" dirty="0"/>
              <a:t>Download</a:t>
            </a:r>
            <a:br>
              <a:rPr lang="en-GB" dirty="0"/>
            </a:br>
            <a:r>
              <a:rPr lang="en-GB" dirty="0"/>
              <a:t>Source </a:t>
            </a:r>
          </a:p>
          <a:p>
            <a:r>
              <a:rPr lang="en-GB" dirty="0"/>
              <a:t>On Git Commit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FEFC9A-1E76-6823-72BA-08231CD3EEB0}"/>
              </a:ext>
            </a:extLst>
          </p:cNvPr>
          <p:cNvCxnSpPr>
            <a:cxnSpLocks/>
          </p:cNvCxnSpPr>
          <p:nvPr/>
        </p:nvCxnSpPr>
        <p:spPr>
          <a:xfrm>
            <a:off x="7373298" y="3541102"/>
            <a:ext cx="23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PRO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 are projects that don’t use CI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Most projects start off without CI, and later introduce them as they mature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Here’s the PROs and CONs of using CI servers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52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Always run tests on new code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Catch bugs quicker, before prod!</a:t>
            </a:r>
            <a:b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Deployment becomes easier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 special knowledge needed, CI does hard work</a:t>
            </a:r>
            <a:b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Environments automatically up to date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Easy to see later code in environment</a:t>
            </a:r>
            <a:b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Better team communication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real time dashboards show real time quality</a:t>
            </a:r>
            <a:b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team notifications on build failures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14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Initial cost / setup time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 / Testing can impede quick changes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can be problem for emergency fixes</a:t>
            </a:r>
            <a:b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CI/CD with Continuous Deployment can be dangerous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automated testing poor or if high number of bugs slip testing, CI/CD can turn into continuous breakage, very bad for production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Poorly built pipelines can be slow / spam team with notifications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PROS AND CONS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8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BEST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Version Control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seen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sharepoint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drives being polled for changes before… git is better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Enforce versioning control best practice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pre-commit hooks to run tests on local machines / disallow large file commits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Git hooks over CRON polling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hooks faster, polling should be only used as a fallback if git hooks not available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Best Practice: Init Steps</a:t>
            </a:r>
          </a:p>
        </p:txBody>
      </p:sp>
    </p:spTree>
    <p:extLst>
      <p:ext uri="{BB962C8B-B14F-4D97-AF65-F5344CB8AC3E}">
        <p14:creationId xmlns:p14="http://schemas.microsoft.com/office/powerpoint/2010/main" val="38847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Completely Automate build steps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 copy and pasting before merging to main, custom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db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steps, </a:t>
            </a:r>
            <a:r>
              <a:rPr lang="en-US" sz="24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b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Include CI build number / git commit hash in application’s version string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helps find exactly what code is deployed where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Broken Builds should fail pipeline</a:t>
            </a: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Keep secrets / credentials secure*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HARD CODE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secrets in scripts or in code!</a:t>
            </a: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CI Servers provide ways to protecting secrets, use them</a:t>
            </a: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Best Practice: Build Steps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9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Keep testing and builds fast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 more than 3-4 mins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Test all incoming builds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Test the compiled code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Broken Tests should fail pipeline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Best Practice: Tests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19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Enable Team Notifications on broken builds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Enable metric dashboards for team to see code quality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Best Practice: Reporting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79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dedicated development /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qa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environments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prod for testing or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qa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!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Configure deployment environments by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config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files not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hard coded config such as </a:t>
            </a:r>
            <a:r>
              <a:rPr lang="en-US" sz="28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urls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are very brittle / buggy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Favour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over manual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bash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deploy scripts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Infrastructure as code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We’ll cover </a:t>
            </a:r>
            <a:r>
              <a:rPr lang="en-US" sz="28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IaC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the Cloud Topic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Best Practice: Deployment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20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SERVER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 Implementation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There are many CI servers:</a:t>
            </a:r>
          </a:p>
          <a:p>
            <a:pPr marL="0" indent="0">
              <a:buNone/>
            </a:pPr>
            <a:endParaRPr kumimoji="0" lang="en-GB" sz="32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JENKINS</a:t>
            </a:r>
          </a:p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CRUISE CONTROL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AWS CODE BUILD</a:t>
            </a:r>
          </a:p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AZURE PIPELINES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CONCOURSE</a:t>
            </a:r>
          </a:p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TRAV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IS CI / CIRCLE CI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u="none" strike="noStrike" kern="0" cap="none" spc="0" normalizeH="0" noProof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+ GITHUB </a:t>
            </a: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ACTIONs… ?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9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 Implementation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49008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All work the same:</a:t>
            </a: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32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Pipeline each repo</a:t>
            </a:r>
            <a:b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2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Steps in pipeline</a:t>
            </a:r>
            <a:b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sz="32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GB" sz="3200" b="0" i="1" u="none" strike="noStrike" kern="0" cap="none" spc="0" normalizeH="0" noProof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Step </a:t>
            </a: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runs bash scripts or plugins running bash scripts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409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 Implementation: Jenkins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Jenkins</a:t>
            </a: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install</a:t>
            </a: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https://www.jenkins.io/doc/book/installing/</a:t>
            </a:r>
            <a:b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config service users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https://www.jenkins.io/doc/book/using/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create some pipelines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https://www.jenkins.io/doc/book/pipeline/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2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4" y="691250"/>
            <a:ext cx="1031526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 Implementation: Jenkins Pipelines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617486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creating Pipelines</a:t>
            </a: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https://www.jenkins.io/doc/book/pipeline/</a:t>
            </a: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https://www.jenkins.io/doc/book/pipeline/syntax/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Create pipelines via UI or </a:t>
            </a:r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Jenkinsfile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SCM</a:t>
            </a:r>
          </a:p>
          <a:p>
            <a:pPr marL="0" indent="0">
              <a:buNone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Powerful central CI server used, where all pipelines are ran and results correlated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2261F-F2C0-EEB8-E522-75A470570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107" y="1410612"/>
            <a:ext cx="3670671" cy="52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4" y="691250"/>
            <a:ext cx="1031526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 Implementation: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Actions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create Actions</a:t>
            </a: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https://docs.github.com/en/actions/learn-github-actions/understanding-github-actions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b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New methodology in town, instead of pipelines of steps, all steps are all setup and ran individually (called Actions)</a:t>
            </a:r>
          </a:p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This reduces complexity, doesn’t require central server (built into </a:t>
            </a:r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Github’s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cloud), all results are individually displayed in individual repo’s </a:t>
            </a:r>
            <a:r>
              <a:rPr lang="en-GB" sz="20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E7C6F-2C25-5A60-8320-D02DD0514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462" y="1932355"/>
            <a:ext cx="34766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Integration is the practice of doing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automated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: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1)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Packaging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new code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2)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Testing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packaged code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3)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Documentation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analytics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4)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Deployment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packaged assets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code change, via a server doing the automation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Continuous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Intergation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90’s: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 Server usage introduced in Agile precursor Extreme Programming (XP)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00’s: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 Server usage solidified as part Agile Software Methodology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2005: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Opensource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Hudson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created in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became </a:t>
            </a:r>
            <a:r>
              <a:rPr lang="en-US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Central CI Server solution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2011: Jenkins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Hudson’s fork created after trademark dispute with Oracle*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2018: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low/no-code micro cloud-based </a:t>
            </a:r>
            <a:r>
              <a:rPr lang="en-US" sz="24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actions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introduced into </a:t>
            </a:r>
            <a:r>
              <a:rPr lang="en-US" sz="24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(replacing monolithic CI Servers)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Primer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1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Integration is the practice of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regular automated packaging of new code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regular automated testing of new code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CD: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Continuous Delivery / Deployment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*1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practice of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Regular deployments of new packaged code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CI/CD: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Normally both practices observed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Continuous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Intergation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Integration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Verifying incoming merged code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Delivery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*1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Deployment incoming merged code to dev/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environments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Continuous Deployment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*1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Deployment incoming merged code to production environments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Hence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CI/CD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and yes CD and CD are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ambigitous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7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Task/Step/Action: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individual process on CI, aka run tests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Pipeline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Chained steps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Job / Build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Instance of a pipeline running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CI: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2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1816</Words>
  <Application>Microsoft Office PowerPoint</Application>
  <PresentationFormat>Widescreen</PresentationFormat>
  <Paragraphs>269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Open Sans</vt:lpstr>
      <vt:lpstr>Body Slides</vt:lpstr>
      <vt:lpstr>PowerPoint Presentation</vt:lpstr>
      <vt:lpstr>PowerPoint Presentation</vt:lpstr>
      <vt:lpstr>CI OVERVIEW</vt:lpstr>
      <vt:lpstr>PowerPoint Presentation</vt:lpstr>
      <vt:lpstr>PowerPoint Presentation</vt:lpstr>
      <vt:lpstr>CI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 COMMON STEP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 PRO CONS</vt:lpstr>
      <vt:lpstr>PowerPoint Presentation</vt:lpstr>
      <vt:lpstr>PowerPoint Presentation</vt:lpstr>
      <vt:lpstr>PowerPoint Presentation</vt:lpstr>
      <vt:lpstr>CI 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 SERVER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46</cp:revision>
  <dcterms:created xsi:type="dcterms:W3CDTF">2020-04-16T10:42:13Z</dcterms:created>
  <dcterms:modified xsi:type="dcterms:W3CDTF">2022-07-14T11:45:03Z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