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4"/>
  </p:notesMasterIdLst>
  <p:sldIdLst>
    <p:sldId id="256" r:id="rId5"/>
    <p:sldId id="491" r:id="rId6"/>
    <p:sldId id="697" r:id="rId7"/>
    <p:sldId id="716" r:id="rId8"/>
    <p:sldId id="717" r:id="rId9"/>
    <p:sldId id="705" r:id="rId10"/>
    <p:sldId id="707" r:id="rId11"/>
    <p:sldId id="709" r:id="rId12"/>
    <p:sldId id="708" r:id="rId13"/>
    <p:sldId id="718" r:id="rId14"/>
    <p:sldId id="710" r:id="rId15"/>
    <p:sldId id="722" r:id="rId16"/>
    <p:sldId id="711" r:id="rId17"/>
    <p:sldId id="714" r:id="rId18"/>
    <p:sldId id="715" r:id="rId19"/>
    <p:sldId id="719" r:id="rId20"/>
    <p:sldId id="720" r:id="rId21"/>
    <p:sldId id="721" r:id="rId22"/>
    <p:sldId id="725" r:id="rId23"/>
    <p:sldId id="735" r:id="rId24"/>
    <p:sldId id="723" r:id="rId25"/>
    <p:sldId id="726" r:id="rId26"/>
    <p:sldId id="727" r:id="rId27"/>
    <p:sldId id="728" r:id="rId28"/>
    <p:sldId id="713" r:id="rId29"/>
    <p:sldId id="729" r:id="rId30"/>
    <p:sldId id="730" r:id="rId31"/>
    <p:sldId id="731" r:id="rId32"/>
    <p:sldId id="732" r:id="rId33"/>
    <p:sldId id="734" r:id="rId34"/>
    <p:sldId id="733" r:id="rId35"/>
    <p:sldId id="712" r:id="rId36"/>
    <p:sldId id="736" r:id="rId37"/>
    <p:sldId id="737" r:id="rId38"/>
    <p:sldId id="738" r:id="rId39"/>
    <p:sldId id="739" r:id="rId40"/>
    <p:sldId id="724" r:id="rId41"/>
    <p:sldId id="740" r:id="rId42"/>
    <p:sldId id="741" r:id="rId43"/>
    <p:sldId id="742" r:id="rId44"/>
    <p:sldId id="743" r:id="rId45"/>
    <p:sldId id="626" r:id="rId46"/>
    <p:sldId id="744" r:id="rId47"/>
    <p:sldId id="745" r:id="rId48"/>
    <p:sldId id="746" r:id="rId49"/>
    <p:sldId id="747" r:id="rId50"/>
    <p:sldId id="748" r:id="rId51"/>
    <p:sldId id="753" r:id="rId52"/>
    <p:sldId id="749" r:id="rId53"/>
    <p:sldId id="750" r:id="rId54"/>
    <p:sldId id="751" r:id="rId55"/>
    <p:sldId id="752" r:id="rId56"/>
    <p:sldId id="698" r:id="rId57"/>
    <p:sldId id="683" r:id="rId58"/>
    <p:sldId id="754" r:id="rId59"/>
    <p:sldId id="765" r:id="rId60"/>
    <p:sldId id="779" r:id="rId61"/>
    <p:sldId id="763" r:id="rId62"/>
    <p:sldId id="755" r:id="rId63"/>
    <p:sldId id="764" r:id="rId64"/>
    <p:sldId id="762" r:id="rId65"/>
    <p:sldId id="761" r:id="rId66"/>
    <p:sldId id="760" r:id="rId67"/>
    <p:sldId id="759" r:id="rId68"/>
    <p:sldId id="766" r:id="rId69"/>
    <p:sldId id="767" r:id="rId70"/>
    <p:sldId id="768" r:id="rId71"/>
    <p:sldId id="769" r:id="rId72"/>
    <p:sldId id="770" r:id="rId73"/>
    <p:sldId id="771" r:id="rId74"/>
    <p:sldId id="775" r:id="rId75"/>
    <p:sldId id="774" r:id="rId76"/>
    <p:sldId id="756" r:id="rId77"/>
    <p:sldId id="757" r:id="rId78"/>
    <p:sldId id="773" r:id="rId79"/>
    <p:sldId id="776" r:id="rId80"/>
    <p:sldId id="777" r:id="rId81"/>
    <p:sldId id="389" r:id="rId82"/>
    <p:sldId id="276" r:id="rId83"/>
  </p:sldIdLst>
  <p:sldSz cx="12192000" cy="6858000"/>
  <p:notesSz cx="6858000" cy="9144000"/>
  <p:embeddedFontLst>
    <p:embeddedFont>
      <p:font typeface="Calibri" panose="020F0502020204030204" pitchFamily="34" charset="0"/>
      <p:regular r:id="rId85"/>
      <p:bold r:id="rId86"/>
      <p:italic r:id="rId87"/>
      <p:boldItalic r:id="rId88"/>
    </p:embeddedFont>
    <p:embeddedFont>
      <p:font typeface="Open Sans" panose="020B0606030504020204" pitchFamily="34" charset="0"/>
      <p:regular r:id="rId89"/>
      <p:bold r:id="rId90"/>
      <p:italic r:id="rId91"/>
      <p:boldItalic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Computer 101" id="{51CD217E-B735-4D0C-92FE-7BACF5A58706}">
          <p14:sldIdLst>
            <p14:sldId id="697"/>
            <p14:sldId id="716"/>
            <p14:sldId id="717"/>
            <p14:sldId id="705"/>
            <p14:sldId id="707"/>
            <p14:sldId id="709"/>
            <p14:sldId id="708"/>
            <p14:sldId id="718"/>
            <p14:sldId id="710"/>
            <p14:sldId id="722"/>
            <p14:sldId id="711"/>
            <p14:sldId id="714"/>
            <p14:sldId id="715"/>
            <p14:sldId id="719"/>
            <p14:sldId id="720"/>
            <p14:sldId id="721"/>
            <p14:sldId id="725"/>
            <p14:sldId id="735"/>
            <p14:sldId id="723"/>
            <p14:sldId id="726"/>
            <p14:sldId id="727"/>
            <p14:sldId id="728"/>
            <p14:sldId id="713"/>
            <p14:sldId id="729"/>
            <p14:sldId id="730"/>
            <p14:sldId id="731"/>
            <p14:sldId id="732"/>
            <p14:sldId id="734"/>
            <p14:sldId id="733"/>
            <p14:sldId id="712"/>
            <p14:sldId id="736"/>
            <p14:sldId id="737"/>
            <p14:sldId id="738"/>
          </p14:sldIdLst>
        </p14:section>
        <p14:section name="Computer Types" id="{9565F8E7-0161-4078-9583-6A815181A318}">
          <p14:sldIdLst>
            <p14:sldId id="739"/>
            <p14:sldId id="724"/>
            <p14:sldId id="740"/>
            <p14:sldId id="741"/>
          </p14:sldIdLst>
        </p14:section>
        <p14:section name="Software Types" id="{D1B3141A-B8B3-41F3-9095-7615D6D01018}">
          <p14:sldIdLst>
            <p14:sldId id="742"/>
            <p14:sldId id="743"/>
            <p14:sldId id="626"/>
          </p14:sldIdLst>
        </p14:section>
        <p14:section name="Programming Types" id="{F84CFCC4-B6B5-4506-BE9D-A8987986D248}">
          <p14:sldIdLst>
            <p14:sldId id="744"/>
            <p14:sldId id="745"/>
            <p14:sldId id="746"/>
            <p14:sldId id="747"/>
            <p14:sldId id="748"/>
            <p14:sldId id="753"/>
            <p14:sldId id="749"/>
            <p14:sldId id="750"/>
            <p14:sldId id="751"/>
            <p14:sldId id="752"/>
          </p14:sldIdLst>
        </p14:section>
        <p14:section name="Data Formats" id="{D988CCA3-5EB6-49FF-A8D4-34F1F5C5478D}">
          <p14:sldIdLst>
            <p14:sldId id="698"/>
            <p14:sldId id="683"/>
            <p14:sldId id="754"/>
            <p14:sldId id="765"/>
            <p14:sldId id="779"/>
            <p14:sldId id="763"/>
            <p14:sldId id="755"/>
            <p14:sldId id="764"/>
            <p14:sldId id="762"/>
            <p14:sldId id="761"/>
            <p14:sldId id="760"/>
            <p14:sldId id="759"/>
            <p14:sldId id="766"/>
            <p14:sldId id="767"/>
            <p14:sldId id="768"/>
            <p14:sldId id="769"/>
            <p14:sldId id="770"/>
            <p14:sldId id="771"/>
            <p14:sldId id="775"/>
            <p14:sldId id="774"/>
            <p14:sldId id="756"/>
            <p14:sldId id="757"/>
            <p14:sldId id="773"/>
            <p14:sldId id="776"/>
          </p14:sldIdLst>
        </p14:section>
        <p14:section name="Conclusions" id="{834BD5EE-E261-4299-8BEA-5ECF4CCA85BB}">
          <p14:sldIdLst>
            <p14:sldId id="777"/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font" Target="fonts/font6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font" Target="fonts/font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font" Target="fonts/font2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8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12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7341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28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737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0032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0744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1629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6968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3868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2486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382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0964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8996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1683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3758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280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5138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3057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9412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7590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478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2367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9522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8145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28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4396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1480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8436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95763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3103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295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4398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72110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2050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37071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3846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062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65676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27398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3678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715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86552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6239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96292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52622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0796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03907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8293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64261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54390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086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6596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68610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61245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86048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96796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52780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53612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32795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36343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0914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07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153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s_processing_un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-state_drive#SSD_failur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PU_cach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-access_memor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d_disk_driv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d_disk_driv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ry_paging#Thrash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ic_prefi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de.j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ic_prefi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CII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asciicode.com.ar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8859-1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ndows-1252" TargetMode="External"/><Relationship Id="rId4" Type="http://schemas.openxmlformats.org/officeDocument/2006/relationships/hyperlink" Target="https://en.wikipedia.org/wiki/UTF-8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(occupation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ded_Log_Format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mmon_Log_Format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fication_(programming)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onlines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-separated_values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(occupation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L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L#Security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eatsheetseries.owasp.org/cheatsheets/XML_Security_Cheat_Sheet.html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COMPONENTS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Electronic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 have millions of parts, but broadly speaking these are the main components of a computer: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CPU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GPU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RAM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 Disk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Network Card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I/O Devices</a:t>
            </a:r>
          </a:p>
        </p:txBody>
      </p:sp>
    </p:spTree>
    <p:extLst>
      <p:ext uri="{BB962C8B-B14F-4D97-AF65-F5344CB8AC3E}">
        <p14:creationId xmlns:p14="http://schemas.microsoft.com/office/powerpoint/2010/main" val="30187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Electronic Brains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56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Electronic Brain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BRAINS: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central processing unit, brains of the operation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Graphical Processing Unit, Special type of CPU that’s hundreds of times better at 3D graphics than a general purpose CPU 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1567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CPU?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 important terms: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Clock Speed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number of mathematic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al operations a second per CPU core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 Count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number of CPUs in a computer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(1 low end desktop, 2 high end desktop, 4-64 for high servers)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Cores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special micro </a:t>
            </a:r>
            <a:r>
              <a:rPr kumimoji="0" lang="en-GB" sz="24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inside a </a:t>
            </a:r>
            <a:r>
              <a:rPr kumimoji="0" lang="en-GB" sz="24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so if a CPU has 4 cores, then it’s 4 times as fast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https://en.wikipedia.org/wiki/Central_processing_unit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607" y="2116069"/>
            <a:ext cx="253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CPU?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Total Computer Speed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Clock Speed x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 Count x Cores = Speed/second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Dual i9 example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5gh x 2 x 8 = 16 x 5 = 80 billion operations a second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advanced topic, each core can do many things in parallel inside single operation step, so in reality much higher !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https://en.wikipedia.org/wiki/Central_processing_unit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790" y="1649140"/>
            <a:ext cx="253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6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Why is my CPU at 25%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Single Thread vs Multi Thread</a:t>
            </a:r>
            <a:b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Thread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is the name of a program running on single core of a single CPU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Some programs are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multi-threaded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meaning they run on multi cores on multiple CPUs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Most “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modern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” programming languages are used in a single threaded manner, to reduce complexity of the programming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Only high performance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gamming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computational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software is commonly multi-threaded !</a:t>
            </a: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90" y="1649140"/>
            <a:ext cx="253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Why is my CPU at 25%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This means most programs don’t get the most out of a computer</a:t>
            </a:r>
            <a:b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Unless: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Multiple copies ran, one on each core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Software specially built to run across multiple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90" y="1649140"/>
            <a:ext cx="253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CPU?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 important terms: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Clock Speed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number of mathematic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al operations a second per CPU core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 Count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number of CPUs in a computer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(1 low end desktop, 2 high end desktop, 4-64 for high servers)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Cores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special micro </a:t>
            </a:r>
            <a:r>
              <a:rPr kumimoji="0" lang="en-GB" sz="24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inside a </a:t>
            </a:r>
            <a:r>
              <a:rPr kumimoji="0" lang="en-GB" sz="24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so if a CPU has 4 cores, then it’s 4 times as fast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https://en.wikipedia.org/wiki/Central_processing_unit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607" y="2116069"/>
            <a:ext cx="253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GPU?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PU is a special CPU for graphics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Advance topic, but just know it’s quality determines the speed of the computer rendering 3D games, and graphics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Very often has it’s own private super fast Memory and I/O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Why: Graphics is big </a:t>
            </a:r>
            <a:r>
              <a:rPr kumimoji="0" lang="en-GB" sz="24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big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data!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202124"/>
                </a:solidFill>
                <a:latin typeface="arial" panose="020B0604020202020204" pitchFamily="34" charset="0"/>
                <a:sym typeface="Open Sans"/>
              </a:rPr>
              <a:t>4K Screen = </a:t>
            </a:r>
            <a:r>
              <a:rPr lang="en-GB" sz="2000" dirty="0">
                <a:solidFill>
                  <a:srgbClr val="202124"/>
                </a:solidFill>
                <a:latin typeface="arial" panose="020B0604020202020204" pitchFamily="34" charset="0"/>
              </a:rPr>
              <a:t>3840 x 2160 pixels x 100 frames per speed = 829,440,000 pixel paint operations </a:t>
            </a:r>
            <a:r>
              <a:rPr lang="en-GB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second, just to draw the screen !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https://en.wikipedia.org/wiki/Graphics_processing_unit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607" y="2116069"/>
            <a:ext cx="253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Computers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Programs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Computer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Software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Programming Languages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Data Format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Memory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computation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GPU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for 3D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 CAN GET MORE OUT COMPUTER BY USING ALL THE CORES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089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Electronic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Electronic Memory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Memory / Storage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 Cache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(512kb – 15mb)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Super fast memory inside the CPU, for speeding up processing, aka storing data for CPU processing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(8gb-16gb)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 Access Memory, the short term memory fast to read and write, disappears when the computer shuts down, 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Program Variables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 Disk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(1gb-2tb)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Long term storage, slow to read and write 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to, but able to store much more than RAM, and persistent when the computer shuts down, aka Files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072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Electronic Memory Terms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Latency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amount of time to start accessing a piece of memory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on old hard disks/or DVD drives, the time to move the laser to that part of the disk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Transfer Read/Write Speed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the amount of data per second that can be transferred, often different for writing and reading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Storage Size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total amount of data that can be stored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Volatility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if the data persists if the computer switches off or loses power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18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Electronic Memory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B1597C4-7271-784C-76BE-35504DBB0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10830"/>
              </p:ext>
            </p:extLst>
          </p:nvPr>
        </p:nvGraphicFramePr>
        <p:xfrm>
          <a:off x="995345" y="1958511"/>
          <a:ext cx="8128000" cy="266700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227590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68577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336078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3892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039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Latency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Transfer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Storage Size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Volatility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20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CPU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nanosec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2.3 tb/s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256k – 16mb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3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~100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nanosec</a:t>
                      </a:r>
                      <a:br>
                        <a:rPr lang="en-GB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 ~0.1 microsecs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25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gb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8gb – 16gb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5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~100 microsec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 ~0.1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milisecs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550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0.5 tb - 1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NO*</a:t>
                      </a:r>
                      <a:br>
                        <a:rPr lang="en-GB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 – 6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0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~10-100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milisec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tb - 5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  <a:br>
                        <a:rPr lang="en-GB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20-40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Network Drives*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200-300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milisec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29778"/>
                  </a:ext>
                </a:extLst>
              </a:tr>
            </a:tbl>
          </a:graphicData>
        </a:graphic>
      </p:graphicFrame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425E3045-99C3-B4BE-F8C4-5BD23C23FC0E}"/>
              </a:ext>
            </a:extLst>
          </p:cNvPr>
          <p:cNvSpPr/>
          <p:nvPr/>
        </p:nvSpPr>
        <p:spPr>
          <a:xfrm>
            <a:off x="744644" y="5807413"/>
            <a:ext cx="10893013" cy="43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https://en.wikipedia.org/wiki/Solid-state_drive#SSD_failure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699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CPU Cache?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As a developer you will rarely, if at all ever directly accessing CPU cache data, but know it’s there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Every time you add two numbers two together, they were fetched from RAM and placed into the cache ready for the CPU to calculate the result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https://en.wikipedia.org/wiki/CPU_cache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390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RAM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 Access Memory, this is where variables live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compared to hard drive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compared to hard drive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Volatile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not for long term storage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https://en.wikipedia.org/wiki/Random-access_memory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4989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Hard Drive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Hard disk drives, this is where files live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BIG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compared to RAM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SLOW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compared to RAM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 Volatile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file can be stored for many years on hard drives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https://en.wikipedia.org/wiki/Hard_disk_drive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539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HDD vs SSD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Hard disk drives, come in two major types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SSD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: solid state drives, basically special non-volatile RAM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EXPENSIVE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WEARS OUT QUICK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: old school spinning disk drive, works like a magnetic DVD drive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SLOW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BIG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CHEAP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LASTS FOR DECADES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https://en.wikipedia.org/wiki/Hard_disk_drive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160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happens when you run out of RAM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5" y="1987426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 is for variables and data however….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When this is done for in-frequently accessed data it’s called “Swapping” and it’s normal.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you run out of RAM, and everything overflows on Hard drives, it’s called “Thrashing”,  and it is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very bad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 the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program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and the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 NOT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USE UP EXCESSIVE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OR YOU WILL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CRASH/STALL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YOUR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APPLICATION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TOO! 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https://en.wikipedia.org/wiki/Memory_paging#Thrashing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1989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Memory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for variables, super fast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SSD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for files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DO NOT USE UP EXCESSIVE RAM !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56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7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Input / Output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INPUT / OUTPUT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Network Card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Device that talks to the internet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Input / Output Devices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Keyboards, Mice, Trackpads, Cameras, etc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Programming languages have a APIs* for each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/o device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https://en.wikipedia.org/wiki/API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286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 Handling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CPUs are fast, Memory is also fast, I/O is normally much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much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slower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When waiting for responses from I/O devices, you can 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Burn CPU cycles constantly checking 100’s of thousands of times a second for a response (Brute force POLL / PULL)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Wait a time, then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regularly check for responses (POLL / PULL)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Use event APIs to be told when a response is ready (EVENT* / PUSH)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Best to check APIs for a event approach before using polling </a:t>
            </a:r>
            <a:r>
              <a:rPr kumimoji="0" lang="en-GB" sz="24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stratgeries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Event based programming, and related ASYNC / SYNC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903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Use APIs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Where possible use API events / over frequent polling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99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Questions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289B-957D-5904-8DF8-DBA7B8B9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DCC01-97B8-DB80-9F58-375BC2384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Physical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Macro Computers : Servers / Super Computers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Micro Computers : Desktops / Laptops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Nano Computers : Mobiles / IoT devices / Embedded Devices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Abstract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Cloud compute : remote container/VM computers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VM: virtual computer running on a physical computer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89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9164599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 all environments are the same as Desktops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Abstract Environments, are highly restricted in CPU / RAM / HDD</a:t>
            </a: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0E640BF-C9DC-979F-31B6-BCD9DA68B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15702"/>
              </p:ext>
            </p:extLst>
          </p:nvPr>
        </p:nvGraphicFramePr>
        <p:xfrm>
          <a:off x="1216919" y="2958506"/>
          <a:ext cx="8128000" cy="296672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9532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5458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793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7789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CPUs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HDD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0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4-16+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16-64gb+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10tb+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4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8-16gb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2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64-128gb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0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Cloud 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1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Cloud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VM running in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256mb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Youview</a:t>
                      </a:r>
                      <a:r>
                        <a:rPr lang="en-GB" dirty="0"/>
                        <a:t> Set-top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0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9164599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all computers are equal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Develop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software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type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of computer,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just your development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laptop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!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NEVER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waste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RAM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CPU!</a:t>
            </a: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1470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55147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https://en.wikipedia.org/wiki/Metric_prefix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Prelude : Big Number Prefix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3" y="1539954"/>
            <a:ext cx="10925305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Computers need big numbers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PS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computers unit binary bytes 2^8 1024 not decimal 1000 for storage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9A6E7D-491C-4EC9-C7F2-F20C6CC70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84133"/>
              </p:ext>
            </p:extLst>
          </p:nvPr>
        </p:nvGraphicFramePr>
        <p:xfrm>
          <a:off x="864681" y="2169088"/>
          <a:ext cx="10419404" cy="296164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2604851">
                  <a:extLst>
                    <a:ext uri="{9D8B030D-6E8A-4147-A177-3AD203B41FA5}">
                      <a16:colId xmlns:a16="http://schemas.microsoft.com/office/drawing/2014/main" val="370274690"/>
                    </a:ext>
                  </a:extLst>
                </a:gridCol>
                <a:gridCol w="2604851">
                  <a:extLst>
                    <a:ext uri="{9D8B030D-6E8A-4147-A177-3AD203B41FA5}">
                      <a16:colId xmlns:a16="http://schemas.microsoft.com/office/drawing/2014/main" val="786563613"/>
                    </a:ext>
                  </a:extLst>
                </a:gridCol>
                <a:gridCol w="2604851">
                  <a:extLst>
                    <a:ext uri="{9D8B030D-6E8A-4147-A177-3AD203B41FA5}">
                      <a16:colId xmlns:a16="http://schemas.microsoft.com/office/drawing/2014/main" val="1335533434"/>
                    </a:ext>
                  </a:extLst>
                </a:gridCol>
                <a:gridCol w="2604851">
                  <a:extLst>
                    <a:ext uri="{9D8B030D-6E8A-4147-A177-3AD203B41FA5}">
                      <a16:colId xmlns:a16="http://schemas.microsoft.com/office/drawing/2014/main" val="26603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Sizo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7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Kilobyte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Kilo</a:t>
                      </a:r>
                      <a:br>
                        <a:rPr lang="en-GB" dirty="0"/>
                      </a:br>
                      <a:r>
                        <a:rPr lang="en-GB" i="1" dirty="0"/>
                        <a:t>thousand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Megabyte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1,048,576 = 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Mega</a:t>
                      </a:r>
                      <a:br>
                        <a:rPr lang="en-GB" dirty="0"/>
                      </a:br>
                      <a:r>
                        <a:rPr lang="en-GB" i="1" dirty="0"/>
                        <a:t>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Gigabyte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1,073,741,824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Giga</a:t>
                      </a:r>
                      <a:br>
                        <a:rPr lang="en-GB" dirty="0"/>
                      </a:br>
                      <a:r>
                        <a:rPr lang="en-GB" i="1" dirty="0"/>
                        <a:t>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Terabyte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1,099,511,627,776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Tera</a:t>
                      </a:r>
                      <a:br>
                        <a:rPr lang="en-GB" dirty="0"/>
                      </a:br>
                      <a:r>
                        <a:rPr lang="en-GB" i="1" dirty="0"/>
                        <a:t>thousand 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Petabyte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1,125,899,906,842,624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Peta</a:t>
                      </a:r>
                      <a:br>
                        <a:rPr lang="en-GB" dirty="0"/>
                      </a:br>
                      <a:r>
                        <a:rPr lang="en-GB" i="1" dirty="0"/>
                        <a:t>million 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2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0EBB-46DC-42D0-D976-CBD8E4C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7298-B32C-E903-03E6-A5CA904DF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Background services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no user input, runs in background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simple text input, can run in background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UI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has pretty user UI, can not run in background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(often just pretty frontend to Background service or CLI)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Terminal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simple text input, but nothing happens locally, all I/O sent to remote server (comes in two parts Server / Client)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Web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special terminal software, html UI application sent from Server, ran on HTML client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(lots of implementation, but all follow HTML protocol for sending data/app back and forth)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2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BA7E258-A3B6-1F53-B81C-ABE4D60AB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28608"/>
              </p:ext>
            </p:extLst>
          </p:nvPr>
        </p:nvGraphicFramePr>
        <p:xfrm>
          <a:off x="592245" y="2095500"/>
          <a:ext cx="4876800" cy="266700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48237294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1713945124"/>
                    </a:ext>
                  </a:extLst>
                </a:gridCol>
                <a:gridCol w="1150026">
                  <a:extLst>
                    <a:ext uri="{9D8B030D-6E8A-4147-A177-3AD203B41FA5}">
                      <a16:colId xmlns:a16="http://schemas.microsoft.com/office/drawing/2014/main" val="252072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Interface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Processing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1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Background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CLI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9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UI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Windowed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Terminal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Web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HTML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 / Remote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67457"/>
                  </a:ext>
                </a:extLst>
              </a:tr>
            </a:tbl>
          </a:graphicData>
        </a:graphic>
      </p:graphicFrame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27382F0E-564E-8B53-304A-2288258EC8F0}"/>
              </a:ext>
            </a:extLst>
          </p:cNvPr>
          <p:cNvSpPr/>
          <p:nvPr/>
        </p:nvSpPr>
        <p:spPr>
          <a:xfrm>
            <a:off x="5658163" y="1994202"/>
            <a:ext cx="6297131" cy="68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Desktop users tend to only explicitly run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UI / Web (client) 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Software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Servers tend to run only run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service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CLI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Web (server) 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Software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Choose software type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kumimoji="0" lang="en-GB" sz="240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ased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on your customer (Desktop or Service)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0EBB-46DC-42D0-D976-CBD8E4C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Programming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7298-B32C-E903-03E6-A5CA904DF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Machine / Assembly languages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list of actual CPU instructions (or for Assembly the human readable version)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Each GPU / CPU type has it’s own language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High Level Languages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Written in strictly syntaxes pseudo English, able to express actions that are “assembled/compiled” into Machine language, now considered </a:t>
            </a: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low-</a:t>
            </a:r>
            <a:r>
              <a:rPr lang="en-GB" sz="2400" b="1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ish</a:t>
            </a: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(rust / C++ / ML / compiled-Python)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Written in strictly syntaxes pseudo English, able to express actions that are run in an interpreter than outputs Machine language, can be compiled for speed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python / PHP / Bash /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VBa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Categories of Language (1/2)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8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VM byte code languages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Written in strictly syntaxes pseudo English, able to express actions that are compiled into a common format, that can be run in a Virtual Machine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(Java / node)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node ==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+ Node Virtual Machine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https://en.wikipedia.org/wiki/Node.js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Categories of Language (2/2)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6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Expressing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instructions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hard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Controlling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Ordering/Flow in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(especially async / parallel programming!)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Expressing and manipulating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/ High Level Languages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Unsurprisingly several competing approaches exist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Types of Language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Expressing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instructions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hard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Controlling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Ordering/Flow in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(especially async / parallel programming!)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Expressing and manipulating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/ High Level Languages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Unsurprisingly several competing approaches exist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Types of Language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6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There is over lap in terminology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Same term used for Language Category / Type and programming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Functional Programming Languages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you can program in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functional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there is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of language called Scripting language, there are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languages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and you can write in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style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Terminology Warning *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98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Imperative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Follows a list of commands, with unrestricted jumping to code line for control flow, pure computing at it’s best, or spaghetti in the wrong hands…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Procedural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Imperative Language with safety rails, aka no raw GOTOs, if / for / while etc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Logic based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Arranged around mathematical proofs and notation, excellent for proofing formulas, not great at UI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Types of Language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9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55147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https://en.wikipedia.org/wiki/Metric_prefix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Prelude : Measurement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3" y="1539954"/>
            <a:ext cx="10925305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FLOPS – Floating point operation per second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    aka a gigaflop is billion floating point operations per second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  aka 5 gigaflops = 5 billion a second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Storage in bytes – disk space/memory is counted in base 2, not base 10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   because CPUs use binary maths, not decimal maths (WAT*)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Networking measured in bytes – because it’s related to uploading /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         downloading files</a:t>
            </a:r>
          </a:p>
        </p:txBody>
      </p:sp>
    </p:spTree>
    <p:extLst>
      <p:ext uri="{BB962C8B-B14F-4D97-AF65-F5344CB8AC3E}">
        <p14:creationId xmlns:p14="http://schemas.microsoft.com/office/powerpoint/2010/main" val="39596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Functional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Arranged around efficient nested functions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pure functions that only have inputs and outputs no side effects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Every input has a deterministic output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spreadsheet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formulas common example of functional programming language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Object-oriented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Arranged around abstract ideas about data being of a human type of thing (rather than raw 0-1s or floating data types)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Attempts to make data easier to understand and more human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Types of Language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16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Modern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Most modern languages are pragmatic OO, containing features of all the pure languages that followed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Programmers can write in the other styles of language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Often to take advantage of the strengths of that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Types of Language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3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831636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Modern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lambda functions are written in OO, which is beautifully tight and self-contained as per the strength of Functional programming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Types of Language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5F45E-CC01-5E55-84A0-9E3459923B9B}"/>
              </a:ext>
            </a:extLst>
          </p:cNvPr>
          <p:cNvSpPr txBox="1"/>
          <p:nvPr/>
        </p:nvSpPr>
        <p:spPr>
          <a:xfrm>
            <a:off x="2209044" y="3494638"/>
            <a:ext cx="6129198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# functional node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addOne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= (a) =&gt; a + 1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# non functional node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addOne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= function (a) {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return a + 1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7908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Information that is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Portable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Structured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Readable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Writable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Different data format have difference strengths and weaknesses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Some are slow to read a data entry, others are slow to write entries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name of a program or library that reads a data format, and converts it into program data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3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is text in a file not the same as other text in files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Why do Windows Notepad “.txt” text files not open in Linux ?</a:t>
            </a: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2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is text in a file not the same as other text in files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Answer : When encoding different</a:t>
            </a: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text is encoded as a binary file, aka each A-Z as a mapping in binary</a:t>
            </a: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ASCII simple encoding table: 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A-Z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a-z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characters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https://en.wikipedia.org/wiki/ASCII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https://theasciicode.com.ar/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9FA86B-168B-4794-E8D2-85E01343371A}"/>
              </a:ext>
            </a:extLst>
          </p:cNvPr>
          <p:cNvGraphicFramePr>
            <a:graphicFrameLocks noGrp="1"/>
          </p:cNvGraphicFramePr>
          <p:nvPr/>
        </p:nvGraphicFramePr>
        <p:xfrm>
          <a:off x="688940" y="4295784"/>
          <a:ext cx="9583847" cy="1483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737219">
                  <a:extLst>
                    <a:ext uri="{9D8B030D-6E8A-4147-A177-3AD203B41FA5}">
                      <a16:colId xmlns:a16="http://schemas.microsoft.com/office/drawing/2014/main" val="259708410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2466235206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441562484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340403216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355778873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665539443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96905221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064377981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24309293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101311154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917534567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2986724847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89450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A=65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B=66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C=67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D=68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E=69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F=70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G=71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H=72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I=73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J=74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K=75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L=76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M=77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N=78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O=79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P=80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Q=81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R=82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S=83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T=84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U=85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V=86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W=87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X=88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Y=89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Z=90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a=97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b=98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c=99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e=101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f=102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g=103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h=104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r>
                        <a:rPr lang="en-GB" dirty="0"/>
                        <a:t>=105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j=106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k=107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l=108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m=109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7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n=110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o=111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p=112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q=113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r=114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s=115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t=116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u=117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v=118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w=119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x=120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y=121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z=122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2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English and other languages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0-1s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Encoding patterns are different across Oss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formats: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old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pre-web, still in use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UTF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web traffic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Windows-1252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cursed windows format, never use, convert to UTF when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in doubt use UTF8 it’s the best accepted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https://en.wikipedia.org/wiki/ISO/IEC_8859-1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https://en.wikipedia.org/wiki/UTF-8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https://en.wikipedia.org/wiki/Windows-1252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17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Text Logs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for write lots, read little, lists of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Text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for structured data, aka Objects and Lists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proprietary or for speed/size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common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3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25964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https://en.wikipedia.org/wiki/Computer_(occupation)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9777241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Device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capable of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Capable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inhuman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feats of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Mathematics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Follows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fixed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set of rules, converting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inputs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into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outputs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Unable to deviate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from strict rules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Communicates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results to operator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Human readable structured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file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JSONL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Text Data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5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Simplest of the formats, for rows of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rows of data, each on a line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file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JSONL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Text Log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3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line format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format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Line Data is text, often structured,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see links*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https://en.wikipedia.org/wiki/Extended_Log_Format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https://en.wikipedia.org/wiki/Common_Log_Format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Log line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02246" y="3994637"/>
            <a:ext cx="7264796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2020-01-01 Anthony logged in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2020-01-02 Anthony did action</a:t>
            </a:r>
          </a:p>
        </p:txBody>
      </p:sp>
    </p:spTree>
    <p:extLst>
      <p:ext uri="{BB962C8B-B14F-4D97-AF65-F5344CB8AC3E}">
        <p14:creationId xmlns:p14="http://schemas.microsoft.com/office/powerpoint/2010/main" val="33748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lines but with minified* JSON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JSONL : JSON log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Line Data is minified* 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minified* = will be covered later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https://en.wikipedia.org/wiki/Minification_(programming)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https://jsonlines.org/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JSONL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02246" y="3994637"/>
            <a:ext cx="7264796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{"title": "dev", "name": "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anthony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"},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{"title": "dev", "name": "toby"},</a:t>
            </a:r>
          </a:p>
        </p:txBody>
      </p:sp>
    </p:spTree>
    <p:extLst>
      <p:ext uri="{BB962C8B-B14F-4D97-AF65-F5344CB8AC3E}">
        <p14:creationId xmlns:p14="http://schemas.microsoft.com/office/powerpoint/2010/main" val="21664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You’ll come across this format for transferring simple data from/to spread sheets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 : comma separated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Columns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commas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https://en.wikipedia.org/wiki/Comma-separated_values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CSV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20353" y="4533246"/>
            <a:ext cx="3711921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"title", "name"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"dev", "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anthony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827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formats able to encode structured trees and lists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Text Data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 the grand daddy of all human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XML is a tree structure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Starts with a single root “node”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have a type called “tag”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can have metadata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(called attributes)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have children / content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XML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F63FE-4A7D-CD00-2997-7C50A7219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13" y="2603180"/>
            <a:ext cx="51625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7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 is :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that XML takes up a lot of space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Slow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XML is hard to parse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(no newlines to scan for)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Slow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XML needs parsed and edited with nesting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“Easy…”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by humans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XML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0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human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JSON is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structure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-style primitive data types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Aka numbers / lists / strings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06577-DAEC-4801-5D90-1D920A7C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662" y="2464441"/>
            <a:ext cx="30670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 is :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Medium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that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better than XML bigger than binary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Medium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JSON has regular syntax, no complex attributes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Maps programming language objects directly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(easy to serialize / transfer data ) 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“Easy”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by humans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5956312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https://en.wikipedia.org/wiki/Women_in_computing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https://en.wikipedia.org/wiki/Computer_(occupation)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6510365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Up until 70 years ago it was in-fact: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well educated and mathematically gifted humans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(normally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young boys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women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Working for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low pay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Organised into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large groups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working on broken down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problems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147D6-53B6-B6C6-2507-F96AE6CA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609" y="846719"/>
            <a:ext cx="33813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Yet Another Markup Language,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human readable configuration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YAML used python-style indentation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Python-style primitive data types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Aka numbers / lists / strings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YAML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B6EE3-F0FE-2EA6-C73A-2C85EDE39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32" y="3429000"/>
            <a:ext cx="5755568" cy="20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 is :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Large-Medium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size compared to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due to indentation can not be minified !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Making it unsuitable for data transfer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Medium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YAML has regular syntax, no complex attributes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Maps programming language objects directly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(easy to serialize / transfer data ) 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“Very-Easy”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by humans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YAML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7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have meta language features, you can write simple code, that can be exploited to hack/crash computers reading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Solutions: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Special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with features disabled can be used to read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from unknown/remote sources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Simplified formats like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or TOML/INI are used instead for untrusted configuration or data transfer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https://en.wikipedia.org/wiki/YAML#Security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https://cheatsheetseries.owasp.org/cheatsheets/XML_Security_Cheat_Sheet.html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JSON vs XML / YAML Security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0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Data formats are not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humanable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notepad or other tools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Typically, vendors will provide APIs for read and writing in your language, or a reference spec to build your own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Only use these when necessary for customer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generate pdf binary format when displaying read-only documents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Binary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9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Data formats are sometimes just a intermediate format for transfer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transfer size reduction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compression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protection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encryption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Binary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8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Human readable structured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5331D8-5010-AA2D-63BD-5A0678C2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25954"/>
              </p:ext>
            </p:extLst>
          </p:nvPr>
        </p:nvGraphicFramePr>
        <p:xfrm>
          <a:off x="1011079" y="2530999"/>
          <a:ext cx="9653904" cy="3261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1608984">
                  <a:extLst>
                    <a:ext uri="{9D8B030D-6E8A-4147-A177-3AD203B41FA5}">
                      <a16:colId xmlns:a16="http://schemas.microsoft.com/office/drawing/2014/main" val="3069812382"/>
                    </a:ext>
                  </a:extLst>
                </a:gridCol>
                <a:gridCol w="1608984">
                  <a:extLst>
                    <a:ext uri="{9D8B030D-6E8A-4147-A177-3AD203B41FA5}">
                      <a16:colId xmlns:a16="http://schemas.microsoft.com/office/drawing/2014/main" val="1690217"/>
                    </a:ext>
                  </a:extLst>
                </a:gridCol>
                <a:gridCol w="1608984">
                  <a:extLst>
                    <a:ext uri="{9D8B030D-6E8A-4147-A177-3AD203B41FA5}">
                      <a16:colId xmlns:a16="http://schemas.microsoft.com/office/drawing/2014/main" val="1263156307"/>
                    </a:ext>
                  </a:extLst>
                </a:gridCol>
                <a:gridCol w="1608984">
                  <a:extLst>
                    <a:ext uri="{9D8B030D-6E8A-4147-A177-3AD203B41FA5}">
                      <a16:colId xmlns:a16="http://schemas.microsoft.com/office/drawing/2014/main" val="787160941"/>
                    </a:ext>
                  </a:extLst>
                </a:gridCol>
                <a:gridCol w="1153778">
                  <a:extLst>
                    <a:ext uri="{9D8B030D-6E8A-4147-A177-3AD203B41FA5}">
                      <a16:colId xmlns:a16="http://schemas.microsoft.com/office/drawing/2014/main" val="833596268"/>
                    </a:ext>
                  </a:extLst>
                </a:gridCol>
                <a:gridCol w="2064190">
                  <a:extLst>
                    <a:ext uri="{9D8B030D-6E8A-4147-A177-3AD203B41FA5}">
                      <a16:colId xmlns:a16="http://schemas.microsoft.com/office/drawing/2014/main" val="158604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Space used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Read Speed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Write Speed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Human Readability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6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Log 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8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JSONL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44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CSV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Low*</a:t>
                      </a:r>
                      <a:br>
                        <a:rPr lang="en-GB" dirty="0"/>
                      </a:br>
                      <a:r>
                        <a:rPr lang="en-GB" dirty="0"/>
                        <a:t>*Very High with Excel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XML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9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45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YAML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Large-Medium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Binary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3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8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 is the king of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Loggile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/JSONL are the kings of log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 is the king of spreadsheet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is a transport wrapper, or for special use cases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1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world is a complex place, full of terrors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Choose the right tools for the right job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Computing: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4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55147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https://en.wikipedia.org/wiki/Computer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026462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Since then the electronic computer was created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Things have gotten faster, cheaper, and better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High End Human capable of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0.25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Flops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(Floating point operations per second)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iPhone capable of several hundred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Giga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flops</a:t>
            </a:r>
          </a:p>
        </p:txBody>
      </p:sp>
    </p:spTree>
    <p:extLst>
      <p:ext uri="{BB962C8B-B14F-4D97-AF65-F5344CB8AC3E}">
        <p14:creationId xmlns:p14="http://schemas.microsoft.com/office/powerpoint/2010/main" val="17302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Today it’s a box about 5-6kg, connected to the world, capable of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several billion mathematical operations per second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i9 = 8 cores @ 5 gigahertz = ~40 billion operations a second, 40 gigaflops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actually can do more like ~1000 gigaflops, with each core doing more than one thing at once!, but that’s advanced topic !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able to store every book ever written comfortably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book = 100k, medium SSD = 1tb = ~ 11 billion books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Read several million of those books a second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SSD = 550mb/s = 5/6 million books a second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Cost about £1-2k</a:t>
            </a:r>
          </a:p>
        </p:txBody>
      </p:sp>
    </p:spTree>
    <p:extLst>
      <p:ext uri="{BB962C8B-B14F-4D97-AF65-F5344CB8AC3E}">
        <p14:creationId xmlns:p14="http://schemas.microsoft.com/office/powerpoint/2010/main" val="40279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3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7143</TotalTime>
  <Words>4409</Words>
  <Application>Microsoft Office PowerPoint</Application>
  <PresentationFormat>Widescreen</PresentationFormat>
  <Paragraphs>624</Paragraphs>
  <Slides>79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Open Sans</vt:lpstr>
      <vt:lpstr>Calibri</vt:lpstr>
      <vt:lpstr>arial</vt:lpstr>
      <vt:lpstr>arial</vt:lpstr>
      <vt:lpstr>Body Slides</vt:lpstr>
      <vt:lpstr>PowerPoint Presentation</vt:lpstr>
      <vt:lpstr>PowerPoint Presentation</vt:lpstr>
      <vt:lpstr>COMPUTERS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COMPONENTS 101</vt:lpstr>
      <vt:lpstr>PowerPoint Presentation</vt:lpstr>
      <vt:lpstr>Electronic Brains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Electronic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I/O</vt:lpstr>
      <vt:lpstr>PowerPoint Presentation</vt:lpstr>
      <vt:lpstr>PowerPoint Presentation</vt:lpstr>
      <vt:lpstr>PowerPoint Presentation</vt:lpstr>
      <vt:lpstr>Computer Questions ?</vt:lpstr>
      <vt:lpstr>Computer Types</vt:lpstr>
      <vt:lpstr>PowerPoint Presentation</vt:lpstr>
      <vt:lpstr>PowerPoint Presentation</vt:lpstr>
      <vt:lpstr>PowerPoint Presentation</vt:lpstr>
      <vt:lpstr>Types of Software</vt:lpstr>
      <vt:lpstr>PowerPoint Presentation</vt:lpstr>
      <vt:lpstr>PowerPoint Presentation</vt:lpstr>
      <vt:lpstr>Types of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44</cp:revision>
  <dcterms:created xsi:type="dcterms:W3CDTF">2020-04-16T10:42:13Z</dcterms:created>
  <dcterms:modified xsi:type="dcterms:W3CDTF">2022-07-19T08:43:13Z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