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4"/>
  </p:notesMasterIdLst>
  <p:handoutMasterIdLst>
    <p:handoutMasterId r:id="rId55"/>
  </p:handoutMasterIdLst>
  <p:sldIdLst>
    <p:sldId id="256" r:id="rId3"/>
    <p:sldId id="332" r:id="rId4"/>
    <p:sldId id="258" r:id="rId5"/>
    <p:sldId id="334" r:id="rId6"/>
    <p:sldId id="391" r:id="rId7"/>
    <p:sldId id="392" r:id="rId8"/>
    <p:sldId id="344" r:id="rId9"/>
    <p:sldId id="346" r:id="rId10"/>
    <p:sldId id="393" r:id="rId11"/>
    <p:sldId id="356" r:id="rId12"/>
    <p:sldId id="400" r:id="rId13"/>
    <p:sldId id="401" r:id="rId14"/>
    <p:sldId id="355" r:id="rId15"/>
    <p:sldId id="394" r:id="rId16"/>
    <p:sldId id="347" r:id="rId17"/>
    <p:sldId id="395" r:id="rId18"/>
    <p:sldId id="396" r:id="rId19"/>
    <p:sldId id="348" r:id="rId20"/>
    <p:sldId id="349" r:id="rId21"/>
    <p:sldId id="350" r:id="rId22"/>
    <p:sldId id="413" r:id="rId23"/>
    <p:sldId id="351" r:id="rId24"/>
    <p:sldId id="405" r:id="rId25"/>
    <p:sldId id="352" r:id="rId26"/>
    <p:sldId id="406" r:id="rId27"/>
    <p:sldId id="354" r:id="rId28"/>
    <p:sldId id="402" r:id="rId29"/>
    <p:sldId id="403" r:id="rId30"/>
    <p:sldId id="404" r:id="rId31"/>
    <p:sldId id="398" r:id="rId32"/>
    <p:sldId id="399" r:id="rId33"/>
    <p:sldId id="407" r:id="rId34"/>
    <p:sldId id="357" r:id="rId35"/>
    <p:sldId id="358" r:id="rId36"/>
    <p:sldId id="359" r:id="rId37"/>
    <p:sldId id="397" r:id="rId38"/>
    <p:sldId id="361" r:id="rId39"/>
    <p:sldId id="375" r:id="rId40"/>
    <p:sldId id="408" r:id="rId41"/>
    <p:sldId id="458" r:id="rId42"/>
    <p:sldId id="463" r:id="rId43"/>
    <p:sldId id="462" r:id="rId44"/>
    <p:sldId id="464" r:id="rId45"/>
    <p:sldId id="460" r:id="rId46"/>
    <p:sldId id="466" r:id="rId47"/>
    <p:sldId id="465" r:id="rId48"/>
    <p:sldId id="467" r:id="rId49"/>
    <p:sldId id="468" r:id="rId50"/>
    <p:sldId id="469" r:id="rId51"/>
    <p:sldId id="389" r:id="rId52"/>
    <p:sldId id="3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Facts" id="{D6368BC7-F94E-4B86-B1DB-77B49E88E994}">
          <p14:sldIdLst>
            <p14:sldId id="258"/>
            <p14:sldId id="334"/>
            <p14:sldId id="391"/>
            <p14:sldId id="392"/>
          </p14:sldIdLst>
        </p14:section>
        <p14:section name="Basic Python" id="{300E9F9A-85BD-4F21-8CF5-116E06A6622E}">
          <p14:sldIdLst>
            <p14:sldId id="344"/>
            <p14:sldId id="346"/>
            <p14:sldId id="393"/>
            <p14:sldId id="356"/>
          </p14:sldIdLst>
        </p14:section>
        <p14:section name="Comments" id="{FE1A8C9B-7E97-4155-986D-FB396D6C626A}">
          <p14:sldIdLst>
            <p14:sldId id="400"/>
            <p14:sldId id="401"/>
          </p14:sldIdLst>
        </p14:section>
        <p14:section name="Primitives" id="{AFC9B623-8A4A-4673-B069-2A79461DB7E7}">
          <p14:sldIdLst>
            <p14:sldId id="355"/>
            <p14:sldId id="394"/>
            <p14:sldId id="347"/>
            <p14:sldId id="395"/>
            <p14:sldId id="396"/>
            <p14:sldId id="348"/>
            <p14:sldId id="349"/>
            <p14:sldId id="350"/>
            <p14:sldId id="413"/>
            <p14:sldId id="351"/>
            <p14:sldId id="405"/>
            <p14:sldId id="352"/>
            <p14:sldId id="406"/>
            <p14:sldId id="354"/>
          </p14:sldIdLst>
        </p14:section>
        <p14:section name="Operators" id="{E623B638-CA22-407A-A76E-1B2F7187C776}">
          <p14:sldIdLst>
            <p14:sldId id="402"/>
            <p14:sldId id="403"/>
            <p14:sldId id="404"/>
          </p14:sldIdLst>
        </p14:section>
        <p14:section name="Control Flow" id="{0A6AF5EE-C714-44AC-AFCA-4BB2EEBED4D8}">
          <p14:sldIdLst>
            <p14:sldId id="398"/>
            <p14:sldId id="399"/>
            <p14:sldId id="407"/>
          </p14:sldIdLst>
        </p14:section>
        <p14:section name="Functions" id="{59CEF4B3-D74E-4BCA-AB3E-984122D37503}">
          <p14:sldIdLst>
            <p14:sldId id="357"/>
            <p14:sldId id="358"/>
            <p14:sldId id="359"/>
            <p14:sldId id="397"/>
            <p14:sldId id="361"/>
            <p14:sldId id="375"/>
          </p14:sldIdLst>
        </p14:section>
        <p14:section name="Modules" id="{B878BD6A-7B3E-4C26-A053-33BBEAAA990B}">
          <p14:sldIdLst>
            <p14:sldId id="408"/>
            <p14:sldId id="458"/>
            <p14:sldId id="463"/>
            <p14:sldId id="462"/>
            <p14:sldId id="464"/>
            <p14:sldId id="460"/>
            <p14:sldId id="466"/>
            <p14:sldId id="465"/>
            <p14:sldId id="467"/>
          </p14:sldIdLst>
        </p14:section>
        <p14:section name="Best Practice" id="{BFF584A7-EA75-4434-AC0F-D09D4CCD215D}">
          <p14:sldIdLst>
            <p14:sldId id="468"/>
            <p14:sldId id="46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basics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module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pa/pipfile" TargetMode="External"/><Relationship Id="rId2" Type="http://schemas.openxmlformats.org/officeDocument/2006/relationships/hyperlink" Target="https://pip.pypa.io/en/stable/user_guide/#requirements-files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ython-poetry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2641" y="1889969"/>
            <a:ext cx="5119823" cy="792800"/>
          </a:xfrm>
        </p:spPr>
        <p:txBody>
          <a:bodyPr/>
          <a:lstStyle/>
          <a:p>
            <a:pPr algn="r"/>
            <a:r>
              <a:rPr lang="en-GB" dirty="0"/>
              <a:t>Python Comments</a:t>
            </a:r>
          </a:p>
        </p:txBody>
      </p:sp>
    </p:spTree>
    <p:extLst>
      <p:ext uri="{BB962C8B-B14F-4D97-AF65-F5344CB8AC3E}">
        <p14:creationId xmlns:p14="http://schemas.microsoft.com/office/powerpoint/2010/main" val="27046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Single Line (</a:t>
            </a:r>
            <a:r>
              <a:rPr lang="en-GB" sz="4800" b="1" dirty="0"/>
              <a:t># </a:t>
            </a:r>
            <a:r>
              <a:rPr lang="en-GB" sz="4800" i="1" dirty="0"/>
              <a:t>comment</a:t>
            </a:r>
            <a:r>
              <a:rPr lang="en-GB" sz="4800" dirty="0"/>
              <a:t>)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Multi Line ("""comment""")</a:t>
            </a:r>
            <a:br>
              <a:rPr lang="en-GB" sz="4800" dirty="0"/>
            </a:br>
            <a:br>
              <a:rPr lang="en-GB" sz="4800" dirty="0"/>
            </a:br>
            <a:br>
              <a:rPr lang="en-GB" sz="3300" dirty="0"/>
            </a:br>
            <a:r>
              <a:rPr lang="en-GB" sz="3300" dirty="0">
                <a:hlinkClick r:id="rId2"/>
              </a:rPr>
              <a:t>https://python.swaroopch.com/basics.html</a:t>
            </a:r>
            <a:r>
              <a:rPr lang="en-GB" sz="3300" dirty="0"/>
              <a:t> 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Languages have variables for storing data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Read </a:t>
            </a:r>
            <a:r>
              <a:rPr lang="en-GB" sz="4800" dirty="0" err="1"/>
              <a:t>stdtype</a:t>
            </a:r>
            <a:r>
              <a:rPr lang="en-GB" sz="4800" dirty="0"/>
              <a:t> docs for more info</a:t>
            </a:r>
          </a:p>
          <a:p>
            <a:pPr marL="0" indent="0">
              <a:buNone/>
            </a:pPr>
            <a:r>
              <a:rPr lang="en-GB" sz="4800" dirty="0"/>
              <a:t>See </a:t>
            </a:r>
            <a:r>
              <a:rPr lang="en-GB" sz="4800" dirty="0">
                <a:hlinkClick r:id="rId2"/>
              </a:rPr>
              <a:t>https://docs.python.org/3/library/stdtypes.html</a:t>
            </a:r>
            <a:r>
              <a:rPr lang="en-GB" sz="4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Python’s simple variable types are: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B52E-22CE-44C3-A33D-A355363223AF}"/>
              </a:ext>
            </a:extLst>
          </p:cNvPr>
          <p:cNvSpPr txBox="1"/>
          <p:nvPr/>
        </p:nvSpPr>
        <p:spPr>
          <a:xfrm>
            <a:off x="4644299" y="2884967"/>
            <a:ext cx="8024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dirty="0"/>
              <a:t>Strings:</a:t>
            </a:r>
          </a:p>
          <a:p>
            <a:pPr marL="0" indent="0">
              <a:buNone/>
            </a:pPr>
            <a:r>
              <a:rPr lang="en-GB" sz="3600" dirty="0"/>
              <a:t>	‘word’, ‘some words’, ‘</a:t>
            </a:r>
            <a:r>
              <a:rPr lang="en-GB" sz="3600" dirty="0" err="1"/>
              <a:t>cHaRaCtRrS</a:t>
            </a:r>
            <a:r>
              <a:rPr lang="en-GB" sz="3600" dirty="0"/>
              <a:t>’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Collections:</a:t>
            </a:r>
          </a:p>
          <a:p>
            <a:pPr marL="0" indent="0">
              <a:buNone/>
            </a:pPr>
            <a:r>
              <a:rPr lang="en-GB" sz="3600" dirty="0"/>
              <a:t>	[1,2,3]</a:t>
            </a:r>
          </a:p>
          <a:p>
            <a:pPr marL="0" indent="0">
              <a:buNone/>
            </a:pPr>
            <a:r>
              <a:rPr lang="en-GB" sz="3600" dirty="0"/>
              <a:t>	{‘name’: ‘</a:t>
            </a:r>
            <a:r>
              <a:rPr lang="en-GB" sz="3600" dirty="0" err="1"/>
              <a:t>anthony</a:t>
            </a:r>
            <a:r>
              <a:rPr lang="en-GB" sz="3600" dirty="0"/>
              <a:t>’, age: ‘21’}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6BA68-F24A-49EB-89C1-37E5E4F71DC9}"/>
              </a:ext>
            </a:extLst>
          </p:cNvPr>
          <p:cNvSpPr txBox="1"/>
          <p:nvPr/>
        </p:nvSpPr>
        <p:spPr>
          <a:xfrm>
            <a:off x="475897" y="2884967"/>
            <a:ext cx="4460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dirty="0"/>
              <a:t>Booleans:</a:t>
            </a:r>
          </a:p>
          <a:p>
            <a:pPr marL="0" indent="0">
              <a:buNone/>
            </a:pPr>
            <a:r>
              <a:rPr lang="en-GB" sz="3600" dirty="0"/>
              <a:t>	True/False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Numbers:</a:t>
            </a:r>
          </a:p>
          <a:p>
            <a:pPr marL="0" indent="0">
              <a:buNone/>
            </a:pPr>
            <a:r>
              <a:rPr lang="en-GB" sz="3600" dirty="0"/>
              <a:t>	1, 2, 3, 0, -1, 0.5</a:t>
            </a:r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1301842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Used to entry into functions like </a:t>
            </a:r>
            <a:r>
              <a:rPr lang="en-GB" sz="3200" i="1" dirty="0"/>
              <a:t>print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457200" lvl="1" indent="0">
              <a:buNone/>
            </a:pPr>
            <a:r>
              <a:rPr lang="en-GB" sz="2800" dirty="0"/>
              <a:t>creates a </a:t>
            </a:r>
            <a:r>
              <a:rPr lang="en-GB" sz="2800" i="1" dirty="0"/>
              <a:t>string </a:t>
            </a:r>
            <a:r>
              <a:rPr lang="en-GB" sz="2800" dirty="0"/>
              <a:t> variable </a:t>
            </a:r>
            <a:r>
              <a:rPr lang="en-GB" sz="2800" i="1" dirty="0" err="1"/>
              <a:t>name_message</a:t>
            </a:r>
            <a:endParaRPr lang="en-GB" sz="2800" i="1" dirty="0"/>
          </a:p>
          <a:p>
            <a:pPr marL="457200" lvl="1" indent="0">
              <a:buNone/>
            </a:pPr>
            <a:r>
              <a:rPr lang="en-GB" sz="2800" dirty="0"/>
              <a:t>and runs </a:t>
            </a:r>
            <a:r>
              <a:rPr lang="en-GB" sz="2800" i="1" dirty="0"/>
              <a:t>function</a:t>
            </a:r>
            <a:r>
              <a:rPr lang="en-GB" sz="2800" dirty="0"/>
              <a:t> </a:t>
            </a:r>
            <a:r>
              <a:rPr lang="en-GB" sz="2800" i="1" dirty="0"/>
              <a:t>print</a:t>
            </a:r>
            <a:r>
              <a:rPr lang="en-GB" sz="2800" dirty="0"/>
              <a:t> with 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29B6E-0C76-4F88-A4A9-F2377EE7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3978952"/>
            <a:ext cx="8444776" cy="1469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AD854-A410-457D-A6DA-416CC792DE43}"/>
              </a:ext>
            </a:extLst>
          </p:cNvPr>
          <p:cNvSpPr txBox="1"/>
          <p:nvPr/>
        </p:nvSpPr>
        <p:spPr>
          <a:xfrm>
            <a:off x="838198" y="5690092"/>
            <a:ext cx="927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1" i="1" dirty="0"/>
              <a:t>variables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151856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Quick Syntax Primer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yes/no aka binary 1/0</a:t>
            </a:r>
          </a:p>
          <a:p>
            <a:pPr marL="0" indent="0">
              <a:buNone/>
            </a:pPr>
            <a:r>
              <a:rPr lang="en-GB" sz="4400" dirty="0"/>
              <a:t>( Warning: technically 3</a:t>
            </a:r>
            <a:r>
              <a:rPr lang="en-GB" sz="4400" baseline="30000" dirty="0"/>
              <a:t>rd</a:t>
            </a:r>
            <a:r>
              <a:rPr lang="en-GB" sz="4400" dirty="0"/>
              <a:t> state : None, which is no value)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79" y="2766218"/>
            <a:ext cx="4684540" cy="17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int == Whole Numbers, float == Fraction Numbers</a:t>
            </a:r>
          </a:p>
          <a:p>
            <a:pPr marL="0" indent="0">
              <a:buNone/>
            </a:pPr>
            <a:r>
              <a:rPr lang="en-GB" sz="4000" dirty="0"/>
              <a:t>( Int and floats are very different so be careful )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PS: remember Python can’t count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4" y="2752823"/>
            <a:ext cx="8195212" cy="162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04" y="4831893"/>
            <a:ext cx="4554004" cy="10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Facts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Variables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Operators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Control Flow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Functions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0" lvl="0" indent="0">
              <a:buNone/>
            </a:pPr>
            <a:endParaRPr lang="en-GB" sz="3600" dirty="0"/>
          </a:p>
          <a:p>
            <a:pPr marL="0" lvl="0" indent="0">
              <a:buNone/>
            </a:pPr>
            <a:r>
              <a:rPr lang="en-GB" sz="3600" i="1" dirty="0"/>
              <a:t>OO and classes will be covered later date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== List of characters “String-ed” </a:t>
            </a:r>
            <a:r>
              <a:rPr lang="en-GB" sz="3600" dirty="0" err="1"/>
              <a:t>togther</a:t>
            </a:r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21" y="2787554"/>
            <a:ext cx="7305394" cy="34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Escaping (</a:t>
            </a:r>
            <a:r>
              <a:rPr lang="en-GB" sz="3600" b="1" dirty="0"/>
              <a:t>\</a:t>
            </a:r>
            <a:r>
              <a:rPr lang="en-GB" sz="3600" b="1" dirty="0">
                <a:solidFill>
                  <a:srgbClr val="FF0000"/>
                </a:solidFill>
              </a:rPr>
              <a:t>&lt;SYMBOL&gt;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Most common is newline ( </a:t>
            </a:r>
            <a:r>
              <a:rPr lang="en-GB" sz="3600" b="1" dirty="0"/>
              <a:t>\n </a:t>
            </a:r>
            <a:r>
              <a:rPr lang="en-GB" sz="3600" dirty="0"/>
              <a:t>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Escaped characters can be used inside strings to include quote characters ( \</a:t>
            </a:r>
            <a:r>
              <a:rPr lang="en-GB" sz="3600" b="1" dirty="0"/>
              <a:t>' </a:t>
            </a:r>
            <a:r>
              <a:rPr lang="en-GB" dirty="0"/>
              <a:t>/</a:t>
            </a:r>
            <a:r>
              <a:rPr lang="en-GB" sz="3600" dirty="0"/>
              <a:t> \</a:t>
            </a:r>
            <a:r>
              <a:rPr lang="en-GB" sz="3600" b="1" dirty="0"/>
              <a:t>" 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words = 'this is jeff\'s cat'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 == Array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Remember you need to access via index, var[&lt;index&gt;]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(indexes start from 0 *)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3C05-0A85-4BC2-B7D5-191213E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12" y="4243024"/>
            <a:ext cx="93809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 == Array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Python have built in function for creating lists of sequential numbers</a:t>
            </a:r>
            <a:br>
              <a:rPr lang="en-GB" sz="3200" dirty="0"/>
            </a:br>
            <a:r>
              <a:rPr lang="en-GB" sz="3200" i="1" dirty="0"/>
              <a:t>* done just-in-time, advanced topic: </a:t>
            </a:r>
            <a:r>
              <a:rPr lang="en-GB" sz="3200" b="1" i="1" dirty="0"/>
              <a:t>generator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range(&lt;START&gt;,&lt;END&gt;)</a:t>
            </a:r>
            <a:r>
              <a:rPr lang="en-GB" sz="3200" dirty="0"/>
              <a:t>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list(</a:t>
            </a:r>
            <a:r>
              <a:rPr lang="en-GB" sz="3200" b="1" dirty="0"/>
              <a:t>range(1,5)</a:t>
            </a:r>
            <a:r>
              <a:rPr lang="en-GB" sz="3200" dirty="0"/>
              <a:t>) == [1,2,3,4]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Key Value pair map</a:t>
            </a:r>
          </a:p>
          <a:p>
            <a:pPr marL="0" indent="0">
              <a:buNone/>
            </a:pPr>
            <a:r>
              <a:rPr lang="en-GB" sz="2800" dirty="0"/>
              <a:t>Remember you need to access via key using “[]”</a:t>
            </a:r>
            <a:br>
              <a:rPr lang="en-GB" sz="2800" dirty="0"/>
            </a:br>
            <a:r>
              <a:rPr lang="en-GB" sz="2800" dirty="0"/>
              <a:t>var[“KEY”]</a:t>
            </a:r>
          </a:p>
          <a:p>
            <a:pPr marL="0" indent="0">
              <a:buNone/>
            </a:pPr>
            <a:r>
              <a:rPr lang="en-GB" sz="2800" dirty="0"/>
              <a:t>Type hint is </a:t>
            </a:r>
            <a:r>
              <a:rPr lang="en-GB" sz="2800" dirty="0" err="1"/>
              <a:t>var_name:dict</a:t>
            </a:r>
            <a:endParaRPr lang="en-GB" sz="2800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4" y="3031056"/>
            <a:ext cx="5432808" cy="32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Accessing list /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Access Cheat list: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[&lt;KEY / INDEX&gt;]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some_d</a:t>
            </a:r>
            <a:r>
              <a:rPr lang="en-GB" sz="2800" dirty="0" err="1"/>
              <a:t>ict</a:t>
            </a:r>
            <a:r>
              <a:rPr lang="en-GB" sz="2800" dirty="0"/>
              <a:t>[</a:t>
            </a:r>
            <a:r>
              <a:rPr lang="en-GB" sz="2800" dirty="0" err="1"/>
              <a:t>key_name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dirty="0" err="1"/>
              <a:t>some_list</a:t>
            </a:r>
            <a:r>
              <a:rPr lang="en-GB" dirty="0"/>
              <a:t>[index starting from 0]</a:t>
            </a:r>
            <a:endParaRPr lang="en-GB" sz="2800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4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6617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sz="2800" b="1" dirty="0"/>
              <a:t>&lt;</a:t>
            </a:r>
            <a:r>
              <a:rPr lang="en-GB" sz="2800" dirty="0"/>
              <a:t>	less than, </a:t>
            </a:r>
            <a:r>
              <a:rPr lang="en-GB" sz="2800" i="1" dirty="0"/>
              <a:t>aka 1 &lt;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&lt;=</a:t>
            </a:r>
            <a:r>
              <a:rPr lang="en-GB" sz="2800" dirty="0"/>
              <a:t>	less than or equal, </a:t>
            </a:r>
            <a:r>
              <a:rPr lang="en-GB" sz="2800" i="1" dirty="0"/>
              <a:t>aka 2 &lt;=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b="1" dirty="0"/>
              <a:t>&gt;</a:t>
            </a:r>
            <a:r>
              <a:rPr lang="en-GB" dirty="0"/>
              <a:t>	</a:t>
            </a:r>
            <a:r>
              <a:rPr lang="en-GB" sz="2800" dirty="0"/>
              <a:t>greater than,</a:t>
            </a:r>
            <a:r>
              <a:rPr lang="en-GB" sz="2800" i="1" dirty="0"/>
              <a:t> aka 2 &gt; 1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&gt;=</a:t>
            </a:r>
            <a:r>
              <a:rPr lang="en-GB" dirty="0"/>
              <a:t>	</a:t>
            </a:r>
            <a:r>
              <a:rPr lang="en-GB" sz="2800" dirty="0"/>
              <a:t>greater than or equal, </a:t>
            </a:r>
            <a:r>
              <a:rPr lang="en-GB" sz="2800" i="1" dirty="0"/>
              <a:t>aka 2 &gt;=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==</a:t>
            </a:r>
            <a:r>
              <a:rPr lang="en-GB" dirty="0"/>
              <a:t>	</a:t>
            </a:r>
            <a:r>
              <a:rPr lang="en-GB" sz="2800" dirty="0"/>
              <a:t>equal, </a:t>
            </a:r>
            <a:r>
              <a:rPr lang="en-GB" sz="2800" i="1" dirty="0"/>
              <a:t>aka "this" </a:t>
            </a:r>
            <a:r>
              <a:rPr lang="en-GB" i="1" dirty="0"/>
              <a:t>=</a:t>
            </a:r>
            <a:r>
              <a:rPr lang="en-GB" sz="2800" i="1" dirty="0"/>
              <a:t>= "</a:t>
            </a:r>
            <a:r>
              <a:rPr lang="en-GB" i="1" dirty="0"/>
              <a:t>this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!=</a:t>
            </a:r>
            <a:r>
              <a:rPr lang="en-GB" dirty="0"/>
              <a:t>	not</a:t>
            </a:r>
            <a:r>
              <a:rPr lang="en-GB" sz="2800" dirty="0"/>
              <a:t> equal, </a:t>
            </a:r>
            <a:r>
              <a:rPr lang="en-GB" sz="2800" i="1" dirty="0"/>
              <a:t>aka "this" != "</a:t>
            </a:r>
            <a:r>
              <a:rPr lang="en-GB" i="1" dirty="0"/>
              <a:t>that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chain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b="1" dirty="0"/>
              <a:t>and</a:t>
            </a:r>
            <a:r>
              <a:rPr lang="en-GB" sz="2800" dirty="0"/>
              <a:t>	(True and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sz="2800" i="1" dirty="0"/>
              <a:t>aka True </a:t>
            </a:r>
            <a:r>
              <a:rPr lang="en-GB" i="1" dirty="0"/>
              <a:t>and</a:t>
            </a:r>
            <a:r>
              <a:rPr lang="en-GB" sz="2800" i="1" dirty="0"/>
              <a:t> True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or</a:t>
            </a:r>
            <a:r>
              <a:rPr lang="en-GB" sz="2800" dirty="0"/>
              <a:t>	 (True and/or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sz="2800" i="1" dirty="0"/>
              <a:t>aka True </a:t>
            </a:r>
            <a:r>
              <a:rPr lang="en-GB" i="1" dirty="0"/>
              <a:t>and</a:t>
            </a:r>
            <a:r>
              <a:rPr lang="en-GB" sz="2800" i="1" dirty="0"/>
              <a:t> False </a:t>
            </a:r>
            <a:r>
              <a:rPr lang="en-GB" sz="2800" dirty="0"/>
              <a:t>: </a:t>
            </a:r>
            <a:r>
              <a:rPr lang="en-GB" sz="2800" b="1" dirty="0"/>
              <a:t>True </a:t>
            </a:r>
            <a:r>
              <a:rPr lang="en-GB" b="1" dirty="0"/>
              <a:t>&gt;</a:t>
            </a:r>
            <a:r>
              <a:rPr lang="en-GB" dirty="0"/>
              <a:t>	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you can chain bool variables or other operators with and/or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 err="1"/>
              <a:t>is_bob_or_jerry:bool</a:t>
            </a:r>
            <a:r>
              <a:rPr lang="en-GB" sz="2800" i="1" dirty="0"/>
              <a:t> = (</a:t>
            </a:r>
            <a:r>
              <a:rPr lang="en-GB" sz="2800" i="1" dirty="0" err="1"/>
              <a:t>cat_name</a:t>
            </a:r>
            <a:r>
              <a:rPr lang="en-GB" sz="2800" i="1" dirty="0"/>
              <a:t> == </a:t>
            </a:r>
            <a:r>
              <a:rPr lang="en-GB" i="1" dirty="0"/>
              <a:t>'</a:t>
            </a:r>
            <a:r>
              <a:rPr lang="en-GB" sz="2800" i="1" dirty="0"/>
              <a:t>bob') or (</a:t>
            </a:r>
            <a:r>
              <a:rPr lang="en-GB" sz="2800" i="1" dirty="0" err="1"/>
              <a:t>cat_name</a:t>
            </a:r>
            <a:r>
              <a:rPr lang="en-GB" sz="2800" i="1" dirty="0"/>
              <a:t> == '</a:t>
            </a:r>
            <a:r>
              <a:rPr lang="en-GB" i="1" dirty="0"/>
              <a:t>jerry</a:t>
            </a:r>
            <a:r>
              <a:rPr lang="en-GB" sz="2800" i="1" dirty="0"/>
              <a:t>')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FACTS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Control Flow</a:t>
            </a:r>
          </a:p>
        </p:txBody>
      </p:sp>
    </p:spTree>
    <p:extLst>
      <p:ext uri="{BB962C8B-B14F-4D97-AF65-F5344CB8AC3E}">
        <p14:creationId xmlns:p14="http://schemas.microsoft.com/office/powerpoint/2010/main" val="229888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Whitespace /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Indention</a:t>
            </a:r>
            <a:r>
              <a:rPr lang="en-GB" sz="2800" dirty="0"/>
              <a:t> is </a:t>
            </a:r>
            <a:r>
              <a:rPr lang="en-GB" sz="2800" b="1" dirty="0"/>
              <a:t>important</a:t>
            </a:r>
            <a:r>
              <a:rPr lang="en-GB" sz="2800" dirty="0"/>
              <a:t> in Python</a:t>
            </a:r>
            <a:br>
              <a:rPr lang="en-GB" sz="2800" dirty="0"/>
            </a:br>
            <a:r>
              <a:rPr lang="en-GB" sz="2800" dirty="0"/>
              <a:t>use it to enter and leave control flow, aka functions, if, for, etc….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38B5-8534-275C-5C7F-CC91E4B7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78" y="2770783"/>
            <a:ext cx="4970294" cy="20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IF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FOR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2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setup, stored lists </a:t>
            </a:r>
            <a:r>
              <a:rPr lang="en-GB" dirty="0"/>
              <a:t>of </a:t>
            </a:r>
            <a:r>
              <a:rPr lang="en-GB" sz="2800" dirty="0"/>
              <a:t>operations to run</a:t>
            </a:r>
          </a:p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functions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15" y="2959246"/>
            <a:ext cx="4527733" cy="2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Parameters</a:t>
            </a:r>
            <a:r>
              <a:rPr lang="en-GB" sz="2800" dirty="0"/>
              <a:t>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i="1" dirty="0"/>
              <a:t>Named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r>
              <a:rPr lang="en-GB" i="1" dirty="0"/>
              <a:t>with</a:t>
            </a:r>
            <a:r>
              <a:rPr lang="en-GB" b="1" i="1" dirty="0"/>
              <a:t> Defaults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EF62-4B7E-F80A-D10D-D7E104B4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54" y="2581741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1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27522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40283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Born in the late 80’s by a chap called “Guido”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Named after Monty Python’s Flying Circus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Modern Python 3.0 came out in 2008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as the language of choice by Data Scientists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b="1" i="1" dirty="0"/>
              <a:t>Though</a:t>
            </a:r>
            <a:r>
              <a:rPr lang="en-GB" dirty="0"/>
              <a:t>, Python is </a:t>
            </a:r>
            <a:r>
              <a:rPr lang="en-GB" b="1" dirty="0">
                <a:solidFill>
                  <a:srgbClr val="FF0000"/>
                </a:solidFill>
              </a:rPr>
              <a:t>changing</a:t>
            </a:r>
            <a:r>
              <a:rPr lang="en-GB" dirty="0"/>
              <a:t> fast, new versions every year, with new </a:t>
            </a:r>
            <a:r>
              <a:rPr lang="en-GB" b="1" dirty="0">
                <a:solidFill>
                  <a:srgbClr val="FF0000"/>
                </a:solidFill>
              </a:rPr>
              <a:t>incompatible</a:t>
            </a:r>
            <a:r>
              <a:rPr lang="en-GB" dirty="0"/>
              <a:t> features…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Can be used :</a:t>
            </a:r>
          </a:p>
          <a:p>
            <a:pPr>
              <a:buFontTx/>
              <a:buChar char="-"/>
            </a:pPr>
            <a:r>
              <a:rPr lang="en-GB" sz="2800" dirty="0"/>
              <a:t>Built in libraries</a:t>
            </a:r>
          </a:p>
          <a:p>
            <a:pPr>
              <a:buFontTx/>
              <a:buChar char="-"/>
            </a:pPr>
            <a:r>
              <a:rPr lang="en-GB" sz="2800" dirty="0"/>
              <a:t>External libraries from </a:t>
            </a:r>
            <a:r>
              <a:rPr lang="en-GB" sz="2800" dirty="0" err="1"/>
              <a:t>pypi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L</a:t>
            </a:r>
            <a:r>
              <a:rPr lang="en-GB" sz="2800" dirty="0"/>
              <a:t>ocal .</a:t>
            </a:r>
            <a:r>
              <a:rPr lang="en-GB" sz="2800" dirty="0" err="1"/>
              <a:t>py</a:t>
            </a:r>
            <a:r>
              <a:rPr lang="en-GB" sz="2800" dirty="0"/>
              <a:t> files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https://docs.python.org/3/library/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all sorts of basic needs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- File Handling</a:t>
            </a:r>
            <a:br>
              <a:rPr lang="en-GB" sz="2800" dirty="0"/>
            </a:br>
            <a:r>
              <a:rPr lang="en-GB" sz="2800" dirty="0"/>
              <a:t>- Internet Requests</a:t>
            </a:r>
          </a:p>
          <a:p>
            <a:pPr marL="0" indent="0">
              <a:buNone/>
            </a:pPr>
            <a:r>
              <a:rPr lang="en-GB" dirty="0"/>
              <a:t>- Data processing</a:t>
            </a:r>
          </a:p>
          <a:p>
            <a:pPr marL="0" indent="0">
              <a:buNone/>
            </a:pPr>
            <a:r>
              <a:rPr lang="en-GB" sz="2800" dirty="0"/>
              <a:t>- De/Encryption</a:t>
            </a:r>
          </a:p>
          <a:p>
            <a:pPr marL="0" indent="0">
              <a:buNone/>
            </a:pPr>
            <a:r>
              <a:rPr lang="en-GB" dirty="0"/>
              <a:t>- Thread Management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44758-E66E-09B6-6757-8BB68E28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16" y="2541864"/>
            <a:ext cx="721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inbuilt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/>
              <a:t>built-in libraries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Full Library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Partial Libra</a:t>
            </a:r>
            <a:r>
              <a:rPr lang="en-GB" dirty="0"/>
              <a:t>ry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/>
              <a:t>https://python.swaroopch.com/modules.html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F7C33-B668-7FD4-68A5-AF56B88B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5" y="2683599"/>
            <a:ext cx="7233464" cy="2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3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awesome external opensource </a:t>
            </a:r>
            <a:r>
              <a:rPr lang="en-GB" sz="2800" dirty="0"/>
              <a:t>libraries</a:t>
            </a:r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handles everything else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Data Science</a:t>
            </a:r>
          </a:p>
          <a:p>
            <a:pPr>
              <a:buFontTx/>
              <a:buChar char="-"/>
            </a:pPr>
            <a:r>
              <a:rPr lang="en-GB" sz="2800" dirty="0"/>
              <a:t>AI</a:t>
            </a:r>
          </a:p>
          <a:p>
            <a:pPr>
              <a:buFontTx/>
              <a:buChar char="-"/>
            </a:pPr>
            <a:r>
              <a:rPr lang="en-GB" sz="2800" dirty="0"/>
              <a:t>Databases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And more …!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0975-D1EC-23E8-538C-EFCA2C2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298582"/>
            <a:ext cx="747302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5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with </a:t>
            </a:r>
            <a:r>
              <a:rPr lang="en-GB" sz="2800" dirty="0" err="1"/>
              <a:t>pypi</a:t>
            </a:r>
            <a:r>
              <a:rPr lang="en-GB" sz="2800" dirty="0"/>
              <a:t> libraries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install via pip</a:t>
            </a:r>
            <a:br>
              <a:rPr lang="en-GB" dirty="0"/>
            </a:br>
            <a:r>
              <a:rPr lang="en-GB" dirty="0"/>
              <a:t>	pip install </a:t>
            </a:r>
            <a:r>
              <a:rPr lang="en-GB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like inbuilt </a:t>
            </a:r>
            <a:r>
              <a:rPr lang="en-GB" sz="2800" dirty="0" err="1"/>
              <a:t>librarays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sz="2800" dirty="0"/>
              <a:t>mport </a:t>
            </a:r>
            <a:r>
              <a:rPr lang="en-GB" sz="2800" b="1" dirty="0"/>
              <a:t>click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>
                <a:hlinkClick r:id="rId2"/>
              </a:rPr>
              <a:t>https://pypi.org/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https://python.swaroopch.com/modules.html</a:t>
            </a:r>
            <a:r>
              <a:rPr lang="en-GB" sz="1600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03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storing what external file to use, 3 main systems: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requirements.txt (old)</a:t>
            </a:r>
            <a:br>
              <a:rPr lang="en-GB" dirty="0"/>
            </a:br>
            <a:r>
              <a:rPr lang="en-GB" dirty="0">
                <a:hlinkClick r:id="rId2"/>
              </a:rPr>
              <a:t>https://pip.pypa.io/en/stable/user_guide/#requirements-files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pipfile</a:t>
            </a:r>
            <a:r>
              <a:rPr lang="en-GB" b="1" dirty="0"/>
              <a:t> / </a:t>
            </a:r>
            <a:r>
              <a:rPr lang="en-GB" b="1" dirty="0" err="1"/>
              <a:t>piplock</a:t>
            </a:r>
            <a:r>
              <a:rPr lang="en-GB" b="1" dirty="0"/>
              <a:t> (new)</a:t>
            </a:r>
            <a:br>
              <a:rPr lang="en-GB" dirty="0"/>
            </a:br>
            <a:r>
              <a:rPr lang="en-GB" dirty="0">
                <a:hlinkClick r:id="rId3"/>
              </a:rPr>
              <a:t>https://github.com/pypa/pipfile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Poetry (newest)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>
                <a:hlinkClick r:id="rId4"/>
              </a:rPr>
              <a:t>https://python-poetry.org/</a:t>
            </a:r>
            <a:r>
              <a:rPr lang="en-GB" b="1" dirty="0"/>
              <a:t> 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import</a:t>
            </a:r>
            <a:r>
              <a:rPr lang="en-GB" dirty="0"/>
              <a:t> statement gets local files</a:t>
            </a:r>
            <a:endParaRPr lang="en-GB" sz="2800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https://pypi.org/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import 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br>
              <a:rPr lang="en-GB" sz="2800" dirty="0"/>
            </a:br>
            <a:r>
              <a:rPr lang="en-GB" sz="2800" dirty="0"/>
              <a:t>import &lt;</a:t>
            </a:r>
            <a:r>
              <a:rPr lang="en-GB" sz="2800" b="1" dirty="0"/>
              <a:t>FOLDER</a:t>
            </a:r>
            <a:r>
              <a:rPr lang="en-GB" sz="2800" dirty="0"/>
              <a:t>&gt;/</a:t>
            </a:r>
            <a:r>
              <a:rPr lang="en-GB" sz="2800" b="1" dirty="0"/>
              <a:t>&lt;FILENAME&gt;</a:t>
            </a:r>
            <a:r>
              <a:rPr lang="en-GB" sz="2800" dirty="0"/>
              <a:t>.</a:t>
            </a:r>
            <a:r>
              <a:rPr lang="en-GB" sz="2800" dirty="0" err="1"/>
              <a:t>py</a:t>
            </a:r>
            <a:r>
              <a:rPr lang="en-GB" sz="2800" dirty="0"/>
              <a:t> </a:t>
            </a:r>
            <a:r>
              <a:rPr lang="en-GB" sz="2800" b="1" i="1" dirty="0"/>
              <a:t>*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* all folders will need empty </a:t>
            </a:r>
            <a:r>
              <a:rPr lang="en-GB" sz="2800" b="1" i="1" dirty="0"/>
              <a:t>__init__.py </a:t>
            </a:r>
            <a:r>
              <a:rPr lang="en-GB" sz="2800" dirty="0"/>
              <a:t>in them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create a </a:t>
            </a:r>
            <a:r>
              <a:rPr lang="en-GB" i="1" dirty="0"/>
              <a:t>empty</a:t>
            </a:r>
            <a:r>
              <a:rPr lang="en-GB" b="1" i="1" dirty="0"/>
              <a:t> __init__.py </a:t>
            </a:r>
            <a:r>
              <a:rPr lang="en-GB" i="1" dirty="0"/>
              <a:t>with</a:t>
            </a:r>
            <a:r>
              <a:rPr lang="en-GB" b="1" i="1" dirty="0"/>
              <a:t> `touch __init__.py`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WARNING : </a:t>
            </a:r>
            <a:r>
              <a:rPr lang="en-GB" b="1" dirty="0">
                <a:solidFill>
                  <a:srgbClr val="FF0000"/>
                </a:solidFill>
              </a:rPr>
              <a:t>DO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PUT CODE INTO A </a:t>
            </a:r>
            <a:r>
              <a:rPr lang="en-GB" b="1" dirty="0"/>
              <a:t>__init__.py </a:t>
            </a:r>
            <a:r>
              <a:rPr lang="en-GB" dirty="0"/>
              <a:t>file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Modules: local </a:t>
            </a:r>
            <a:r>
              <a:rPr lang="en-GB" b="1" dirty="0"/>
              <a:t>__init__</a:t>
            </a:r>
            <a:r>
              <a:rPr lang="en-GB" dirty="0"/>
              <a:t>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EXAMPLE ON __INIT__.py</a:t>
            </a:r>
            <a:endParaRPr lang="en-GB" sz="2800" b="1" i="1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4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7130" y="1889969"/>
            <a:ext cx="5155334" cy="792800"/>
          </a:xfrm>
        </p:spPr>
        <p:txBody>
          <a:bodyPr/>
          <a:lstStyle/>
          <a:p>
            <a:pPr algn="r"/>
            <a:r>
              <a:rPr lang="en-GB" dirty="0"/>
              <a:t>Python Basic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  <a:br>
              <a:rPr lang="en-GB" dirty="0"/>
            </a:br>
            <a:r>
              <a:rPr lang="en-GB" i="1" dirty="0"/>
              <a:t>* Warning: </a:t>
            </a: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only, discussed next lesson!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for python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filenames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b="1" dirty="0"/>
              <a:t>docstring</a:t>
            </a:r>
            <a:r>
              <a:rPr lang="en-GB" dirty="0"/>
              <a:t> ("""&lt;comment&gt;""") for all functions comments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__init.py__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__init.py__ !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languages in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F4498-3AF2-40A0-8A86-00ACA42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49"/>
            <a:ext cx="9129204" cy="4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9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languages in the world…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05810-7EAE-4454-BDBB-6BDEBE56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014016"/>
            <a:ext cx="6210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Printing / Running: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0107968" cy="2666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Jump straight into python with `python -</a:t>
            </a:r>
            <a:r>
              <a:rPr lang="en-GB" sz="4000" dirty="0" err="1"/>
              <a:t>i</a:t>
            </a:r>
            <a:r>
              <a:rPr lang="en-GB" sz="4000" dirty="0"/>
              <a:t>`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9353A-9FB5-41DC-99B4-C9FBE1B4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94" y="3791366"/>
            <a:ext cx="10582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print('thing'), 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63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1609</TotalTime>
  <Words>1503</Words>
  <Application>Microsoft Office PowerPoint</Application>
  <PresentationFormat>Widescreen</PresentationFormat>
  <Paragraphs>277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Open Sans</vt:lpstr>
      <vt:lpstr>Title Slides</vt:lpstr>
      <vt:lpstr>Body Slides</vt:lpstr>
      <vt:lpstr>PowerPoint Presentation</vt:lpstr>
      <vt:lpstr>Python 101</vt:lpstr>
      <vt:lpstr>PowerPoint Presentation</vt:lpstr>
      <vt:lpstr>Python Facts</vt:lpstr>
      <vt:lpstr>Python Facts</vt:lpstr>
      <vt:lpstr>Python Facts</vt:lpstr>
      <vt:lpstr>PowerPoint Presentation</vt:lpstr>
      <vt:lpstr>Python Primer: interactive</vt:lpstr>
      <vt:lpstr>Python Primer: Hello World</vt:lpstr>
      <vt:lpstr>Python Primer: 101</vt:lpstr>
      <vt:lpstr>PowerPoint Presentation</vt:lpstr>
      <vt:lpstr>Python Primer: Comments</vt:lpstr>
      <vt:lpstr>PowerPoint Presentation</vt:lpstr>
      <vt:lpstr>Python Primer: Primitives</vt:lpstr>
      <vt:lpstr>Python Primer: Primitives</vt:lpstr>
      <vt:lpstr>Python Primer: Primitives</vt:lpstr>
      <vt:lpstr>Python Primer: Primitives</vt:lpstr>
      <vt:lpstr>Python Primer: Boolean Primitives</vt:lpstr>
      <vt:lpstr>Python Primer: Number Primitives</vt:lpstr>
      <vt:lpstr>Python Primer: String Primitives</vt:lpstr>
      <vt:lpstr>Python Primer: String Primitives</vt:lpstr>
      <vt:lpstr>Python Collection: Sequence Primitives</vt:lpstr>
      <vt:lpstr>Python Collection: range</vt:lpstr>
      <vt:lpstr>Python Collection: Mapping Primitives</vt:lpstr>
      <vt:lpstr>Python Collection: Accessing list / dict</vt:lpstr>
      <vt:lpstr>Python Primer: Primitives Overview</vt:lpstr>
      <vt:lpstr>PowerPoint Presentation</vt:lpstr>
      <vt:lpstr>Python Operators:</vt:lpstr>
      <vt:lpstr>Python Operators:</vt:lpstr>
      <vt:lpstr>PowerPoint Presentation</vt:lpstr>
      <vt:lpstr>Python : Whitespace / indentation</vt:lpstr>
      <vt:lpstr>Python Control Flow</vt:lpstr>
      <vt:lpstr>PowerPoint Presentation</vt:lpstr>
      <vt:lpstr>Python Primer: Function</vt:lpstr>
      <vt:lpstr>Python Primer: Function Parameters</vt:lpstr>
      <vt:lpstr>Python Primer: Function Parameters</vt:lpstr>
      <vt:lpstr>Python Primer: Function DocString</vt:lpstr>
      <vt:lpstr>Python Primer: Questions</vt:lpstr>
      <vt:lpstr>PowerPoint Presentation</vt:lpstr>
      <vt:lpstr>Python Modules</vt:lpstr>
      <vt:lpstr>Python Modules: inbuilt</vt:lpstr>
      <vt:lpstr>Python Modules: inbuilt</vt:lpstr>
      <vt:lpstr>Python Modules: external</vt:lpstr>
      <vt:lpstr>Python Modules: external</vt:lpstr>
      <vt:lpstr>Python Modules: external file</vt:lpstr>
      <vt:lpstr>Python Modules: local</vt:lpstr>
      <vt:lpstr>Python Modules: local __init__.py</vt:lpstr>
      <vt:lpstr>PowerPoint Presentation</vt:lpstr>
      <vt:lpstr>Best Practice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33</cp:revision>
  <dcterms:created xsi:type="dcterms:W3CDTF">2021-03-03T12:43:49Z</dcterms:created>
  <dcterms:modified xsi:type="dcterms:W3CDTF">2022-07-25T09:52:07Z</dcterms:modified>
</cp:coreProperties>
</file>