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80"/>
  </p:notesMasterIdLst>
  <p:handoutMasterIdLst>
    <p:handoutMasterId r:id="rId81"/>
  </p:handoutMasterIdLst>
  <p:sldIdLst>
    <p:sldId id="256" r:id="rId3"/>
    <p:sldId id="413" r:id="rId4"/>
    <p:sldId id="440" r:id="rId5"/>
    <p:sldId id="442" r:id="rId6"/>
    <p:sldId id="441" r:id="rId7"/>
    <p:sldId id="443" r:id="rId8"/>
    <p:sldId id="444" r:id="rId9"/>
    <p:sldId id="414" r:id="rId10"/>
    <p:sldId id="259" r:id="rId11"/>
    <p:sldId id="390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45" r:id="rId29"/>
    <p:sldId id="434" r:id="rId30"/>
    <p:sldId id="435" r:id="rId31"/>
    <p:sldId id="436" r:id="rId32"/>
    <p:sldId id="437" r:id="rId33"/>
    <p:sldId id="446" r:id="rId34"/>
    <p:sldId id="438" r:id="rId35"/>
    <p:sldId id="431" r:id="rId36"/>
    <p:sldId id="473" r:id="rId37"/>
    <p:sldId id="474" r:id="rId38"/>
    <p:sldId id="432" r:id="rId39"/>
    <p:sldId id="475" r:id="rId40"/>
    <p:sldId id="433" r:id="rId41"/>
    <p:sldId id="439" r:id="rId42"/>
    <p:sldId id="336" r:id="rId43"/>
    <p:sldId id="458" r:id="rId44"/>
    <p:sldId id="463" r:id="rId45"/>
    <p:sldId id="462" r:id="rId46"/>
    <p:sldId id="464" r:id="rId47"/>
    <p:sldId id="460" r:id="rId48"/>
    <p:sldId id="465" r:id="rId49"/>
    <p:sldId id="457" r:id="rId50"/>
    <p:sldId id="447" r:id="rId51"/>
    <p:sldId id="33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341" r:id="rId62"/>
    <p:sldId id="466" r:id="rId63"/>
    <p:sldId id="467" r:id="rId64"/>
    <p:sldId id="468" r:id="rId65"/>
    <p:sldId id="469" r:id="rId66"/>
    <p:sldId id="470" r:id="rId67"/>
    <p:sldId id="340" r:id="rId68"/>
    <p:sldId id="471" r:id="rId69"/>
    <p:sldId id="472" r:id="rId70"/>
    <p:sldId id="478" r:id="rId71"/>
    <p:sldId id="480" r:id="rId72"/>
    <p:sldId id="482" r:id="rId73"/>
    <p:sldId id="477" r:id="rId74"/>
    <p:sldId id="481" r:id="rId75"/>
    <p:sldId id="479" r:id="rId76"/>
    <p:sldId id="476" r:id="rId77"/>
    <p:sldId id="389" r:id="rId78"/>
    <p:sldId id="388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413"/>
          </p14:sldIdLst>
        </p14:section>
        <p14:section name="OO Concepts" id="{A26174F0-868D-41E7-AA83-730C046AFB36}">
          <p14:sldIdLst>
            <p14:sldId id="440"/>
            <p14:sldId id="442"/>
            <p14:sldId id="441"/>
            <p14:sldId id="443"/>
            <p14:sldId id="444"/>
          </p14:sldIdLst>
        </p14:section>
        <p14:section name="Classes" id="{6450166F-A4CF-43BF-88E0-CE23D8AB7BA7}">
          <p14:sldIdLst>
            <p14:sldId id="414"/>
            <p14:sldId id="259"/>
            <p14:sldId id="390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45"/>
            <p14:sldId id="434"/>
            <p14:sldId id="435"/>
            <p14:sldId id="436"/>
            <p14:sldId id="437"/>
            <p14:sldId id="446"/>
            <p14:sldId id="438"/>
          </p14:sldIdLst>
        </p14:section>
        <p14:section name="Exceptions" id="{4D0D7FC2-0B71-4E46-AD44-F390546BF1E4}">
          <p14:sldIdLst>
            <p14:sldId id="431"/>
            <p14:sldId id="473"/>
            <p14:sldId id="474"/>
            <p14:sldId id="432"/>
            <p14:sldId id="475"/>
            <p14:sldId id="433"/>
            <p14:sldId id="439"/>
          </p14:sldIdLst>
        </p14:section>
        <p14:section name="Modules Redux" id="{4EF4B8AD-8DBA-4762-87A9-4165EEC01574}">
          <p14:sldIdLst>
            <p14:sldId id="336"/>
            <p14:sldId id="458"/>
            <p14:sldId id="463"/>
            <p14:sldId id="462"/>
            <p14:sldId id="464"/>
            <p14:sldId id="460"/>
            <p14:sldId id="465"/>
          </p14:sldIdLst>
        </p14:section>
        <p14:section name="Modules" id="{4EA3B27D-E8B1-41E1-AADA-5391A62860D1}">
          <p14:sldIdLst>
            <p14:sldId id="457"/>
            <p14:sldId id="447"/>
            <p14:sldId id="33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</p14:sldIdLst>
        </p14:section>
        <p14:section name="Making Modules" id="{A7D8A30F-00C3-4FBD-B3FC-ADFEF8AF9FD8}">
          <p14:sldIdLst>
            <p14:sldId id="341"/>
            <p14:sldId id="466"/>
            <p14:sldId id="467"/>
            <p14:sldId id="468"/>
            <p14:sldId id="469"/>
            <p14:sldId id="470"/>
            <p14:sldId id="340"/>
          </p14:sldIdLst>
        </p14:section>
        <p14:section name="Async Python" id="{54A3E4EB-43A4-4624-A0B8-B16D8FA325EE}">
          <p14:sldIdLst>
            <p14:sldId id="471"/>
            <p14:sldId id="472"/>
            <p14:sldId id="478"/>
            <p14:sldId id="480"/>
            <p14:sldId id="482"/>
            <p14:sldId id="477"/>
            <p14:sldId id="481"/>
            <p14:sldId id="479"/>
            <p14:sldId id="476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106" d="100"/>
          <a:sy n="106" d="100"/>
        </p:scale>
        <p:origin x="126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tutorial/classes.html#inheritance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3119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python.org/3/library/abc.html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reference.readthedocs.io/en/latest/docs/dunderattr/getattr.html" TargetMode="External"/><Relationship Id="rId2" Type="http://schemas.openxmlformats.org/officeDocument/2006/relationships/hyperlink" Target="https://docs.python.org/3/whatsnew/2.2.html#descriptors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2.2.html#descriptors" TargetMode="External"/><Relationship Id="rId2" Type="http://schemas.openxmlformats.org/officeDocument/2006/relationships/hyperlink" Target="https://docs.python.org/3.6/c-api/reflection.html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" TargetMode="External"/><Relationship Id="rId2" Type="http://schemas.openxmlformats.org/officeDocument/2006/relationships/hyperlink" Target="https://docs.python.org/3/whatsnew/2.5.html#pep-352-exceptions-as-new-style-classes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modules.html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lass_(programming)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ocs.python.org/3/tutorial/modules.html#executing-modules-as-scripts" TargetMode="Externa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at-v.org/programming/bad_properties_of_OO" TargetMode="External"/><Relationship Id="rId2" Type="http://schemas.openxmlformats.org/officeDocument/2006/relationships/hyperlink" Target="http://www.paulgraham.com/noop.html" TargetMode="Externa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etuptools.readthedocs.io/en/latest/index.html" TargetMode="Externa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guides/packaging-namespace-packages/" TargetMode="External"/><Relationship Id="rId2" Type="http://schemas.openxmlformats.org/officeDocument/2006/relationships/hyperlink" Target="https://packaging.python.org/guides/creating-and-discovering-plugins/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at-v.org/programming/bad_properties_of_OO" TargetMode="External"/><Relationship Id="rId2" Type="http://schemas.openxmlformats.org/officeDocument/2006/relationships/hyperlink" Target="http://www.paulgraham.com/noop.html" TargetMode="Externa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lass_(programming)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Beyond Basics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Aka it’s a :</a:t>
            </a:r>
          </a:p>
          <a:p>
            <a:pPr>
              <a:buFontTx/>
              <a:buChar char="-"/>
            </a:pPr>
            <a:r>
              <a:rPr lang="en-GB" dirty="0"/>
              <a:t>V</a:t>
            </a:r>
            <a:r>
              <a:rPr lang="en-GB" sz="2800" dirty="0"/>
              <a:t>ariable container you can create multiple instances of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self variables</a:t>
            </a:r>
            <a:r>
              <a:rPr lang="en-GB" dirty="0"/>
              <a:t>)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Attach functions to that container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instance functions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Attach functions and variables to the definition of the class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static variables and functions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sz="2800" dirty="0"/>
              <a:t>Classes can extend one another for complex behaviours</a:t>
            </a:r>
            <a:br>
              <a:rPr lang="en-GB" sz="2800" dirty="0"/>
            </a:br>
            <a:r>
              <a:rPr lang="en-GB" sz="2800" dirty="0"/>
              <a:t>(</a:t>
            </a:r>
            <a:r>
              <a:rPr lang="en-GB" sz="2800" b="1" i="1" dirty="0"/>
              <a:t>inheritance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11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Constructor </a:t>
            </a:r>
            <a:br>
              <a:rPr lang="en-GB" sz="2800" dirty="0"/>
            </a:br>
            <a:r>
              <a:rPr lang="en-GB" sz="2800" dirty="0"/>
              <a:t>(initial function that setups </a:t>
            </a:r>
            <a:r>
              <a:rPr lang="en-GB" dirty="0"/>
              <a:t>up class </a:t>
            </a:r>
            <a:r>
              <a:rPr lang="en-GB" b="1" i="1" dirty="0"/>
              <a:t>__</a:t>
            </a:r>
            <a:r>
              <a:rPr lang="en-GB" b="1" i="1" dirty="0" err="1"/>
              <a:t>init</a:t>
            </a:r>
            <a:r>
              <a:rPr lang="en-GB" b="1" i="1" dirty="0"/>
              <a:t>__</a:t>
            </a:r>
            <a:r>
              <a:rPr lang="en-GB" sz="2800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Static Variables</a:t>
            </a:r>
          </a:p>
          <a:p>
            <a:pPr>
              <a:buFontTx/>
              <a:buChar char="-"/>
            </a:pPr>
            <a:r>
              <a:rPr lang="en-GB" dirty="0"/>
              <a:t>Static Functions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r>
              <a:rPr lang="en-GB" dirty="0"/>
              <a:t>Variables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87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1075818" y="1822450"/>
            <a:ext cx="115671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Constructor </a:t>
            </a:r>
          </a:p>
          <a:p>
            <a:pPr>
              <a:buFontTx/>
              <a:buChar char="-"/>
            </a:pPr>
            <a:r>
              <a:rPr lang="en-GB" dirty="0"/>
              <a:t>Variables 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50AA1-FF37-41E4-B14B-B15AD09F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59" y="1388736"/>
            <a:ext cx="4305300" cy="4210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768ABE-5E54-464D-9E93-C0C2DEA24384}"/>
              </a:ext>
            </a:extLst>
          </p:cNvPr>
          <p:cNvCxnSpPr>
            <a:cxnSpLocks/>
          </p:cNvCxnSpPr>
          <p:nvPr/>
        </p:nvCxnSpPr>
        <p:spPr>
          <a:xfrm>
            <a:off x="3347207" y="1988191"/>
            <a:ext cx="868523" cy="4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E206F-3E5A-4530-A93D-AEB8923C7178}"/>
              </a:ext>
            </a:extLst>
          </p:cNvPr>
          <p:cNvCxnSpPr>
            <a:cxnSpLocks/>
          </p:cNvCxnSpPr>
          <p:nvPr/>
        </p:nvCxnSpPr>
        <p:spPr>
          <a:xfrm>
            <a:off x="2848392" y="2587907"/>
            <a:ext cx="1672333" cy="437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119DA-FBC9-4FAD-83B9-FF231E64A8C9}"/>
              </a:ext>
            </a:extLst>
          </p:cNvPr>
          <p:cNvCxnSpPr>
            <a:cxnSpLocks/>
          </p:cNvCxnSpPr>
          <p:nvPr/>
        </p:nvCxnSpPr>
        <p:spPr>
          <a:xfrm>
            <a:off x="2855369" y="3106024"/>
            <a:ext cx="1360361" cy="387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2E41C-7323-4734-AC68-731057734400}"/>
              </a:ext>
            </a:extLst>
          </p:cNvPr>
          <p:cNvSpPr txBox="1"/>
          <p:nvPr/>
        </p:nvSpPr>
        <p:spPr>
          <a:xfrm>
            <a:off x="8764580" y="1988191"/>
            <a:ext cx="63211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sz="3200" dirty="0"/>
              <a:t>Static Variables</a:t>
            </a:r>
          </a:p>
          <a:p>
            <a:pPr>
              <a:buFontTx/>
              <a:buChar char="-"/>
            </a:pPr>
            <a:r>
              <a:rPr lang="en-GB" sz="3200" dirty="0"/>
              <a:t>Static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EFE1F8-7213-482A-B3D7-10581BA27C66}"/>
              </a:ext>
            </a:extLst>
          </p:cNvPr>
          <p:cNvCxnSpPr>
            <a:cxnSpLocks/>
          </p:cNvCxnSpPr>
          <p:nvPr/>
        </p:nvCxnSpPr>
        <p:spPr>
          <a:xfrm flipH="1" flipV="1">
            <a:off x="6792114" y="1988191"/>
            <a:ext cx="1972466" cy="344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1D805E-3335-4BB3-9EB9-74D6A54DD610}"/>
              </a:ext>
            </a:extLst>
          </p:cNvPr>
          <p:cNvCxnSpPr>
            <a:cxnSpLocks/>
          </p:cNvCxnSpPr>
          <p:nvPr/>
        </p:nvCxnSpPr>
        <p:spPr>
          <a:xfrm flipH="1">
            <a:off x="7778347" y="2978929"/>
            <a:ext cx="1241182" cy="1546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7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5B04C-6905-4369-8826-61FF4429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1388736"/>
            <a:ext cx="4305300" cy="421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784680-03D5-42ED-9735-815F9181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27" y="1825625"/>
            <a:ext cx="57435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633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CLASS</a:t>
            </a:r>
          </a:p>
          <a:p>
            <a:pPr algn="r"/>
            <a:r>
              <a:rPr lang="en-GB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66307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Why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Python can nest (extend) classes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where you have a base class, and classes that extend that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Overwriting / Adding new functions and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C0FC3-8887-45E1-9035-27CDAFC0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88" y="4001294"/>
            <a:ext cx="3857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Life / Animal Terrible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 have two classes, Life and it’s child Animal</a:t>
            </a:r>
            <a:br>
              <a:rPr lang="en-GB" dirty="0"/>
            </a:br>
            <a:r>
              <a:rPr lang="en-GB" dirty="0"/>
              <a:t>Life can maybe breath, Animal’s can definitely breath and they can walk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85295-0115-4523-B6EF-596DBB30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2765280"/>
            <a:ext cx="5895975" cy="387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B7989-284B-4BC9-8054-AF611BC9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05" y="2765280"/>
            <a:ext cx="2714625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5A04C-0523-426A-8015-CB3316C7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05" y="4529138"/>
            <a:ext cx="3867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Inheritance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ABC</a:t>
            </a:r>
          </a:p>
        </p:txBody>
      </p:sp>
    </p:spTree>
    <p:extLst>
      <p:ext uri="{BB962C8B-B14F-4D97-AF65-F5344CB8AC3E}">
        <p14:creationId xmlns:p14="http://schemas.microsoft.com/office/powerpoint/2010/main" val="323791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ABC CLASSES</a:t>
            </a:r>
          </a:p>
        </p:txBody>
      </p:sp>
    </p:spTree>
    <p:extLst>
      <p:ext uri="{BB962C8B-B14F-4D97-AF65-F5344CB8AC3E}">
        <p14:creationId xmlns:p14="http://schemas.microsoft.com/office/powerpoint/2010/main" val="133239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OO Concepts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Classes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Exceptions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Modules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Plugins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Async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the class portions of the official python tutorial</a:t>
            </a:r>
          </a:p>
          <a:p>
            <a:pPr marL="0" lvl="0" indent="0">
              <a:buNone/>
            </a:pPr>
            <a:r>
              <a:rPr lang="en-GB" sz="3600" dirty="0">
                <a:hlinkClick r:id="rId2"/>
              </a:rPr>
              <a:t>https://docs.python.org/3/tutorial/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35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Abstract Base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define a </a:t>
            </a:r>
            <a:r>
              <a:rPr lang="en-GB" b="1" i="1" dirty="0"/>
              <a:t>Abstract Base Class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ABS is a class without working code, that is made to be extended and finished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Class that extend a ABC overwrite the functions providing implementation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a very common pattern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SPEC: </a:t>
            </a:r>
            <a:r>
              <a:rPr lang="en-GB" dirty="0">
                <a:hlinkClick r:id="rId2"/>
              </a:rPr>
              <a:t>https://www.python.org/dev/peps/pep-3119/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21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abc</a:t>
            </a:r>
            <a:r>
              <a:rPr lang="en-GB" dirty="0"/>
              <a:t> package provides this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@abstractmethod annotation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“</a:t>
            </a:r>
            <a:r>
              <a:rPr lang="en-GB" dirty="0" err="1"/>
              <a:t>abc</a:t>
            </a:r>
            <a:r>
              <a:rPr lang="en-GB" dirty="0"/>
              <a:t>” base class to extend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https://docs.python.org/3/library/abc.html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E65AB-26F1-4632-9FBB-0D429375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36" y="1690688"/>
            <a:ext cx="4819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https://docs.python.org/3/library/abc.html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01887-E2FF-40A5-ADA0-2CFA29FC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7" y="2269527"/>
            <a:ext cx="4819650" cy="29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3465A-B74C-4352-AB07-7B24B659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75" y="1993302"/>
            <a:ext cx="48672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Abstract base class will throw errors on </a:t>
            </a:r>
            <a:r>
              <a:rPr lang="en-GB" dirty="0" err="1"/>
              <a:t>init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https://docs.python.org/3/library/abc.html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9631FE-0408-488A-8DC2-B796DE1E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27" y="2286599"/>
            <a:ext cx="296550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abstractClass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BaseClassMeta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FF4F9-4974-4017-BABA-6559E520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040627"/>
            <a:ext cx="11153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0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Basic 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4B085-2A7D-4652-9996-CBDDFC6E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724" y="2761594"/>
            <a:ext cx="332422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9D455-ECB2-42C3-BCAF-919AB6CC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95" y="1161373"/>
            <a:ext cx="3963557" cy="5292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6CADF-09F4-40D6-85F1-2518885DB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49" y="2911414"/>
            <a:ext cx="3668966" cy="22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7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Abstract Base Class </a:t>
            </a:r>
            <a:br>
              <a:rPr lang="en-GB" dirty="0"/>
            </a:br>
            <a:r>
              <a:rPr lang="en-GB" dirty="0"/>
              <a:t>Meta Commentary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Aka for example…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Say I’m building a Scanning engine that can take multiple tools</a:t>
            </a:r>
          </a:p>
          <a:p>
            <a:pPr marL="0" indent="0">
              <a:buNone/>
            </a:pPr>
            <a:r>
              <a:rPr lang="en-GB" dirty="0"/>
              <a:t>But I want to call the same functions for each tool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</a:t>
            </a:r>
            <a:r>
              <a:rPr lang="en-GB" dirty="0" err="1"/>
              <a:t>AbstractTool</a:t>
            </a:r>
            <a:r>
              <a:rPr lang="en-GB" dirty="0"/>
              <a:t> Class with common callable functions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Implement </a:t>
            </a:r>
            <a:r>
              <a:rPr lang="en-GB" dirty="0" err="1"/>
              <a:t>AbstractTool</a:t>
            </a:r>
            <a:r>
              <a:rPr lang="en-GB" dirty="0"/>
              <a:t> as say </a:t>
            </a:r>
            <a:r>
              <a:rPr lang="en-GB" dirty="0" err="1"/>
              <a:t>BlackDuckTool</a:t>
            </a:r>
            <a:r>
              <a:rPr lang="en-GB" dirty="0"/>
              <a:t>, </a:t>
            </a:r>
            <a:r>
              <a:rPr lang="en-GB" dirty="0" err="1"/>
              <a:t>SafetyTool</a:t>
            </a:r>
            <a:r>
              <a:rPr lang="en-GB" dirty="0"/>
              <a:t> and </a:t>
            </a:r>
            <a:r>
              <a:rPr lang="en-GB" dirty="0" err="1"/>
              <a:t>CheckmarksTool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my code can accept </a:t>
            </a:r>
            <a:r>
              <a:rPr lang="en-GB" dirty="0" err="1"/>
              <a:t>AbstractTool</a:t>
            </a:r>
            <a:r>
              <a:rPr lang="en-GB" dirty="0"/>
              <a:t> and call the common functions, and each function is finished off in the Final Classes</a:t>
            </a:r>
          </a:p>
        </p:txBody>
      </p:sp>
    </p:spTree>
    <p:extLst>
      <p:ext uri="{BB962C8B-B14F-4D97-AF65-F5344CB8AC3E}">
        <p14:creationId xmlns:p14="http://schemas.microsoft.com/office/powerpoint/2010/main" val="2735373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Special Cases</a:t>
            </a:r>
          </a:p>
          <a:p>
            <a:pPr>
              <a:buFontTx/>
              <a:buChar char="-"/>
            </a:pPr>
            <a:r>
              <a:rPr lang="en-GB" dirty="0"/>
              <a:t>Exception</a:t>
            </a:r>
          </a:p>
          <a:p>
            <a:pPr>
              <a:buFontTx/>
              <a:buChar char="-"/>
            </a:pPr>
            <a:r>
              <a:rPr lang="en-GB" sz="2800" dirty="0"/>
              <a:t>Private vars</a:t>
            </a:r>
          </a:p>
          <a:p>
            <a:pPr>
              <a:buFontTx/>
              <a:buChar char="-"/>
            </a:pPr>
            <a:r>
              <a:rPr lang="en-GB" dirty="0"/>
              <a:t>Setters and Getters</a:t>
            </a:r>
          </a:p>
          <a:p>
            <a:pPr>
              <a:buFontTx/>
              <a:buChar char="-"/>
            </a:pPr>
            <a:r>
              <a:rPr lang="en-GB" sz="28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152555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EXTRA CLASS STUFF</a:t>
            </a:r>
          </a:p>
        </p:txBody>
      </p:sp>
    </p:spTree>
    <p:extLst>
      <p:ext uri="{BB962C8B-B14F-4D97-AF65-F5344CB8AC3E}">
        <p14:creationId xmlns:p14="http://schemas.microsoft.com/office/powerpoint/2010/main" val="4065429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want functions and variables to be accessible only by the class it’s self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done via a double underscore prefix “__”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Aka __</a:t>
            </a:r>
            <a:r>
              <a:rPr lang="en-GB" dirty="0" err="1"/>
              <a:t>mr_private_var</a:t>
            </a:r>
            <a:r>
              <a:rPr lang="en-GB" dirty="0"/>
              <a:t> or __</a:t>
            </a:r>
            <a:r>
              <a:rPr lang="en-GB" dirty="0" err="1"/>
              <a:t>mr_private_func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https://docs.python.org/3/tutorial/classes.html#private-variables</a:t>
            </a:r>
          </a:p>
        </p:txBody>
      </p:sp>
    </p:spTree>
    <p:extLst>
      <p:ext uri="{BB962C8B-B14F-4D97-AF65-F5344CB8AC3E}">
        <p14:creationId xmlns:p14="http://schemas.microsoft.com/office/powerpoint/2010/main" val="308021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9E536-FCBE-46B7-92B8-5523B641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4" y="1509712"/>
            <a:ext cx="4686300" cy="3838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6AA59-1792-41C3-A1D0-3069F0AA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53" y="2058579"/>
            <a:ext cx="8086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Basic OO</a:t>
            </a:r>
          </a:p>
        </p:txBody>
      </p:sp>
    </p:spTree>
    <p:extLst>
      <p:ext uri="{BB962C8B-B14F-4D97-AF65-F5344CB8AC3E}">
        <p14:creationId xmlns:p14="http://schemas.microsoft.com/office/powerpoint/2010/main" val="231649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setter and getters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Wouldn’t it be great if I could call any function or variable, and get a reply?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called magic setters and getters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Done via </a:t>
            </a:r>
            <a:r>
              <a:rPr lang="en-GB" b="1" i="1" dirty="0"/>
              <a:t>__get__ </a:t>
            </a:r>
            <a:r>
              <a:rPr lang="en-GB" dirty="0"/>
              <a:t>/</a:t>
            </a:r>
            <a:r>
              <a:rPr lang="en-GB" b="1" i="1" dirty="0"/>
              <a:t>__set__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and </a:t>
            </a:r>
            <a:r>
              <a:rPr lang="en-GB" b="1" i="1" dirty="0"/>
              <a:t>__delete__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(also </a:t>
            </a:r>
            <a:r>
              <a:rPr lang="en-GB" b="1" i="1" dirty="0"/>
              <a:t>__</a:t>
            </a:r>
            <a:r>
              <a:rPr lang="en-GB" b="1" i="1" dirty="0" err="1"/>
              <a:t>dict</a:t>
            </a:r>
            <a:r>
              <a:rPr lang="en-GB" b="1" i="1" dirty="0"/>
              <a:t>__ </a:t>
            </a:r>
            <a:r>
              <a:rPr lang="en-GB" dirty="0"/>
              <a:t>but that’s for another day)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hlinkClick r:id="rId2"/>
              </a:rPr>
              <a:t>https://docs.python.org/3/whatsnew/2.2.html#descriptors</a:t>
            </a:r>
            <a:r>
              <a:rPr lang="en-GB" sz="1500" dirty="0"/>
              <a:t> 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/>
              <a:t>function level detail here...</a:t>
            </a:r>
          </a:p>
          <a:p>
            <a:pPr marL="0" indent="0">
              <a:buNone/>
            </a:pPr>
            <a:r>
              <a:rPr lang="en-GB" sz="1500" dirty="0">
                <a:hlinkClick r:id="rId3"/>
              </a:rPr>
              <a:t>https://python-reference.readthedocs.io/en/latest/docs/dunderattr/getattr.html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723461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SG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Ps excessive Getting and Setting is considered poor practice and is typically done by tooling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1F045-6CD5-42D0-8855-1F449EF5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3" y="1468511"/>
            <a:ext cx="5019675" cy="33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379C9-7A7D-4A85-9896-91A050E9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67" y="1848644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3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setter and getters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DO NOT USE MAGIC WHEN CODING</a:t>
            </a:r>
          </a:p>
          <a:p>
            <a:pPr marL="0" indent="0">
              <a:buNone/>
            </a:pPr>
            <a:r>
              <a:rPr lang="en-GB" sz="5400" dirty="0"/>
              <a:t>IT CAUSES </a:t>
            </a:r>
            <a:r>
              <a:rPr lang="en-GB" sz="5400" dirty="0">
                <a:solidFill>
                  <a:srgbClr val="FF0000"/>
                </a:solidFill>
              </a:rPr>
              <a:t>PAIN</a:t>
            </a:r>
            <a:r>
              <a:rPr lang="en-GB" sz="5400" dirty="0"/>
              <a:t> AND </a:t>
            </a:r>
            <a:r>
              <a:rPr lang="en-GB" sz="5400" dirty="0">
                <a:solidFill>
                  <a:srgbClr val="FF0000"/>
                </a:solidFill>
              </a:rPr>
              <a:t>SUFFERING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Unless you have a “</a:t>
            </a:r>
            <a:r>
              <a:rPr lang="en-GB" b="1" dirty="0"/>
              <a:t>really</a:t>
            </a:r>
            <a:r>
              <a:rPr lang="en-GB" dirty="0"/>
              <a:t>” good reason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9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Reflection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want to dynamically* know the structure of a class, or what line something is running / breaking 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called reflection, this is complex but the way this is done via the reflection library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normally done for you, but this is how unit tests and other tools  get the exact line numbers 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https://docs.python.org/3.6/c-api/reflection.html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https://docs.python.org/3/whatsnew/2.2.html#descriptors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368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EXCEPTIONS</a:t>
            </a:r>
          </a:p>
        </p:txBody>
      </p:sp>
    </p:spTree>
    <p:extLst>
      <p:ext uri="{BB962C8B-B14F-4D97-AF65-F5344CB8AC3E}">
        <p14:creationId xmlns:p14="http://schemas.microsoft.com/office/powerpoint/2010/main" val="203353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do you do when a program crashes with a </a:t>
            </a:r>
            <a:r>
              <a:rPr lang="en-GB" b="1" dirty="0"/>
              <a:t>Exception</a:t>
            </a:r>
            <a:r>
              <a:rPr lang="en-GB" dirty="0"/>
              <a:t>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you carry on ? Or do you live with crashes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</a:t>
            </a:r>
            <a:r>
              <a:rPr lang="en-GB" b="1" dirty="0"/>
              <a:t> Try </a:t>
            </a:r>
            <a:r>
              <a:rPr lang="en-GB" dirty="0"/>
              <a:t>to</a:t>
            </a:r>
            <a:r>
              <a:rPr lang="en-GB" b="1" dirty="0"/>
              <a:t> Catch</a:t>
            </a:r>
            <a:r>
              <a:rPr lang="en-GB" dirty="0"/>
              <a:t> the </a:t>
            </a:r>
            <a:r>
              <a:rPr lang="en-GB" b="1" dirty="0"/>
              <a:t>Exception</a:t>
            </a:r>
            <a:r>
              <a:rPr lang="en-GB" dirty="0"/>
              <a:t> obviously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56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Welcome to </a:t>
            </a:r>
            <a:r>
              <a:rPr lang="en-GB" b="1" dirty="0"/>
              <a:t>Exception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b="1" dirty="0">
                <a:sym typeface="Wingdings" panose="05000000000000000000" pitchFamily="2" charset="2"/>
              </a:rPr>
              <a:t>Catching</a:t>
            </a:r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Aka the </a:t>
            </a:r>
            <a:r>
              <a:rPr lang="en-GB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Art of Failing Gracefully</a:t>
            </a:r>
            <a:endParaRPr lang="en-GB" sz="3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754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is a special class used for try/except/raise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“</a:t>
            </a:r>
            <a:r>
              <a:rPr lang="en-GB" b="1" i="1" dirty="0"/>
              <a:t>raise</a:t>
            </a:r>
            <a:r>
              <a:rPr lang="en-GB" dirty="0"/>
              <a:t>d” objects should extend base python “</a:t>
            </a:r>
            <a:r>
              <a:rPr lang="en-GB" b="1" i="1" dirty="0"/>
              <a:t>Exception</a:t>
            </a:r>
            <a:r>
              <a:rPr lang="en-GB" dirty="0"/>
              <a:t>”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 there can dragons here </a:t>
            </a:r>
          </a:p>
          <a:p>
            <a:pPr marL="0" indent="0">
              <a:buNone/>
            </a:pPr>
            <a:r>
              <a:rPr lang="en-GB" dirty="0"/>
              <a:t>(special rules apply. Read documentation before messing with Exception)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https://docs.python.org/3/whatsnew/2.5.html#pep-352-exceptions-as-new-style-classes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https://docs.python.org/3/library/exceptions.html#Exception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218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1" dirty="0"/>
              <a:t>raise Exception(‘&lt;human message&gt;’)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Create exception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Start exception handled block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except &lt;Exception Sub-Class&gt;:</a:t>
            </a:r>
            <a:br>
              <a:rPr lang="en-GB" dirty="0"/>
            </a:br>
            <a:r>
              <a:rPr lang="en-GB" dirty="0"/>
              <a:t>On-&lt;Exception Sub-Class&gt; case handling block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49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082B-6AFD-4A5E-96BB-5B27CEFD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" y="1247949"/>
            <a:ext cx="82105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9D12C-EC56-4D81-9E22-9C61964B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" y="4400856"/>
            <a:ext cx="4476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OO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TODO</a:t>
            </a:r>
            <a:endParaRPr lang="en-GB" sz="2800" i="1" dirty="0"/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/>
              <a:t>https://simple.wikipedia.org/wiki/Object-oriented_programming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2457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6639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MODULES</a:t>
            </a:r>
          </a:p>
          <a:p>
            <a:pPr algn="r"/>
            <a:r>
              <a:rPr lang="en-GB" sz="54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35311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Can be used :</a:t>
            </a:r>
          </a:p>
          <a:p>
            <a:pPr>
              <a:buFontTx/>
              <a:buChar char="-"/>
            </a:pPr>
            <a:r>
              <a:rPr lang="en-GB" sz="2800" dirty="0"/>
              <a:t>Built in libraries</a:t>
            </a:r>
          </a:p>
          <a:p>
            <a:pPr>
              <a:buFontTx/>
              <a:buChar char="-"/>
            </a:pPr>
            <a:r>
              <a:rPr lang="en-GB" sz="2800" dirty="0"/>
              <a:t>External libraries from </a:t>
            </a:r>
            <a:r>
              <a:rPr lang="en-GB" sz="2800" dirty="0" err="1"/>
              <a:t>pypi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GB" sz="2800" dirty="0"/>
              <a:t>ocal .</a:t>
            </a:r>
            <a:r>
              <a:rPr lang="en-GB" sz="2800" dirty="0" err="1"/>
              <a:t>py</a:t>
            </a:r>
            <a:r>
              <a:rPr lang="en-GB" sz="2800" dirty="0"/>
              <a:t> files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0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https://docs.python.org/3/library/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all sorts of basic needs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- File Handling</a:t>
            </a:r>
            <a:br>
              <a:rPr lang="en-GB" sz="2800" dirty="0"/>
            </a:br>
            <a:r>
              <a:rPr lang="en-GB" sz="2800" dirty="0"/>
              <a:t>- Internet Requests</a:t>
            </a:r>
          </a:p>
          <a:p>
            <a:pPr marL="0" indent="0">
              <a:buNone/>
            </a:pPr>
            <a:r>
              <a:rPr lang="en-GB" dirty="0"/>
              <a:t>- Data processing</a:t>
            </a:r>
          </a:p>
          <a:p>
            <a:pPr marL="0" indent="0">
              <a:buNone/>
            </a:pPr>
            <a:r>
              <a:rPr lang="en-GB" sz="2800" dirty="0"/>
              <a:t>- De/Encryption</a:t>
            </a:r>
          </a:p>
          <a:p>
            <a:pPr marL="0" indent="0">
              <a:buNone/>
            </a:pPr>
            <a:r>
              <a:rPr lang="en-GB" dirty="0"/>
              <a:t>- Thread Management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44758-E66E-09B6-6757-8BB68E28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16" y="2541864"/>
            <a:ext cx="721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88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Full Library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Partial Libra</a:t>
            </a:r>
            <a:r>
              <a:rPr lang="en-GB" dirty="0"/>
              <a:t>ry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F7C33-B668-7FD4-68A5-AF56B88B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55" y="2683599"/>
            <a:ext cx="7233464" cy="21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3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external opensource </a:t>
            </a:r>
            <a:r>
              <a:rPr lang="en-GB" sz="2800" dirty="0"/>
              <a:t>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everything else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Data Science</a:t>
            </a:r>
          </a:p>
          <a:p>
            <a:pPr>
              <a:buFontTx/>
              <a:buChar char="-"/>
            </a:pPr>
            <a:r>
              <a:rPr lang="en-GB" sz="2800" dirty="0"/>
              <a:t>AI</a:t>
            </a:r>
          </a:p>
          <a:p>
            <a:pPr>
              <a:buFontTx/>
              <a:buChar char="-"/>
            </a:pPr>
            <a:r>
              <a:rPr lang="en-GB" sz="2800" dirty="0"/>
              <a:t>Databases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10975-D1EC-23E8-538C-EFCA2C2F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12" y="2298582"/>
            <a:ext cx="7473024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5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 err="1"/>
              <a:t>pypi</a:t>
            </a:r>
            <a:r>
              <a:rPr lang="en-GB" sz="2800" dirty="0"/>
              <a:t> libraries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install via pip</a:t>
            </a:r>
            <a:br>
              <a:rPr lang="en-GB" dirty="0"/>
            </a:br>
            <a:r>
              <a:rPr lang="en-GB" dirty="0"/>
              <a:t>	pip install </a:t>
            </a:r>
            <a:r>
              <a:rPr lang="en-GB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like inbuilt </a:t>
            </a:r>
            <a:r>
              <a:rPr lang="en-GB" sz="2800" dirty="0" err="1"/>
              <a:t>librarays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i</a:t>
            </a:r>
            <a:r>
              <a:rPr lang="en-GB" sz="2800" dirty="0"/>
              <a:t>mport </a:t>
            </a:r>
            <a:r>
              <a:rPr lang="en-GB" sz="2800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https://pypi.org/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https://python.swaroopch.com/modules.html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03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local files</a:t>
            </a: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Note: to reference files in a folder, create a </a:t>
            </a:r>
            <a:r>
              <a:rPr lang="en-GB" b="1" i="1" dirty="0"/>
              <a:t>empty </a:t>
            </a:r>
            <a:r>
              <a:rPr lang="en-GB" dirty="0"/>
              <a:t>__init__.py</a:t>
            </a:r>
            <a:br>
              <a:rPr lang="en-GB" dirty="0"/>
            </a:br>
            <a:r>
              <a:rPr lang="en-GB" dirty="0"/>
              <a:t>DO NOT ADD CODE INTO A __init__.py file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2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MODULES</a:t>
            </a:r>
          </a:p>
          <a:p>
            <a:pPr algn="r"/>
            <a:r>
              <a:rPr lang="en-GB" sz="5400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389594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module is basically just a </a:t>
            </a:r>
            <a:r>
              <a:rPr lang="en-GB" dirty="0" err="1"/>
              <a:t>py</a:t>
            </a:r>
            <a:r>
              <a:rPr lang="en-GB" dirty="0"/>
              <a:t> file containing statements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These can be classes, functions, executable code, and links to other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Multiple Modules* are used when your app gets bigger than a single file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* rule of thumb, proactively split files bigger than 200-300 lines of code into sub modules</a:t>
            </a:r>
          </a:p>
        </p:txBody>
      </p:sp>
    </p:spTree>
    <p:extLst>
      <p:ext uri="{BB962C8B-B14F-4D97-AF65-F5344CB8AC3E}">
        <p14:creationId xmlns:p14="http://schemas.microsoft.com/office/powerpoint/2010/main" val="389869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i="1" dirty="0"/>
              <a:t>A class is written by a programmer in a defined structure to create an object … . 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It defines a set of properties and methods that are common to all objects of one type.”</a:t>
            </a:r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https://simple.wikipedia.org/wiki/Class_(programming)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6424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One module can reference another via the “import” statement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This pulls in that module into the requester aka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2EBF8-FBAA-4B08-B24B-3F92BC92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3620286"/>
            <a:ext cx="52768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66124-CE61-4F63-BCAA-ECEDB702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21" y="3078018"/>
            <a:ext cx="30861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368DF-36AF-4B2C-B879-C4126702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521" y="5146275"/>
            <a:ext cx="5219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4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when you what to run a module as a run you need to bootstrap them using the </a:t>
            </a:r>
            <a:r>
              <a:rPr lang="en-GB" b="1" i="1" dirty="0"/>
              <a:t>__name__ </a:t>
            </a:r>
            <a:r>
              <a:rPr lang="en-GB" dirty="0"/>
              <a:t>magic variable and a </a:t>
            </a:r>
            <a:r>
              <a:rPr lang="en-GB" b="1" i="1" dirty="0"/>
              <a:t>if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b="1" i="1" dirty="0" err="1"/>
              <a:t>sys.argv</a:t>
            </a:r>
            <a:r>
              <a:rPr lang="en-GB" dirty="0"/>
              <a:t> for getting variables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https://docs.python.org/3/tutorial/modules.html#executing-modules-as-scripts</a:t>
            </a:r>
            <a:r>
              <a:rPr lang="en-GB" dirty="0"/>
              <a:t> 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A2CB-7DB5-4A16-A42C-3B997056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915692"/>
            <a:ext cx="2924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6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97335-0B66-4EC4-B180-3190F034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8" y="1933401"/>
            <a:ext cx="4714875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E7B22-C853-46F5-A4CD-D9D50E13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8" y="4701250"/>
            <a:ext cx="10439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1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Modules are </a:t>
            </a:r>
            <a:r>
              <a:rPr lang="en-GB" b="1" i="1" dirty="0"/>
              <a:t>discovered</a:t>
            </a:r>
            <a:r>
              <a:rPr lang="en-GB" dirty="0"/>
              <a:t> in multiple ways</a:t>
            </a:r>
            <a:endParaRPr lang="en-GB" sz="4000" dirty="0"/>
          </a:p>
          <a:p>
            <a:pPr>
              <a:buFontTx/>
              <a:buChar char="-"/>
            </a:pPr>
            <a:r>
              <a:rPr lang="en-GB" dirty="0"/>
              <a:t>Same Directory</a:t>
            </a:r>
          </a:p>
          <a:p>
            <a:pPr>
              <a:buFontTx/>
              <a:buChar char="-"/>
            </a:pPr>
            <a:r>
              <a:rPr lang="en-GB" dirty="0"/>
              <a:t>Relative Packages</a:t>
            </a:r>
            <a:br>
              <a:rPr lang="en-GB" dirty="0"/>
            </a:br>
            <a:r>
              <a:rPr lang="en-GB" dirty="0"/>
              <a:t>(aka dotted format links to modules in other folders )</a:t>
            </a:r>
          </a:p>
          <a:p>
            <a:pPr>
              <a:buFontTx/>
              <a:buChar char="-"/>
            </a:pPr>
            <a:r>
              <a:rPr lang="en-GB" sz="2800" dirty="0"/>
              <a:t>Pip installed modules</a:t>
            </a:r>
            <a:br>
              <a:rPr lang="en-GB" sz="2800" dirty="0"/>
            </a:br>
            <a:r>
              <a:rPr lang="en-GB" sz="2800" dirty="0"/>
              <a:t>(aka </a:t>
            </a:r>
            <a:r>
              <a:rPr lang="en-GB" sz="2800" b="1" i="1" dirty="0"/>
              <a:t>pip install xxx</a:t>
            </a:r>
            <a:r>
              <a:rPr lang="en-GB" sz="2800" dirty="0"/>
              <a:t>) </a:t>
            </a:r>
          </a:p>
          <a:p>
            <a:pPr>
              <a:buFontTx/>
              <a:buChar char="-"/>
            </a:pPr>
            <a:r>
              <a:rPr lang="en-GB" dirty="0"/>
              <a:t>Standard Python Modules </a:t>
            </a:r>
            <a:br>
              <a:rPr lang="en-GB" dirty="0"/>
            </a:br>
            <a:r>
              <a:rPr lang="en-GB" dirty="0"/>
              <a:t>(aka inbuilt aka </a:t>
            </a:r>
            <a:r>
              <a:rPr lang="en-GB" b="1" i="1" dirty="0"/>
              <a:t>sys</a:t>
            </a:r>
            <a:r>
              <a:rPr lang="en-GB" dirty="0"/>
              <a:t>) 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Will briefly speak about these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9285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Same Directory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Obvious right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For entire python file: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For particular Class or Function in python file:</a:t>
            </a:r>
          </a:p>
          <a:p>
            <a:pPr marL="0" indent="0">
              <a:buNone/>
            </a:pPr>
            <a:r>
              <a:rPr lang="en-GB" sz="2800" dirty="0"/>
              <a:t>	from </a:t>
            </a:r>
            <a:r>
              <a:rPr lang="en-GB" sz="2800" b="1" dirty="0"/>
              <a:t>xxx</a:t>
            </a:r>
            <a:r>
              <a:rPr lang="en-GB" sz="2800" dirty="0"/>
              <a:t> import </a:t>
            </a:r>
            <a:r>
              <a:rPr lang="en-GB" sz="2800" b="1" dirty="0"/>
              <a:t>name </a:t>
            </a:r>
            <a:r>
              <a:rPr lang="en-GB" dirty="0"/>
              <a:t>(for file </a:t>
            </a:r>
            <a:r>
              <a:rPr lang="en-GB" b="1" dirty="0"/>
              <a:t>xxx</a:t>
            </a:r>
            <a:r>
              <a:rPr lang="en-GB" dirty="0"/>
              <a:t>.py, and </a:t>
            </a:r>
            <a:r>
              <a:rPr lang="en-GB" sz="2800" b="1" dirty="0"/>
              <a:t>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also rename things</a:t>
            </a:r>
          </a:p>
          <a:p>
            <a:pPr marL="0" indent="0">
              <a:buNone/>
            </a:pPr>
            <a:r>
              <a:rPr lang="en-GB" dirty="0"/>
              <a:t>	from </a:t>
            </a:r>
            <a:r>
              <a:rPr lang="en-GB" b="1" dirty="0"/>
              <a:t>xxx</a:t>
            </a:r>
            <a:r>
              <a:rPr lang="en-GB" dirty="0"/>
              <a:t> import </a:t>
            </a:r>
            <a:r>
              <a:rPr lang="en-GB" b="1" dirty="0"/>
              <a:t>name </a:t>
            </a:r>
            <a:r>
              <a:rPr lang="en-GB" dirty="0"/>
              <a:t>as </a:t>
            </a:r>
            <a:r>
              <a:rPr lang="en-GB" b="1" dirty="0" err="1"/>
              <a:t>new_name</a:t>
            </a:r>
            <a:endParaRPr lang="en-GB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76021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Package is just a folder with a </a:t>
            </a:r>
            <a:r>
              <a:rPr lang="en-GB" b="1" dirty="0"/>
              <a:t>__init__.py </a:t>
            </a:r>
            <a:r>
              <a:rPr lang="en-GB" dirty="0"/>
              <a:t>file in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packages require a </a:t>
            </a:r>
            <a:r>
              <a:rPr lang="en-GB" b="1" dirty="0"/>
              <a:t>__init__.py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Without it you won’t be able to reference those </a:t>
            </a:r>
            <a:r>
              <a:rPr lang="en-GB" dirty="0" err="1"/>
              <a:t>py</a:t>
            </a:r>
            <a:r>
              <a:rPr lang="en-GB" dirty="0"/>
              <a:t> files in that folder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Ps DO NOT BE CLEVER AND ADD CODE INTO __init__.py !!!</a:t>
            </a:r>
          </a:p>
          <a:p>
            <a:pPr marL="0" indent="0">
              <a:buNone/>
            </a:pPr>
            <a:r>
              <a:rPr lang="en-GB" sz="2800" b="1" dirty="0"/>
              <a:t>It’s the road to hell</a:t>
            </a:r>
          </a:p>
        </p:txBody>
      </p:sp>
    </p:spTree>
    <p:extLst>
      <p:ext uri="{BB962C8B-B14F-4D97-AF65-F5344CB8AC3E}">
        <p14:creationId xmlns:p14="http://schemas.microsoft.com/office/powerpoint/2010/main" val="169311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importing a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importing a pip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pip_name.dir1.dir2.xxx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 inside </a:t>
            </a:r>
            <a:r>
              <a:rPr lang="en-GB" b="1" dirty="0" err="1"/>
              <a:t>pip_name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b="1" dirty="0"/>
              <a:t>from</a:t>
            </a:r>
            <a:r>
              <a:rPr lang="en-GB" dirty="0"/>
              <a:t> / </a:t>
            </a:r>
            <a:r>
              <a:rPr lang="en-GB" b="1" dirty="0"/>
              <a:t>import</a:t>
            </a:r>
            <a:r>
              <a:rPr lang="en-GB" dirty="0"/>
              <a:t> and </a:t>
            </a:r>
            <a:r>
              <a:rPr lang="en-GB" b="1" dirty="0"/>
              <a:t>as</a:t>
            </a:r>
            <a:r>
              <a:rPr lang="en-GB" dirty="0"/>
              <a:t> work as before)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019385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installed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Everything you pip install is added to your pip libs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Pip libs directory is on your </a:t>
            </a:r>
            <a:r>
              <a:rPr lang="en-GB" b="1" dirty="0"/>
              <a:t>PYTHONPATH</a:t>
            </a:r>
            <a:r>
              <a:rPr lang="en-GB" dirty="0"/>
              <a:t> env var (including your current execution directory)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Python will in order search for packages from your PYTHONPATH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aka check locally, then your system inbuilt packages, then your pip folder, then etc </a:t>
            </a:r>
            <a:r>
              <a:rPr lang="en-GB" dirty="0" err="1"/>
              <a:t>etc</a:t>
            </a: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118566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example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636A8-0F77-4ED8-BACD-83D9F2F4FBEB}"/>
              </a:ext>
            </a:extLst>
          </p:cNvPr>
          <p:cNvSpPr txBox="1">
            <a:spLocks/>
          </p:cNvSpPr>
          <p:nvPr/>
        </p:nvSpPr>
        <p:spPr>
          <a:xfrm>
            <a:off x="908109" y="15599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SHOW IN IDE PATH AND IT WORKING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475825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 is common in Software Engineering</a:t>
            </a:r>
            <a:br>
              <a:rPr lang="en-GB" dirty="0"/>
            </a:br>
            <a:r>
              <a:rPr lang="en-GB" dirty="0"/>
              <a:t>but has critics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PROS</a:t>
            </a:r>
          </a:p>
          <a:p>
            <a:pPr>
              <a:buFontTx/>
              <a:buChar char="-"/>
            </a:pPr>
            <a:r>
              <a:rPr lang="en-GB" dirty="0"/>
              <a:t>Tends to Modular design, good for large projects</a:t>
            </a:r>
          </a:p>
          <a:p>
            <a:pPr>
              <a:buFontTx/>
              <a:buChar char="-"/>
            </a:pPr>
            <a:r>
              <a:rPr lang="en-GB" sz="2800" dirty="0"/>
              <a:t>Easier for new OO-trained developers to understand</a:t>
            </a:r>
          </a:p>
          <a:p>
            <a:pPr>
              <a:buFontTx/>
              <a:buChar char="-"/>
            </a:pPr>
            <a:r>
              <a:rPr lang="en-GB" sz="2800" dirty="0"/>
              <a:t>Can aid good abstraction of concerns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CONS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OO code can be slower to execute over procedural code</a:t>
            </a:r>
            <a:br>
              <a:rPr lang="en-GB" dirty="0"/>
            </a:br>
            <a:r>
              <a:rPr lang="en-GB" i="1" dirty="0"/>
              <a:t>probe: function call overhead, memory usage</a:t>
            </a:r>
          </a:p>
          <a:p>
            <a:pPr>
              <a:buFontTx/>
              <a:buChar char="-"/>
            </a:pPr>
            <a:r>
              <a:rPr lang="en-GB" dirty="0"/>
              <a:t>it’s complex overhead, heavy for small project</a:t>
            </a:r>
          </a:p>
          <a:p>
            <a:pPr>
              <a:buFontTx/>
              <a:buChar char="-"/>
            </a:pPr>
            <a:r>
              <a:rPr lang="en-GB" dirty="0"/>
              <a:t>When mis-used can turn into code Spaghetti</a:t>
            </a:r>
          </a:p>
          <a:p>
            <a:endParaRPr lang="en-GB" sz="2000" i="1" dirty="0"/>
          </a:p>
          <a:p>
            <a:r>
              <a:rPr lang="en-GB" sz="2000" i="1" dirty="0">
                <a:hlinkClick r:id="rId2"/>
              </a:rPr>
              <a:t>http://www.paulgraham.com/noop.html</a:t>
            </a:r>
            <a:r>
              <a:rPr lang="en-GB" sz="2000" i="1" dirty="0"/>
              <a:t> </a:t>
            </a:r>
          </a:p>
          <a:p>
            <a:r>
              <a:rPr lang="en-GB" sz="2000" dirty="0">
                <a:hlinkClick r:id="rId3"/>
              </a:rPr>
              <a:t>http://doc.cat-v.org/programming/bad_properties_of_OO</a:t>
            </a:r>
            <a:r>
              <a:rPr lang="en-GB" sz="2000" i="1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8264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MAKING PLUGINS</a:t>
            </a:r>
          </a:p>
        </p:txBody>
      </p:sp>
    </p:spTree>
    <p:extLst>
      <p:ext uri="{BB962C8B-B14F-4D97-AF65-F5344CB8AC3E}">
        <p14:creationId xmlns:p14="http://schemas.microsoft.com/office/powerpoint/2010/main" val="995714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Knowledge Check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How to package a module for pip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Cliffnotes</a:t>
            </a:r>
            <a:r>
              <a:rPr lang="en-GB" dirty="0"/>
              <a:t>: </a:t>
            </a:r>
          </a:p>
          <a:p>
            <a:pPr>
              <a:buFontTx/>
              <a:buChar char="-"/>
            </a:pPr>
            <a:r>
              <a:rPr lang="en-GB" dirty="0"/>
              <a:t>install </a:t>
            </a:r>
            <a:r>
              <a:rPr lang="en-GB" b="1" dirty="0" err="1"/>
              <a:t>setup_tools</a:t>
            </a:r>
            <a:endParaRPr lang="en-GB" b="1" dirty="0"/>
          </a:p>
          <a:p>
            <a:pPr>
              <a:buFontTx/>
              <a:buChar char="-"/>
            </a:pPr>
            <a:r>
              <a:rPr lang="en-GB" dirty="0"/>
              <a:t>create a </a:t>
            </a:r>
            <a:r>
              <a:rPr lang="en-GB" b="1" dirty="0" err="1"/>
              <a:t>pyproject.toml</a:t>
            </a:r>
            <a:endParaRPr lang="en-GB" b="1" dirty="0"/>
          </a:p>
          <a:p>
            <a:pPr>
              <a:buFontTx/>
              <a:buChar char="-"/>
            </a:pPr>
            <a:r>
              <a:rPr lang="en-GB" dirty="0"/>
              <a:t>create a </a:t>
            </a:r>
            <a:r>
              <a:rPr lang="en-GB" b="1" dirty="0"/>
              <a:t>setup.py</a:t>
            </a:r>
          </a:p>
          <a:p>
            <a:pPr>
              <a:buFontTx/>
              <a:buChar char="-"/>
            </a:pPr>
            <a:r>
              <a:rPr lang="en-GB" dirty="0"/>
              <a:t>Profit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I’ll assume you know this, otherwise further reading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https://setuptools.readthedocs.io/en/latest/index.html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615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if you want a module to :</a:t>
            </a:r>
          </a:p>
          <a:p>
            <a:pPr>
              <a:buFontTx/>
              <a:buChar char="-"/>
            </a:pPr>
            <a:r>
              <a:rPr lang="en-GB" dirty="0"/>
              <a:t>Discover what modules are installed ?</a:t>
            </a:r>
          </a:p>
          <a:p>
            <a:pPr>
              <a:buFontTx/>
              <a:buChar char="-"/>
            </a:pPr>
            <a:r>
              <a:rPr lang="en-GB" dirty="0"/>
              <a:t>Discover related modules 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Welcome to python plugins</a:t>
            </a:r>
            <a:br>
              <a:rPr lang="en-GB" dirty="0"/>
            </a:b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967994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Plugins: Discovering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Two std libraries in python are </a:t>
            </a:r>
            <a:r>
              <a:rPr lang="en-GB" b="1" dirty="0" err="1"/>
              <a:t>importlib</a:t>
            </a:r>
            <a:r>
              <a:rPr lang="en-GB" dirty="0"/>
              <a:t> and </a:t>
            </a:r>
            <a:r>
              <a:rPr lang="en-GB" b="1" dirty="0" err="1"/>
              <a:t>pkgutil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Unlikely you’d need to directly use these, but good to know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 of getting all modules</a:t>
            </a:r>
          </a:p>
          <a:p>
            <a:pPr marL="0" indent="0">
              <a:buNone/>
            </a:pPr>
            <a:r>
              <a:rPr lang="en-GB" dirty="0"/>
              <a:t>Starting with </a:t>
            </a:r>
            <a:r>
              <a:rPr lang="en-GB" b="1" i="1" dirty="0"/>
              <a:t>flask_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F7BAF-C085-4237-83B4-38148978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509" y="3299691"/>
            <a:ext cx="4838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81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Three ways of discovering plugins:</a:t>
            </a:r>
          </a:p>
          <a:p>
            <a:pPr>
              <a:buFontTx/>
              <a:buChar char="-"/>
            </a:pPr>
            <a:r>
              <a:rPr lang="en-GB" dirty="0"/>
              <a:t>Naming convention</a:t>
            </a:r>
            <a:br>
              <a:rPr lang="en-GB" dirty="0"/>
            </a:br>
            <a:r>
              <a:rPr lang="en-GB" dirty="0"/>
              <a:t>  (aka all modules prefixed “</a:t>
            </a:r>
            <a:r>
              <a:rPr lang="en-GB" i="1" dirty="0" err="1"/>
              <a:t>pytest</a:t>
            </a:r>
            <a:r>
              <a:rPr lang="en-GB" i="1" dirty="0"/>
              <a:t>_</a:t>
            </a:r>
            <a:r>
              <a:rPr lang="en-GB" dirty="0"/>
              <a:t>” on previous slide)</a:t>
            </a:r>
          </a:p>
          <a:p>
            <a:pPr>
              <a:buFontTx/>
              <a:buChar char="-"/>
            </a:pPr>
            <a:r>
              <a:rPr lang="en-GB" dirty="0" err="1"/>
              <a:t>Namespacing</a:t>
            </a:r>
            <a:r>
              <a:rPr lang="en-GB" dirty="0"/>
              <a:t>*</a:t>
            </a:r>
            <a:br>
              <a:rPr lang="en-GB" dirty="0"/>
            </a:br>
            <a:r>
              <a:rPr lang="en-GB" dirty="0"/>
              <a:t>  (aka sub modules, variant of Naming convention)</a:t>
            </a:r>
          </a:p>
          <a:p>
            <a:pPr>
              <a:buFontTx/>
              <a:buChar char="-"/>
            </a:pPr>
            <a:r>
              <a:rPr lang="en-GB" dirty="0"/>
              <a:t>Package </a:t>
            </a:r>
            <a:r>
              <a:rPr lang="en-GB" dirty="0" err="1"/>
              <a:t>entry_points</a:t>
            </a:r>
            <a:br>
              <a:rPr lang="en-GB" dirty="0"/>
            </a:br>
            <a:r>
              <a:rPr lang="en-GB" dirty="0"/>
              <a:t>  (aka plugin module explicitly declares it’s connection to module in it’s setup.py)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https://packaging.python.org/guides/creating-and-discovering-plugins/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1800" dirty="0"/>
              <a:t>* For more info on </a:t>
            </a:r>
            <a:r>
              <a:rPr lang="en-GB" sz="1800" dirty="0" err="1"/>
              <a:t>namespacing</a:t>
            </a:r>
            <a:r>
              <a:rPr lang="en-GB" sz="1800" dirty="0"/>
              <a:t>* (it’s a advanced sub-module technique) see 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https://packaging.python.org/guides/packaging-namespace-packages/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44616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5" y="365125"/>
            <a:ext cx="10515600" cy="1325563"/>
          </a:xfrm>
        </p:spPr>
        <p:txBody>
          <a:bodyPr/>
          <a:lstStyle/>
          <a:p>
            <a:r>
              <a:rPr lang="en-GB" dirty="0"/>
              <a:t>Eze 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Eze uses Package </a:t>
            </a:r>
            <a:r>
              <a:rPr lang="en-GB" dirty="0" err="1"/>
              <a:t>entry_points</a:t>
            </a:r>
            <a:endParaRPr lang="en-GB" dirty="0"/>
          </a:p>
          <a:p>
            <a:pPr marL="0" indent="0">
              <a:buNone/>
            </a:pPr>
            <a:r>
              <a:rPr lang="en-GB" sz="1800" dirty="0"/>
              <a:t>Modules say there </a:t>
            </a:r>
            <a:r>
              <a:rPr lang="en-GB" sz="1800" dirty="0" err="1"/>
              <a:t>entry_point</a:t>
            </a:r>
            <a:r>
              <a:rPr lang="en-GB" sz="1800" dirty="0"/>
              <a:t> is “</a:t>
            </a:r>
            <a:r>
              <a:rPr lang="en-GB" sz="1800" dirty="0" err="1"/>
              <a:t>eze.plugins</a:t>
            </a:r>
            <a:r>
              <a:rPr lang="en-GB" sz="1800" dirty="0"/>
              <a:t>” and it’s found when the </a:t>
            </a:r>
            <a:r>
              <a:rPr lang="en-GB" sz="1800" dirty="0" err="1"/>
              <a:t>eze</a:t>
            </a:r>
            <a:r>
              <a:rPr lang="en-GB" sz="1800" dirty="0"/>
              <a:t> module is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E8B9B-FD7C-419D-BD17-15F132FB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88" y="2466107"/>
            <a:ext cx="5966094" cy="2707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A7BFC-3458-493E-B954-6D0B255E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" y="2382468"/>
            <a:ext cx="5966094" cy="32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44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 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742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Async Python</a:t>
            </a:r>
          </a:p>
        </p:txBody>
      </p:sp>
    </p:spTree>
    <p:extLst>
      <p:ext uri="{BB962C8B-B14F-4D97-AF65-F5344CB8AC3E}">
        <p14:creationId xmlns:p14="http://schemas.microsoft.com/office/powerpoint/2010/main" val="2165579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33678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As discussed python is “</a:t>
            </a:r>
            <a:r>
              <a:rPr lang="en-GB" sz="6000" b="1" dirty="0"/>
              <a:t>single threaded</a:t>
            </a:r>
            <a:r>
              <a:rPr lang="en-GB" sz="6000" dirty="0"/>
              <a:t>”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Python can’t do more than one thing at a time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This is </a:t>
            </a:r>
            <a:r>
              <a:rPr lang="en-GB" sz="6000" b="1" dirty="0">
                <a:solidFill>
                  <a:srgbClr val="FF0000"/>
                </a:solidFill>
              </a:rPr>
              <a:t>not</a:t>
            </a:r>
            <a:r>
              <a:rPr lang="en-GB" sz="6000" dirty="0"/>
              <a:t> entirely true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 Let’s talk python concurrency / parallelism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55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3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/>
              <a:t>Event Driven</a:t>
            </a:r>
            <a:br>
              <a:rPr lang="en-GB" sz="6000" dirty="0"/>
            </a:br>
            <a:r>
              <a:rPr lang="en-GB" sz="6000" dirty="0"/>
              <a:t>(single thread with lots of sleeps)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Multiple functions running at same time</a:t>
            </a:r>
            <a:br>
              <a:rPr lang="en-GB" sz="6000" dirty="0"/>
            </a:br>
            <a:r>
              <a:rPr lang="en-GB" sz="6000" dirty="0"/>
              <a:t>(in concurrent threads)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Multiple functions running at same time</a:t>
            </a:r>
            <a:br>
              <a:rPr lang="en-GB" sz="6000" dirty="0"/>
            </a:br>
            <a:r>
              <a:rPr lang="en-GB" sz="6000" dirty="0"/>
              <a:t>(in parallel processes)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 is common in Software Engineering</a:t>
            </a:r>
            <a:br>
              <a:rPr lang="en-GB" dirty="0"/>
            </a:br>
            <a:r>
              <a:rPr lang="en-GB" dirty="0"/>
              <a:t>but has critics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/>
              <a:t>“</a:t>
            </a:r>
            <a:br>
              <a:rPr lang="en-GB" sz="2000" i="1" dirty="0"/>
            </a:br>
            <a:r>
              <a:rPr lang="en-GB" sz="2000" i="1" dirty="0"/>
              <a:t>the purpose of OOP is to act as a herding mechanism which keeps average programmers in average organizations from "doing too much damage".</a:t>
            </a:r>
            <a:br>
              <a:rPr lang="en-GB" sz="2000" i="1" dirty="0"/>
            </a:br>
            <a:br>
              <a:rPr lang="en-GB" sz="2000" i="1" dirty="0"/>
            </a:br>
            <a:r>
              <a:rPr lang="en-GB" sz="2000" i="1" dirty="0"/>
              <a:t>This also slows down faster, better programmers who know how to do things in a more powerful and more compact way</a:t>
            </a:r>
            <a:br>
              <a:rPr lang="en-GB" sz="2000" i="1" dirty="0"/>
            </a:br>
            <a:r>
              <a:rPr lang="en-GB" sz="2000" i="1" dirty="0"/>
              <a:t>”</a:t>
            </a:r>
            <a:br>
              <a:rPr lang="en-GB" sz="2000" i="1" dirty="0"/>
            </a:br>
            <a:br>
              <a:rPr lang="en-GB" sz="2000" dirty="0"/>
            </a:br>
            <a:r>
              <a:rPr lang="en-GB" sz="2000" dirty="0"/>
              <a:t>Generally agree, it’s a risk/speed/reward trade-off, rather than a bad thing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PS: that average programmer is you 6 months after you wrote the code, and you’re going back on the project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br>
              <a:rPr lang="en-GB" sz="2000" dirty="0"/>
            </a:br>
            <a:endParaRPr lang="en-GB" sz="2000" dirty="0"/>
          </a:p>
          <a:p>
            <a:r>
              <a:rPr lang="en-GB" sz="2000" i="1" dirty="0">
                <a:hlinkClick r:id="rId2"/>
              </a:rPr>
              <a:t>http://www.paulgraham.com/noop.html</a:t>
            </a:r>
            <a:r>
              <a:rPr lang="en-GB" sz="2000" i="1" dirty="0"/>
              <a:t> </a:t>
            </a:r>
          </a:p>
          <a:p>
            <a:r>
              <a:rPr lang="en-GB" sz="2000" dirty="0">
                <a:hlinkClick r:id="rId3"/>
              </a:rPr>
              <a:t>http://doc.cat-v.org/programming/bad_properties_of_OO</a:t>
            </a:r>
            <a:r>
              <a:rPr lang="en-GB" sz="2000" i="1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029628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One approach to running concurrent tasks, is Event driven programming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Heart of this approach is the </a:t>
            </a:r>
            <a:r>
              <a:rPr lang="en-GB" sz="6000" b="1" dirty="0"/>
              <a:t>Event Queue</a:t>
            </a:r>
            <a:r>
              <a:rPr lang="en-GB" sz="6000" dirty="0"/>
              <a:t>, that is serially  processed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Pythion </a:t>
            </a:r>
            <a:r>
              <a:rPr lang="en-GB" sz="6000" b="1" dirty="0"/>
              <a:t>handler</a:t>
            </a:r>
            <a:r>
              <a:rPr lang="en-GB" sz="6000" dirty="0"/>
              <a:t> function are attached to Event Queue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Application I/O </a:t>
            </a:r>
            <a:r>
              <a:rPr lang="en-GB" sz="6000" b="1" dirty="0"/>
              <a:t>dispatch</a:t>
            </a:r>
            <a:r>
              <a:rPr lang="en-GB" sz="6000" dirty="0"/>
              <a:t>es incoming </a:t>
            </a:r>
            <a:r>
              <a:rPr lang="en-GB" sz="6000" b="1" dirty="0"/>
              <a:t>events</a:t>
            </a:r>
            <a:r>
              <a:rPr lang="en-GB" sz="6000" dirty="0"/>
              <a:t> onto this queue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570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200" y="5964028"/>
            <a:ext cx="9891320" cy="13286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FB867-8971-FAE8-EFA9-4748EFAE06A2}"/>
              </a:ext>
            </a:extLst>
          </p:cNvPr>
          <p:cNvSpPr/>
          <p:nvPr/>
        </p:nvSpPr>
        <p:spPr>
          <a:xfrm>
            <a:off x="8077200" y="2317645"/>
            <a:ext cx="2052065" cy="1518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I/O Input</a:t>
            </a:r>
          </a:p>
          <a:p>
            <a:pPr algn="ctr"/>
            <a:r>
              <a:rPr lang="en-GB" i="1" dirty="0"/>
              <a:t>Mouse /</a:t>
            </a:r>
          </a:p>
          <a:p>
            <a:pPr algn="ctr"/>
            <a:r>
              <a:rPr lang="en-GB" i="1" dirty="0"/>
              <a:t>Keyboard /</a:t>
            </a:r>
          </a:p>
          <a:p>
            <a:pPr algn="ctr"/>
            <a:r>
              <a:rPr lang="en-GB" i="1" dirty="0"/>
              <a:t>Internet /</a:t>
            </a:r>
          </a:p>
          <a:p>
            <a:pPr algn="ctr"/>
            <a:r>
              <a:rPr lang="en-GB" i="1" dirty="0"/>
              <a:t>Filesystem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F88AF-1A4B-45BD-696D-E7586549B2AE}"/>
              </a:ext>
            </a:extLst>
          </p:cNvPr>
          <p:cNvSpPr/>
          <p:nvPr/>
        </p:nvSpPr>
        <p:spPr>
          <a:xfrm>
            <a:off x="8316879" y="4911197"/>
            <a:ext cx="1535837" cy="686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Event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4F76D-4EE6-7C3E-CE79-64379E963316}"/>
              </a:ext>
            </a:extLst>
          </p:cNvPr>
          <p:cNvSpPr/>
          <p:nvPr/>
        </p:nvSpPr>
        <p:spPr>
          <a:xfrm>
            <a:off x="2316872" y="4193803"/>
            <a:ext cx="199057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Python Handler</a:t>
            </a:r>
          </a:p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EB16-B61D-4626-7C14-118CD31C3D74}"/>
              </a:ext>
            </a:extLst>
          </p:cNvPr>
          <p:cNvSpPr/>
          <p:nvPr/>
        </p:nvSpPr>
        <p:spPr>
          <a:xfrm>
            <a:off x="2482450" y="2194015"/>
            <a:ext cx="1461327" cy="10244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Event Loop</a:t>
            </a:r>
          </a:p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A37E6-35C0-E9D3-04C2-ED3098DEC0AA}"/>
              </a:ext>
            </a:extLst>
          </p:cNvPr>
          <p:cNvSpPr txBox="1"/>
          <p:nvPr/>
        </p:nvSpPr>
        <p:spPr>
          <a:xfrm>
            <a:off x="486410" y="3218423"/>
            <a:ext cx="272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en-GB" dirty="0"/>
              <a:t> Events in Queue, </a:t>
            </a:r>
          </a:p>
          <a:p>
            <a:pPr algn="r"/>
            <a:r>
              <a:rPr lang="en-GB" dirty="0"/>
              <a:t>run handlers for each until empty</a:t>
            </a:r>
          </a:p>
          <a:p>
            <a:pPr algn="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93220-D89C-B136-27C2-93935F2481CE}"/>
              </a:ext>
            </a:extLst>
          </p:cNvPr>
          <p:cNvSpPr txBox="1"/>
          <p:nvPr/>
        </p:nvSpPr>
        <p:spPr>
          <a:xfrm>
            <a:off x="4592320" y="2487392"/>
            <a:ext cx="2204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ELSE</a:t>
            </a:r>
            <a:br>
              <a:rPr lang="en-GB" dirty="0"/>
            </a:br>
            <a:r>
              <a:rPr lang="en-GB" dirty="0"/>
              <a:t>Event Queue Empty sleep for X </a:t>
            </a:r>
            <a:r>
              <a:rPr lang="en-GB" dirty="0" err="1"/>
              <a:t>ms</a:t>
            </a:r>
            <a:br>
              <a:rPr lang="en-GB" dirty="0"/>
            </a:br>
            <a:r>
              <a:rPr lang="en-GB" dirty="0"/>
              <a:t>And … Repeat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AAF4557-5352-991E-CEA3-48461835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id="{B7F30E92-A8EB-B776-D91F-5C423145A290}"/>
              </a:ext>
            </a:extLst>
          </p:cNvPr>
          <p:cNvSpPr/>
          <p:nvPr/>
        </p:nvSpPr>
        <p:spPr>
          <a:xfrm flipV="1">
            <a:off x="4094480" y="2518798"/>
            <a:ext cx="497840" cy="950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AD078A3D-3AC5-DCC2-F752-A9A51D81B2A8}"/>
              </a:ext>
            </a:extLst>
          </p:cNvPr>
          <p:cNvSpPr/>
          <p:nvPr/>
        </p:nvSpPr>
        <p:spPr>
          <a:xfrm>
            <a:off x="3185605" y="3333780"/>
            <a:ext cx="126555" cy="70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8DD97CE3-D935-D7F0-1288-6AD3A8A14334}"/>
              </a:ext>
            </a:extLst>
          </p:cNvPr>
          <p:cNvSpPr/>
          <p:nvPr/>
        </p:nvSpPr>
        <p:spPr>
          <a:xfrm>
            <a:off x="4458339" y="3534329"/>
            <a:ext cx="126555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176868-FBF6-3237-1746-CF2DEB39F3D5}"/>
              </a:ext>
            </a:extLst>
          </p:cNvPr>
          <p:cNvSpPr txBox="1"/>
          <p:nvPr/>
        </p:nvSpPr>
        <p:spPr>
          <a:xfrm>
            <a:off x="4521616" y="4272993"/>
            <a:ext cx="272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GB" dirty="0"/>
              <a:t>ran all handlers, return to event loop</a:t>
            </a:r>
          </a:p>
          <a:p>
            <a:endParaRPr lang="en-GB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06DC8CA4-8482-64A2-837B-C31DA4CBCAE6}"/>
              </a:ext>
            </a:extLst>
          </p:cNvPr>
          <p:cNvSpPr/>
          <p:nvPr/>
        </p:nvSpPr>
        <p:spPr>
          <a:xfrm>
            <a:off x="8975978" y="4019521"/>
            <a:ext cx="126555" cy="70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1FC48-DAB9-E650-02C2-EA2EFD94C6DA}"/>
              </a:ext>
            </a:extLst>
          </p:cNvPr>
          <p:cNvSpPr txBox="1"/>
          <p:nvPr/>
        </p:nvSpPr>
        <p:spPr>
          <a:xfrm>
            <a:off x="9261581" y="3964348"/>
            <a:ext cx="237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input, dispatch/add event queue</a:t>
            </a:r>
          </a:p>
          <a:p>
            <a:pPr algn="r"/>
            <a:endParaRPr lang="en-GB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FEBC58-AD07-B691-CC1D-0554DD603882}"/>
              </a:ext>
            </a:extLst>
          </p:cNvPr>
          <p:cNvSpPr txBox="1"/>
          <p:nvPr/>
        </p:nvSpPr>
        <p:spPr>
          <a:xfrm>
            <a:off x="1495123" y="1707943"/>
            <a:ext cx="27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1) Event Handler Loop</a:t>
            </a:r>
          </a:p>
          <a:p>
            <a:pPr algn="r"/>
            <a:endParaRPr lang="en-GB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55BAF3-40B2-AFE9-0838-16A611AC60A7}"/>
              </a:ext>
            </a:extLst>
          </p:cNvPr>
          <p:cNvSpPr txBox="1"/>
          <p:nvPr/>
        </p:nvSpPr>
        <p:spPr>
          <a:xfrm>
            <a:off x="7394607" y="1808224"/>
            <a:ext cx="27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2) Event Dispatch Loop</a:t>
            </a:r>
          </a:p>
          <a:p>
            <a:pPr algn="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631209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852312" cy="293093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Implementation : </a:t>
            </a:r>
            <a:r>
              <a:rPr lang="en-GB" sz="6000" dirty="0" err="1"/>
              <a:t>asyncio</a:t>
            </a:r>
            <a:endParaRPr lang="en-GB" sz="6000" dirty="0"/>
          </a:p>
          <a:p>
            <a:pPr marL="0" indent="0">
              <a:buNone/>
            </a:pPr>
            <a:r>
              <a:rPr lang="en-GB" sz="6000" dirty="0"/>
              <a:t>(fake parallel, single core) 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Used for “event driven” programming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Note: if a handler function is slow, it can block the event loop and make it look “non-responsive”</a:t>
            </a:r>
            <a:br>
              <a:rPr lang="en-GB" sz="6000" dirty="0"/>
            </a:br>
            <a:br>
              <a:rPr lang="en-GB" sz="6000" dirty="0"/>
            </a:b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https://docs.python.org/3/library/asyncio.html</a:t>
            </a:r>
            <a:endParaRPr lang="en-GB" sz="6000" dirty="0"/>
          </a:p>
          <a:p>
            <a:pPr marL="0" indent="0">
              <a:buNone/>
            </a:pPr>
            <a:endParaRPr lang="en-GB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215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One approach to running parallel tasks, is Event driven programming</a:t>
            </a: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 </a:t>
            </a:r>
          </a:p>
          <a:p>
            <a:pPr marL="0" indent="0">
              <a:buNone/>
            </a:pP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25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Where the code has a check loop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Example:</a:t>
            </a:r>
          </a:p>
          <a:p>
            <a:pPr marL="0" indent="0">
              <a:buNone/>
            </a:pPr>
            <a:r>
              <a:rPr lang="en-GB" sz="6000" dirty="0"/>
              <a:t>on server request: return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23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Python provides 3 major ways of doing things in parallel :</a:t>
            </a:r>
          </a:p>
          <a:p>
            <a:pPr marL="0" indent="0">
              <a:buNone/>
            </a:pPr>
            <a:endParaRPr lang="en-GB" sz="6000" dirty="0"/>
          </a:p>
          <a:p>
            <a:r>
              <a:rPr lang="en-GB" sz="6000" dirty="0" err="1"/>
              <a:t>asyncio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(event driven in fake parallel, single core)</a:t>
            </a:r>
            <a:br>
              <a:rPr lang="en-GB" sz="6000" dirty="0"/>
            </a:br>
            <a:r>
              <a:rPr lang="en-GB" sz="6000" dirty="0"/>
              <a:t> </a:t>
            </a:r>
          </a:p>
          <a:p>
            <a:r>
              <a:rPr lang="en-GB" sz="6000" dirty="0" err="1"/>
              <a:t>theads</a:t>
            </a:r>
            <a:r>
              <a:rPr lang="en-GB" sz="6000" dirty="0"/>
              <a:t> library </a:t>
            </a:r>
            <a:br>
              <a:rPr lang="en-GB" sz="6000" dirty="0"/>
            </a:br>
            <a:r>
              <a:rPr lang="en-GB" sz="6000" dirty="0"/>
              <a:t>(threads in fake parallel, single core)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multiprocessing library </a:t>
            </a:r>
            <a:br>
              <a:rPr lang="en-GB" sz="6000" dirty="0"/>
            </a:br>
            <a:r>
              <a:rPr lang="en-GB" sz="6000" dirty="0"/>
              <a:t>(processes in true parallel, multi core)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08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CLASSES</a:t>
            </a:r>
          </a:p>
        </p:txBody>
      </p:sp>
    </p:spTree>
    <p:extLst>
      <p:ext uri="{BB962C8B-B14F-4D97-AF65-F5344CB8AC3E}">
        <p14:creationId xmlns:p14="http://schemas.microsoft.com/office/powerpoint/2010/main" val="5949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i="1" dirty="0"/>
              <a:t>A class is written by a programmer in a defined structure to create an object … . 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It defines a set of properties and methods that are common to all objects of one type.”</a:t>
            </a:r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https://simple.wikipedia.org/wiki/Class_(programming)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501</TotalTime>
  <Words>2797</Words>
  <Application>Microsoft Office PowerPoint</Application>
  <PresentationFormat>Widescreen</PresentationFormat>
  <Paragraphs>509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Calibri</vt:lpstr>
      <vt:lpstr>Calibri Light</vt:lpstr>
      <vt:lpstr>Consolas</vt:lpstr>
      <vt:lpstr>JetBrains Mono</vt:lpstr>
      <vt:lpstr>Open Sans</vt:lpstr>
      <vt:lpstr>Title Slides</vt:lpstr>
      <vt:lpstr>Body Slides</vt:lpstr>
      <vt:lpstr>PowerPoint Presentation</vt:lpstr>
      <vt:lpstr>Python beyond the basics</vt:lpstr>
      <vt:lpstr>PowerPoint Presentation</vt:lpstr>
      <vt:lpstr>What is a OO ?</vt:lpstr>
      <vt:lpstr>What is a Class ?</vt:lpstr>
      <vt:lpstr>OO is common in Software Engineering but has critics </vt:lpstr>
      <vt:lpstr>OO is common in Software Engineering but has critics </vt:lpstr>
      <vt:lpstr>PowerPoint Presentation</vt:lpstr>
      <vt:lpstr>Python : What is a Class ?</vt:lpstr>
      <vt:lpstr>Python : What is a Class ?</vt:lpstr>
      <vt:lpstr>Python : Basic Class Parts</vt:lpstr>
      <vt:lpstr>Python : Basic Class Parts</vt:lpstr>
      <vt:lpstr>Python : Basic Class Parts</vt:lpstr>
      <vt:lpstr>Python : Class Questions ?</vt:lpstr>
      <vt:lpstr>PowerPoint Presentation</vt:lpstr>
      <vt:lpstr>Python : Nested Classes Why ?</vt:lpstr>
      <vt:lpstr>Python : Life / Animal Terrible Example</vt:lpstr>
      <vt:lpstr>Python : Class Inheritance Questions ?</vt:lpstr>
      <vt:lpstr>PowerPoint Presentation</vt:lpstr>
      <vt:lpstr>Python : Abstract Base Class</vt:lpstr>
      <vt:lpstr>Python : ABC in python</vt:lpstr>
      <vt:lpstr>Python : ABC in python</vt:lpstr>
      <vt:lpstr>Python : ABC in python</vt:lpstr>
      <vt:lpstr>Python : ABC in python</vt:lpstr>
      <vt:lpstr>Python : Abstract Base Class  Meta Commentary</vt:lpstr>
      <vt:lpstr>Python : ABC Questions ?</vt:lpstr>
      <vt:lpstr>PowerPoint Presentation</vt:lpstr>
      <vt:lpstr>Python : Private Stuff</vt:lpstr>
      <vt:lpstr>Python : Private Example</vt:lpstr>
      <vt:lpstr>Python : Magic setter and getters</vt:lpstr>
      <vt:lpstr>Python : Magic SG Example</vt:lpstr>
      <vt:lpstr>Python : Magic setter and getters</vt:lpstr>
      <vt:lpstr>Python : Reflection (tip-toe)</vt:lpstr>
      <vt:lpstr>PowerPoint Presentation</vt:lpstr>
      <vt:lpstr>Python : Exception (tip-toe)</vt:lpstr>
      <vt:lpstr>Python : Exception (tip-toe)</vt:lpstr>
      <vt:lpstr>Python : Exception (tip-toe)</vt:lpstr>
      <vt:lpstr>Python : Exception (tip-toe)</vt:lpstr>
      <vt:lpstr>Python : Exception Example</vt:lpstr>
      <vt:lpstr>Python : Class Questions</vt:lpstr>
      <vt:lpstr>PowerPoint Presentation</vt:lpstr>
      <vt:lpstr>Python Modules</vt:lpstr>
      <vt:lpstr>Python Modules: inbuilt</vt:lpstr>
      <vt:lpstr>Python Modules: inbuilt</vt:lpstr>
      <vt:lpstr>Python Modules: external</vt:lpstr>
      <vt:lpstr>Python Modules: external</vt:lpstr>
      <vt:lpstr>Python Modules: local</vt:lpstr>
      <vt:lpstr>PowerPoint Presentation</vt:lpstr>
      <vt:lpstr>Modules</vt:lpstr>
      <vt:lpstr>Modules</vt:lpstr>
      <vt:lpstr>Self Executing Modules</vt:lpstr>
      <vt:lpstr>Self Executing Module Example</vt:lpstr>
      <vt:lpstr>Finding Modules</vt:lpstr>
      <vt:lpstr>Finding Modules: Same Directory </vt:lpstr>
      <vt:lpstr>Finding Modules: Relative Packages </vt:lpstr>
      <vt:lpstr>Finding Modules: Relative Packages </vt:lpstr>
      <vt:lpstr>Finding Modules: Pip installed modules </vt:lpstr>
      <vt:lpstr>Finding Modules: Pip example </vt:lpstr>
      <vt:lpstr>Questions?: Modules </vt:lpstr>
      <vt:lpstr>PowerPoint Presentation</vt:lpstr>
      <vt:lpstr>Missing Knowledge Check</vt:lpstr>
      <vt:lpstr>Plugins</vt:lpstr>
      <vt:lpstr>Plugins: Discovering Modules</vt:lpstr>
      <vt:lpstr>Plugins</vt:lpstr>
      <vt:lpstr>Eze Plugins</vt:lpstr>
      <vt:lpstr>Plugins Questions ?</vt:lpstr>
      <vt:lpstr>PowerPoint Presentation</vt:lpstr>
      <vt:lpstr>Async Python</vt:lpstr>
      <vt:lpstr>Async Python: 3 Approaches</vt:lpstr>
      <vt:lpstr>Async Python: Event Driven</vt:lpstr>
      <vt:lpstr>Async Python: Event Driven</vt:lpstr>
      <vt:lpstr>Async Python</vt:lpstr>
      <vt:lpstr>Async Python: Event Driven</vt:lpstr>
      <vt:lpstr>Async Python: Event Driven</vt:lpstr>
      <vt:lpstr>Async Python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30</cp:revision>
  <dcterms:created xsi:type="dcterms:W3CDTF">2021-03-03T12:43:49Z</dcterms:created>
  <dcterms:modified xsi:type="dcterms:W3CDTF">2022-07-22T14:12:14Z</dcterms:modified>
</cp:coreProperties>
</file>