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8"/>
  </p:notesMasterIdLst>
  <p:sldIdLst>
    <p:sldId id="256" r:id="rId5"/>
    <p:sldId id="491" r:id="rId6"/>
    <p:sldId id="697" r:id="rId7"/>
    <p:sldId id="705" r:id="rId8"/>
    <p:sldId id="626" r:id="rId9"/>
    <p:sldId id="698" r:id="rId10"/>
    <p:sldId id="683" r:id="rId11"/>
    <p:sldId id="678" r:id="rId12"/>
    <p:sldId id="682" r:id="rId13"/>
    <p:sldId id="677" r:id="rId14"/>
    <p:sldId id="685" r:id="rId15"/>
    <p:sldId id="699" r:id="rId16"/>
    <p:sldId id="675" r:id="rId17"/>
    <p:sldId id="681" r:id="rId18"/>
    <p:sldId id="679" r:id="rId19"/>
    <p:sldId id="674" r:id="rId20"/>
    <p:sldId id="704" r:id="rId21"/>
    <p:sldId id="676" r:id="rId22"/>
    <p:sldId id="637" r:id="rId23"/>
    <p:sldId id="700" r:id="rId24"/>
    <p:sldId id="684" r:id="rId25"/>
    <p:sldId id="686" r:id="rId26"/>
    <p:sldId id="688" r:id="rId27"/>
    <p:sldId id="689" r:id="rId28"/>
    <p:sldId id="687" r:id="rId29"/>
    <p:sldId id="690" r:id="rId30"/>
    <p:sldId id="701" r:id="rId31"/>
    <p:sldId id="672" r:id="rId32"/>
    <p:sldId id="702" r:id="rId33"/>
    <p:sldId id="703" r:id="rId34"/>
    <p:sldId id="706" r:id="rId35"/>
    <p:sldId id="389" r:id="rId36"/>
    <p:sldId id="276" r:id="rId37"/>
  </p:sldIdLst>
  <p:sldSz cx="12192000" cy="6858000"/>
  <p:notesSz cx="6858000" cy="9144000"/>
  <p:embeddedFontLs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Open Sans" panose="020B0606030504020204" pitchFamily="3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676AED8E-6A1A-4F4D-A3B1-B3F2BA183D2C}">
          <p14:sldIdLst>
            <p14:sldId id="256"/>
            <p14:sldId id="491"/>
          </p14:sldIdLst>
        </p14:section>
        <p14:section name="CI Overview" id="{51CD217E-B735-4D0C-92FE-7BACF5A58706}">
          <p14:sldIdLst>
            <p14:sldId id="697"/>
            <p14:sldId id="705"/>
            <p14:sldId id="626"/>
          </p14:sldIdLst>
        </p14:section>
        <p14:section name="CI Terms" id="{D988CCA3-5EB6-49FF-A8D4-34F1F5C5478D}">
          <p14:sldIdLst>
            <p14:sldId id="698"/>
            <p14:sldId id="683"/>
            <p14:sldId id="678"/>
            <p14:sldId id="682"/>
            <p14:sldId id="677"/>
            <p14:sldId id="685"/>
          </p14:sldIdLst>
        </p14:section>
        <p14:section name="Steps" id="{AD08B2E9-8360-46D0-9687-513C9CDEEFE2}">
          <p14:sldIdLst>
            <p14:sldId id="699"/>
            <p14:sldId id="675"/>
            <p14:sldId id="681"/>
            <p14:sldId id="679"/>
            <p14:sldId id="674"/>
            <p14:sldId id="704"/>
            <p14:sldId id="676"/>
            <p14:sldId id="637"/>
          </p14:sldIdLst>
        </p14:section>
        <p14:section name="Best Practice" id="{D496AFC8-FC08-4EFC-846B-3B25BE214421}">
          <p14:sldIdLst>
            <p14:sldId id="700"/>
            <p14:sldId id="684"/>
            <p14:sldId id="686"/>
            <p14:sldId id="688"/>
            <p14:sldId id="689"/>
            <p14:sldId id="687"/>
            <p14:sldId id="690"/>
          </p14:sldIdLst>
        </p14:section>
        <p14:section name="Tooling" id="{B48AA46F-D086-4887-863B-30719C2119E7}">
          <p14:sldIdLst>
            <p14:sldId id="701"/>
            <p14:sldId id="672"/>
            <p14:sldId id="702"/>
            <p14:sldId id="703"/>
            <p14:sldId id="706"/>
          </p14:sldIdLst>
        </p14:section>
        <p14:section name="Conclusions" id="{834BD5EE-E261-4299-8BEA-5ECF4CCA85BB}">
          <p14:sldIdLst>
            <p14:sldId id="389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121" roundtripDataSignature="AMtx7mj0iG0f13uNPWsFdVdE6BVyD3dq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4A3953-E974-49B9-8999-541E69B6FA01}" v="9" dt="2021-11-22T07:09:20.800"/>
    <p1510:client id="{66D390F8-1C52-060B-C87E-CB0519F0BC9D}" v="5" dt="2021-11-22T06:42:41.307"/>
    <p1510:client id="{7CAF9ACC-6B92-8171-D770-3B9985A1C008}" v="1" dt="2021-11-21T18:51:52.730"/>
  </p1510:revLst>
</p1510:revInfo>
</file>

<file path=ppt/tableStyles.xml><?xml version="1.0" encoding="utf-8"?>
<a:tblStyleLst xmlns:a="http://schemas.openxmlformats.org/drawingml/2006/main" def="{A1DC99BB-7DFB-4D21-88AD-20D8CA1BE4D2}">
  <a:tblStyle styleId="{A1DC99BB-7DFB-4D21-88AD-20D8CA1BE4D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02" autoAdjust="0"/>
    <p:restoredTop sz="94660"/>
  </p:normalViewPr>
  <p:slideViewPr>
    <p:cSldViewPr snapToGrid="0">
      <p:cViewPr varScale="1">
        <p:scale>
          <a:sx n="79" d="100"/>
          <a:sy n="79" d="100"/>
        </p:scale>
        <p:origin x="4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4.fntdata"/><Relationship Id="rId12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123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6.fntdata"/><Relationship Id="rId12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5.fntdata"/><Relationship Id="rId126" Type="http://schemas.microsoft.com/office/2015/10/relationships/revisionInfo" Target="revisionInfo.xml"/><Relationship Id="rId8" Type="http://schemas.openxmlformats.org/officeDocument/2006/relationships/slide" Target="slides/slide4.xml"/><Relationship Id="rId121" Type="http://customschemas.google.com/relationships/presentationmetadata" Target="meta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124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Calibri" panose="020F0502020204030204" pitchFamily="34" charset="0"/>
        <a:ea typeface="Calibri" panose="020F0502020204030204" pitchFamily="34" charset="0"/>
        <a:cs typeface="Calibri" panose="020F0502020204030204" pitchFamily="34" charset="0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Google Shape;1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16885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57701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623162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99853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911538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76800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99195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479709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716526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75152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851766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630682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835908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440589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375500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436456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917702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806235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4" name="Google Shape;31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87428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51570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67035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26017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49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97298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8293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13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54589" y="1066296"/>
            <a:ext cx="6626822" cy="6010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2" name="Google Shape;22;p2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3" name="Google Shape;23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24" name="Google Shape;24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25" name="Google Shape;25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8" name="Google Shape;28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9" name="Google Shape;29;p2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0" name="Google Shape;30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1" name="Google Shape;31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2" name="Google Shape;32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5" name="Google Shape;3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6" name="Google Shape;3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7" name="Google Shape;3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0" name="Google Shape;40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1" name="Google Shape;41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4" name="Google Shape;44;p3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5" name="Google Shape;45;p3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6" name="Google Shape;46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7" name="Google Shape;47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8" name="Google Shape;48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1" name="Google Shape;51;p3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3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3" name="Google Shape;53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54" name="Google Shape;54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55" name="Google Shape;55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8" name="Google Shape;58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59" name="Google Shape;59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60" name="Google Shape;60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63" name="Google Shape;63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64" name="Google Shape;64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/>
          <p:nvPr/>
        </p:nvSpPr>
        <p:spPr>
          <a:xfrm>
            <a:off x="0" y="0"/>
            <a:ext cx="12192000" cy="6373091"/>
          </a:xfrm>
          <a:prstGeom prst="rect">
            <a:avLst/>
          </a:prstGeom>
          <a:gradFill>
            <a:gsLst>
              <a:gs pos="0">
                <a:srgbClr val="F5F7FC"/>
              </a:gs>
              <a:gs pos="100000">
                <a:srgbClr val="F2F2F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7" name="Google Shape;7;p12" descr="A picture containing object&#10;&#10;Description automatically generated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9658350" y="463080"/>
            <a:ext cx="2019300" cy="23605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ro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nkins.io/doc/book/installing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jenkins.io/doc/book/pipeline/" TargetMode="External"/><Relationship Id="rId4" Type="http://schemas.openxmlformats.org/officeDocument/2006/relationships/hyperlink" Target="https://www.jenkins.io/doc/book/usin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nkins.io/doc/book/pipeline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www.jenkins.io/doc/book/pipeline/syntax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actions/learn-github-actions/understanding-github-actions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" descr="A picture containing building, pers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6096" y="636720"/>
            <a:ext cx="2998574" cy="3505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17BB2F-B358-4B70-B66B-11A92143B034}"/>
              </a:ext>
            </a:extLst>
          </p:cNvPr>
          <p:cNvSpPr txBox="1"/>
          <p:nvPr/>
        </p:nvSpPr>
        <p:spPr>
          <a:xfrm>
            <a:off x="411585" y="258901"/>
            <a:ext cx="6072188" cy="8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0"/>
              </a:lnSpc>
            </a:pPr>
            <a:r>
              <a:rPr lang="en-GB" sz="6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Academy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C6CDD1-3E43-443A-9861-2046AF17A13C}"/>
              </a:ext>
            </a:extLst>
          </p:cNvPr>
          <p:cNvSpPr txBox="1"/>
          <p:nvPr/>
        </p:nvSpPr>
        <p:spPr>
          <a:xfrm>
            <a:off x="411585" y="4948662"/>
            <a:ext cx="6072188" cy="105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GB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Anthony McKale </a:t>
            </a:r>
          </a:p>
          <a:p>
            <a:pPr>
              <a:lnSpc>
                <a:spcPts val="4000"/>
              </a:lnSpc>
            </a:pPr>
            <a:r>
              <a:rPr lang="en-GB" sz="2000" b="1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Principal Software Engineer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63506C-7DB5-45FE-9D73-6EFA3FF86838}"/>
              </a:ext>
            </a:extLst>
          </p:cNvPr>
          <p:cNvSpPr txBox="1"/>
          <p:nvPr/>
        </p:nvSpPr>
        <p:spPr>
          <a:xfrm>
            <a:off x="411584" y="2282868"/>
            <a:ext cx="9627361" cy="815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6000"/>
              </a:lnSpc>
            </a:pPr>
            <a:r>
              <a:rPr lang="en-GB" sz="4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Continuous </a:t>
            </a:r>
            <a:r>
              <a:rPr lang="en-GB" sz="4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Integration 101</a:t>
            </a:r>
            <a:endParaRPr lang="en-GB" sz="4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Continuous Integration Pipeline (CI)</a:t>
            </a:r>
          </a:p>
          <a:p>
            <a:pPr marL="0" indent="0">
              <a:buNone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CI: Graph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97391E7-D2E2-0D0D-99A0-C792FE04F489}"/>
              </a:ext>
            </a:extLst>
          </p:cNvPr>
          <p:cNvCxnSpPr/>
          <p:nvPr/>
        </p:nvCxnSpPr>
        <p:spPr>
          <a:xfrm>
            <a:off x="1810693" y="2533117"/>
            <a:ext cx="869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760FC65-3BFE-5BD7-6E1D-E8064F043433}"/>
              </a:ext>
            </a:extLst>
          </p:cNvPr>
          <p:cNvSpPr txBox="1"/>
          <p:nvPr/>
        </p:nvSpPr>
        <p:spPr>
          <a:xfrm>
            <a:off x="2860895" y="2271507"/>
            <a:ext cx="1810693" cy="52322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Build / Compile Steps</a:t>
            </a:r>
          </a:p>
        </p:txBody>
      </p:sp>
      <p:sp>
        <p:nvSpPr>
          <p:cNvPr id="8" name="Google Shape;226;g99d0dd0f54_0_0">
            <a:extLst>
              <a:ext uri="{FF2B5EF4-FFF2-40B4-BE49-F238E27FC236}">
                <a16:creationId xmlns:a16="http://schemas.microsoft.com/office/drawing/2014/main" id="{747CB0A7-0A9C-8625-C06C-204B3BABC667}"/>
              </a:ext>
            </a:extLst>
          </p:cNvPr>
          <p:cNvSpPr/>
          <p:nvPr/>
        </p:nvSpPr>
        <p:spPr>
          <a:xfrm>
            <a:off x="592244" y="3192523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Continuous Delivery Pipeline (CI/CD)</a:t>
            </a:r>
          </a:p>
          <a:p>
            <a:pPr marL="0" indent="0">
              <a:buNone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FE06F3-DAB1-682B-E75E-11D396229893}"/>
              </a:ext>
            </a:extLst>
          </p:cNvPr>
          <p:cNvCxnSpPr/>
          <p:nvPr/>
        </p:nvCxnSpPr>
        <p:spPr>
          <a:xfrm>
            <a:off x="1828804" y="4131359"/>
            <a:ext cx="869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E6174A7-5970-3ABB-4C15-1E550612F5B9}"/>
              </a:ext>
            </a:extLst>
          </p:cNvPr>
          <p:cNvSpPr txBox="1"/>
          <p:nvPr/>
        </p:nvSpPr>
        <p:spPr>
          <a:xfrm>
            <a:off x="2879006" y="3869749"/>
            <a:ext cx="1810693" cy="52322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Build / Compile Steps</a:t>
            </a:r>
          </a:p>
        </p:txBody>
      </p:sp>
      <p:sp>
        <p:nvSpPr>
          <p:cNvPr id="12" name="Google Shape;226;g99d0dd0f54_0_0">
            <a:extLst>
              <a:ext uri="{FF2B5EF4-FFF2-40B4-BE49-F238E27FC236}">
                <a16:creationId xmlns:a16="http://schemas.microsoft.com/office/drawing/2014/main" id="{84582DBA-7013-7976-77F2-D3E2566A9489}"/>
              </a:ext>
            </a:extLst>
          </p:cNvPr>
          <p:cNvSpPr/>
          <p:nvPr/>
        </p:nvSpPr>
        <p:spPr>
          <a:xfrm>
            <a:off x="715224" y="492564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Continuous Deployment Pipeline (also CI/CD…)</a:t>
            </a:r>
          </a:p>
          <a:p>
            <a:pPr marL="0" indent="0">
              <a:buNone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FF6357-0588-1E2D-2A41-3FA612870DED}"/>
              </a:ext>
            </a:extLst>
          </p:cNvPr>
          <p:cNvSpPr txBox="1"/>
          <p:nvPr/>
        </p:nvSpPr>
        <p:spPr>
          <a:xfrm>
            <a:off x="838204" y="5540415"/>
            <a:ext cx="861331" cy="307777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INIT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006F6D-EEA4-14DD-92FA-411C950201B5}"/>
              </a:ext>
            </a:extLst>
          </p:cNvPr>
          <p:cNvCxnSpPr/>
          <p:nvPr/>
        </p:nvCxnSpPr>
        <p:spPr>
          <a:xfrm>
            <a:off x="1870299" y="5801108"/>
            <a:ext cx="869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2DF1BF8-E91B-4798-DAA2-B4EC8F8C9A22}"/>
              </a:ext>
            </a:extLst>
          </p:cNvPr>
          <p:cNvSpPr txBox="1"/>
          <p:nvPr/>
        </p:nvSpPr>
        <p:spPr>
          <a:xfrm>
            <a:off x="2920501" y="5539498"/>
            <a:ext cx="1810693" cy="52322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Build / Compile Steps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0BB0BE-ACFF-1976-40FC-AE78D55B1B90}"/>
              </a:ext>
            </a:extLst>
          </p:cNvPr>
          <p:cNvCxnSpPr/>
          <p:nvPr/>
        </p:nvCxnSpPr>
        <p:spPr>
          <a:xfrm>
            <a:off x="4812679" y="4131359"/>
            <a:ext cx="869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CB2302C-AC74-9AC0-08B0-95FCC229B99B}"/>
              </a:ext>
            </a:extLst>
          </p:cNvPr>
          <p:cNvCxnSpPr/>
          <p:nvPr/>
        </p:nvCxnSpPr>
        <p:spPr>
          <a:xfrm>
            <a:off x="4854174" y="5793522"/>
            <a:ext cx="869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749938D-335C-56B0-73E6-6EE57ED8A9ED}"/>
              </a:ext>
            </a:extLst>
          </p:cNvPr>
          <p:cNvSpPr txBox="1"/>
          <p:nvPr/>
        </p:nvSpPr>
        <p:spPr>
          <a:xfrm>
            <a:off x="8709713" y="5506136"/>
            <a:ext cx="1810693" cy="52322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Deployment to Prod Steps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86C990-6F91-3505-3050-6B84C7B986D5}"/>
              </a:ext>
            </a:extLst>
          </p:cNvPr>
          <p:cNvSpPr txBox="1"/>
          <p:nvPr/>
        </p:nvSpPr>
        <p:spPr>
          <a:xfrm>
            <a:off x="5786681" y="2270968"/>
            <a:ext cx="1810693" cy="52322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Verification Steps</a:t>
            </a:r>
            <a:br>
              <a:rPr lang="en-GB" dirty="0"/>
            </a:br>
            <a:r>
              <a:rPr lang="en-GB" dirty="0"/>
              <a:t>normally via Testing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53AEEF1-F823-26F3-3FB3-0B5D03099032}"/>
              </a:ext>
            </a:extLst>
          </p:cNvPr>
          <p:cNvCxnSpPr/>
          <p:nvPr/>
        </p:nvCxnSpPr>
        <p:spPr>
          <a:xfrm>
            <a:off x="4794568" y="2532578"/>
            <a:ext cx="869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91BFCA0-2879-555B-9B23-C685610E7298}"/>
              </a:ext>
            </a:extLst>
          </p:cNvPr>
          <p:cNvSpPr txBox="1"/>
          <p:nvPr/>
        </p:nvSpPr>
        <p:spPr>
          <a:xfrm>
            <a:off x="5862881" y="3869654"/>
            <a:ext cx="1810693" cy="52322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Verification Steps</a:t>
            </a:r>
            <a:br>
              <a:rPr lang="en-GB" dirty="0"/>
            </a:br>
            <a:r>
              <a:rPr lang="en-GB" dirty="0"/>
              <a:t>normally via Testing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2F4843A-EDAE-68D5-D662-5D412AAF1C82}"/>
              </a:ext>
            </a:extLst>
          </p:cNvPr>
          <p:cNvCxnSpPr/>
          <p:nvPr/>
        </p:nvCxnSpPr>
        <p:spPr>
          <a:xfrm>
            <a:off x="7776195" y="4131264"/>
            <a:ext cx="869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90B39DA-3C85-EB48-185C-D72A9BA2F025}"/>
              </a:ext>
            </a:extLst>
          </p:cNvPr>
          <p:cNvSpPr txBox="1"/>
          <p:nvPr/>
        </p:nvSpPr>
        <p:spPr>
          <a:xfrm>
            <a:off x="8767025" y="3869654"/>
            <a:ext cx="1810693" cy="52322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Deployment to QA / DEV Steps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08E6AA-01C3-DD2E-EE64-B0FAFD3FEF00}"/>
              </a:ext>
            </a:extLst>
          </p:cNvPr>
          <p:cNvSpPr txBox="1"/>
          <p:nvPr/>
        </p:nvSpPr>
        <p:spPr>
          <a:xfrm>
            <a:off x="5824645" y="5506136"/>
            <a:ext cx="1810693" cy="52322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Verification</a:t>
            </a:r>
            <a:br>
              <a:rPr lang="en-GB" dirty="0"/>
            </a:br>
            <a:r>
              <a:rPr lang="en-GB" dirty="0"/>
              <a:t>normally via Testing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2E432B2-1D72-7F2F-AADB-051E37B78FF2}"/>
              </a:ext>
            </a:extLst>
          </p:cNvPr>
          <p:cNvCxnSpPr/>
          <p:nvPr/>
        </p:nvCxnSpPr>
        <p:spPr>
          <a:xfrm>
            <a:off x="7737959" y="5767746"/>
            <a:ext cx="869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7FDADF7-C511-A9E0-362B-32AA3519220E}"/>
              </a:ext>
            </a:extLst>
          </p:cNvPr>
          <p:cNvSpPr txBox="1"/>
          <p:nvPr/>
        </p:nvSpPr>
        <p:spPr>
          <a:xfrm>
            <a:off x="828399" y="3858661"/>
            <a:ext cx="861331" cy="307777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INIT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B801F1-6090-347E-2D38-36D2DF0E1CAF}"/>
              </a:ext>
            </a:extLst>
          </p:cNvPr>
          <p:cNvSpPr txBox="1"/>
          <p:nvPr/>
        </p:nvSpPr>
        <p:spPr>
          <a:xfrm>
            <a:off x="838204" y="2296432"/>
            <a:ext cx="861331" cy="307777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INIT</a:t>
            </a:r>
          </a:p>
        </p:txBody>
      </p:sp>
    </p:spTree>
    <p:extLst>
      <p:ext uri="{BB962C8B-B14F-4D97-AF65-F5344CB8AC3E}">
        <p14:creationId xmlns:p14="http://schemas.microsoft.com/office/powerpoint/2010/main" val="158756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Common Dev / QA / Production Branch Strategy</a:t>
            </a:r>
          </a:p>
          <a:p>
            <a:pPr marL="0" indent="0">
              <a:buNone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CI: Branch Strategy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FE06F3-DAB1-682B-E75E-11D396229893}"/>
              </a:ext>
            </a:extLst>
          </p:cNvPr>
          <p:cNvCxnSpPr/>
          <p:nvPr/>
        </p:nvCxnSpPr>
        <p:spPr>
          <a:xfrm>
            <a:off x="2104924" y="2892536"/>
            <a:ext cx="869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E6174A7-5970-3ABB-4C15-1E550612F5B9}"/>
              </a:ext>
            </a:extLst>
          </p:cNvPr>
          <p:cNvSpPr txBox="1"/>
          <p:nvPr/>
        </p:nvSpPr>
        <p:spPr>
          <a:xfrm>
            <a:off x="3155126" y="2630926"/>
            <a:ext cx="1810693" cy="52322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Build / Compile </a:t>
            </a:r>
            <a:r>
              <a:rPr lang="en-GB" dirty="0" err="1"/>
              <a:t>Src</a:t>
            </a:r>
            <a:br>
              <a:rPr lang="en-GB" dirty="0"/>
            </a:b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0BB0BE-ACFF-1976-40FC-AE78D55B1B90}"/>
              </a:ext>
            </a:extLst>
          </p:cNvPr>
          <p:cNvCxnSpPr/>
          <p:nvPr/>
        </p:nvCxnSpPr>
        <p:spPr>
          <a:xfrm>
            <a:off x="5088799" y="2892536"/>
            <a:ext cx="869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91BFCA0-2879-555B-9B23-C685610E7298}"/>
              </a:ext>
            </a:extLst>
          </p:cNvPr>
          <p:cNvSpPr txBox="1"/>
          <p:nvPr/>
        </p:nvSpPr>
        <p:spPr>
          <a:xfrm>
            <a:off x="6139001" y="2630831"/>
            <a:ext cx="1810693" cy="52322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Verification</a:t>
            </a:r>
            <a:br>
              <a:rPr lang="en-GB" dirty="0"/>
            </a:br>
            <a:r>
              <a:rPr lang="en-GB" dirty="0"/>
              <a:t>normally via Testing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2F4843A-EDAE-68D5-D662-5D412AAF1C82}"/>
              </a:ext>
            </a:extLst>
          </p:cNvPr>
          <p:cNvCxnSpPr/>
          <p:nvPr/>
        </p:nvCxnSpPr>
        <p:spPr>
          <a:xfrm>
            <a:off x="8052315" y="2892441"/>
            <a:ext cx="869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90B39DA-3C85-EB48-185C-D72A9BA2F025}"/>
              </a:ext>
            </a:extLst>
          </p:cNvPr>
          <p:cNvSpPr txBox="1"/>
          <p:nvPr/>
        </p:nvSpPr>
        <p:spPr>
          <a:xfrm>
            <a:off x="9043145" y="2630831"/>
            <a:ext cx="1810693" cy="52322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Deployment to DEV environment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FDADF7-C511-A9E0-362B-32AA3519220E}"/>
              </a:ext>
            </a:extLst>
          </p:cNvPr>
          <p:cNvSpPr txBox="1"/>
          <p:nvPr/>
        </p:nvSpPr>
        <p:spPr>
          <a:xfrm>
            <a:off x="443620" y="2618368"/>
            <a:ext cx="1570769" cy="52322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On Develop branch Changed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5BA28B8-C464-3E34-50EE-3E2EF84230C2}"/>
              </a:ext>
            </a:extLst>
          </p:cNvPr>
          <p:cNvCxnSpPr/>
          <p:nvPr/>
        </p:nvCxnSpPr>
        <p:spPr>
          <a:xfrm>
            <a:off x="2104924" y="3716412"/>
            <a:ext cx="869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13C3D2B-B3FC-C476-7D85-100AB9054621}"/>
              </a:ext>
            </a:extLst>
          </p:cNvPr>
          <p:cNvSpPr txBox="1"/>
          <p:nvPr/>
        </p:nvSpPr>
        <p:spPr>
          <a:xfrm>
            <a:off x="3155126" y="3454802"/>
            <a:ext cx="1810693" cy="52322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Build / Compile </a:t>
            </a:r>
            <a:r>
              <a:rPr lang="en-GB" dirty="0" err="1"/>
              <a:t>Src</a:t>
            </a:r>
            <a:br>
              <a:rPr lang="en-GB" dirty="0"/>
            </a:br>
            <a:endParaRPr lang="en-GB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8B7E068-52F1-017C-08B5-3FADADDD9F7C}"/>
              </a:ext>
            </a:extLst>
          </p:cNvPr>
          <p:cNvCxnSpPr/>
          <p:nvPr/>
        </p:nvCxnSpPr>
        <p:spPr>
          <a:xfrm>
            <a:off x="5088799" y="3716412"/>
            <a:ext cx="869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C6A51FC-10E2-2633-1F25-74753DD121E6}"/>
              </a:ext>
            </a:extLst>
          </p:cNvPr>
          <p:cNvSpPr txBox="1"/>
          <p:nvPr/>
        </p:nvSpPr>
        <p:spPr>
          <a:xfrm>
            <a:off x="6139001" y="3454707"/>
            <a:ext cx="1810693" cy="52322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Verification</a:t>
            </a:r>
            <a:br>
              <a:rPr lang="en-GB" dirty="0"/>
            </a:br>
            <a:r>
              <a:rPr lang="en-GB" dirty="0"/>
              <a:t>normally via Testing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BB96655-6B16-71A9-3B1B-AA3BA4D98354}"/>
              </a:ext>
            </a:extLst>
          </p:cNvPr>
          <p:cNvCxnSpPr/>
          <p:nvPr/>
        </p:nvCxnSpPr>
        <p:spPr>
          <a:xfrm>
            <a:off x="8052315" y="3716317"/>
            <a:ext cx="869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7D92CCA-027E-22D5-9E58-C9D99BE6E946}"/>
              </a:ext>
            </a:extLst>
          </p:cNvPr>
          <p:cNvSpPr txBox="1"/>
          <p:nvPr/>
        </p:nvSpPr>
        <p:spPr>
          <a:xfrm>
            <a:off x="9043145" y="3454707"/>
            <a:ext cx="1810693" cy="52322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Deployment to QA environment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1A31F6-962C-4F1D-5CF7-A3C53D8D21A7}"/>
              </a:ext>
            </a:extLst>
          </p:cNvPr>
          <p:cNvSpPr txBox="1"/>
          <p:nvPr/>
        </p:nvSpPr>
        <p:spPr>
          <a:xfrm>
            <a:off x="443620" y="3442244"/>
            <a:ext cx="1570769" cy="52322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On QA branch Changed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8973210-B606-51CF-39C0-ADA3B0269251}"/>
              </a:ext>
            </a:extLst>
          </p:cNvPr>
          <p:cNvCxnSpPr/>
          <p:nvPr/>
        </p:nvCxnSpPr>
        <p:spPr>
          <a:xfrm>
            <a:off x="2104924" y="4445459"/>
            <a:ext cx="869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85490C0-5EA9-505D-2FBF-A7D242C4471E}"/>
              </a:ext>
            </a:extLst>
          </p:cNvPr>
          <p:cNvSpPr txBox="1"/>
          <p:nvPr/>
        </p:nvSpPr>
        <p:spPr>
          <a:xfrm>
            <a:off x="3155126" y="4183849"/>
            <a:ext cx="1810693" cy="52322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Build / Compile </a:t>
            </a:r>
            <a:r>
              <a:rPr lang="en-GB" dirty="0" err="1"/>
              <a:t>Src</a:t>
            </a:r>
            <a:br>
              <a:rPr lang="en-GB" dirty="0"/>
            </a:br>
            <a:endParaRPr lang="en-GB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21B555A-75C4-5E28-2849-8DA34E947982}"/>
              </a:ext>
            </a:extLst>
          </p:cNvPr>
          <p:cNvCxnSpPr/>
          <p:nvPr/>
        </p:nvCxnSpPr>
        <p:spPr>
          <a:xfrm>
            <a:off x="5088799" y="4445459"/>
            <a:ext cx="869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5859188-B2F8-26E3-85EB-B6D2B0E40996}"/>
              </a:ext>
            </a:extLst>
          </p:cNvPr>
          <p:cNvSpPr txBox="1"/>
          <p:nvPr/>
        </p:nvSpPr>
        <p:spPr>
          <a:xfrm>
            <a:off x="6139001" y="4183754"/>
            <a:ext cx="1810693" cy="52322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Verification</a:t>
            </a:r>
            <a:br>
              <a:rPr lang="en-GB" dirty="0"/>
            </a:br>
            <a:r>
              <a:rPr lang="en-GB" dirty="0"/>
              <a:t>normally via Testing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2421B57-94F0-7071-BDBB-D33B25536BB4}"/>
              </a:ext>
            </a:extLst>
          </p:cNvPr>
          <p:cNvCxnSpPr/>
          <p:nvPr/>
        </p:nvCxnSpPr>
        <p:spPr>
          <a:xfrm>
            <a:off x="8052315" y="4445364"/>
            <a:ext cx="869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80754DB-559B-BC0C-611E-26D52EE9BBB5}"/>
              </a:ext>
            </a:extLst>
          </p:cNvPr>
          <p:cNvSpPr txBox="1"/>
          <p:nvPr/>
        </p:nvSpPr>
        <p:spPr>
          <a:xfrm>
            <a:off x="9043145" y="4183754"/>
            <a:ext cx="1810693" cy="52322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Deployment to prod environment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E244803-643F-219C-7E6A-E377EFFD174D}"/>
              </a:ext>
            </a:extLst>
          </p:cNvPr>
          <p:cNvSpPr txBox="1"/>
          <p:nvPr/>
        </p:nvSpPr>
        <p:spPr>
          <a:xfrm>
            <a:off x="443620" y="4171291"/>
            <a:ext cx="1570769" cy="52322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On main branch Changed</a:t>
            </a:r>
          </a:p>
        </p:txBody>
      </p:sp>
    </p:spTree>
    <p:extLst>
      <p:ext uri="{BB962C8B-B14F-4D97-AF65-F5344CB8AC3E}">
        <p14:creationId xmlns:p14="http://schemas.microsoft.com/office/powerpoint/2010/main" val="111595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 STEPS TYPE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64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Typical Initiation Type: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Run on a CRON schedule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e.g. every X hours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Git commit hook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CI server exposes endpoint, explicitly called by Git Server on commits</a:t>
            </a:r>
            <a:endParaRPr lang="en-US" sz="32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CI: Initiation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876063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 err="1">
                <a:latin typeface="+mj-lt"/>
              </a:rPr>
              <a:t>cron</a:t>
            </a:r>
            <a:r>
              <a:rPr lang="en-US" sz="2800" dirty="0">
                <a:latin typeface="+mj-lt"/>
              </a:rPr>
              <a:t> to control polling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  <a:hlinkClick r:id="rId3"/>
              </a:rPr>
              <a:t>https://en.wikipedia.org/wiki/Cron</a:t>
            </a:r>
            <a:endParaRPr lang="en-US" sz="2800" dirty="0">
              <a:latin typeface="+mj-lt"/>
            </a:endParaRPr>
          </a:p>
          <a:p>
            <a:br>
              <a:rPr lang="en-US" sz="2800" dirty="0">
                <a:latin typeface="+mj-lt"/>
              </a:rPr>
            </a:br>
            <a:br>
              <a:rPr lang="en-US" sz="2800" dirty="0">
                <a:latin typeface="+mj-lt"/>
              </a:rPr>
            </a:br>
            <a:br>
              <a:rPr lang="en-US" sz="2800" dirty="0">
                <a:latin typeface="+mj-lt"/>
              </a:rPr>
            </a:br>
            <a:br>
              <a:rPr lang="en-US" sz="2800" dirty="0">
                <a:latin typeface="+mj-lt"/>
              </a:rPr>
            </a:br>
            <a:br>
              <a:rPr lang="en-US" sz="2800" dirty="0">
                <a:latin typeface="+mj-lt"/>
              </a:rPr>
            </a:b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0 0 * * * == run every night at 12pm</a:t>
            </a:r>
            <a:br>
              <a:rPr lang="en-US" sz="2800" dirty="0">
                <a:latin typeface="+mj-lt"/>
              </a:rPr>
            </a:b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has a special H character which can be used instead of *</a:t>
            </a:r>
            <a:br>
              <a:rPr lang="en-US" sz="2800" dirty="0">
                <a:latin typeface="+mj-lt"/>
              </a:rPr>
            </a:br>
            <a:r>
              <a:rPr lang="en-US" sz="2800" dirty="0" err="1">
                <a:latin typeface="+mj-lt"/>
              </a:rPr>
              <a:t>eg</a:t>
            </a:r>
            <a:r>
              <a:rPr lang="en-US" sz="2800" dirty="0">
                <a:latin typeface="+mj-lt"/>
              </a:rPr>
              <a:t> H/5 * * * * * every 5 mins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CI: Initiation: CRON side note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CE6753-E007-976E-7139-808579FF3A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408" y="2719081"/>
            <a:ext cx="75533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2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Typical Build Steps: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Installing Dependencies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Compiling code / packaging for deployment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e.g. docker images / java war files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Automated annotations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e.g. generating / bumping version in source code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CI: Build / Preparation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980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Typical Verification Steps: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Linting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Unit Testing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Integration Testing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Smoke Testing</a:t>
            </a:r>
          </a:p>
          <a:p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CI: Testing / Verification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132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Typical Reporting Steps: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Publishing test results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Publishing generated documentation </a:t>
            </a:r>
          </a:p>
          <a:p>
            <a:pPr marL="457200" indent="-457200">
              <a:buFontTx/>
              <a:buChar char="-"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CI: (optional) Reporting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AFFC0F26-4CAA-4FA5-890A-D2E7F0BAF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215" y="3429000"/>
            <a:ext cx="6915136" cy="299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42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Typical Deployment Steps: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Populating Test Databases / Datasets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DB schema or data population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Storing assets in software registries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e.g. docker images to </a:t>
            </a:r>
            <a:r>
              <a:rPr lang="en-US" sz="3200" i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DockerHub</a:t>
            </a:r>
            <a:r>
              <a:rPr lang="en-US" sz="32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/ war to Nexus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Deploying assets to Cloud or Servers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e.g. SCP : copying files to web server / deploying Docker images</a:t>
            </a:r>
          </a:p>
          <a:p>
            <a:pPr marL="457200" indent="-457200">
              <a:buFontTx/>
              <a:buChar char="-"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CI: Deployment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950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CI: Example Pipeline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226;g99d0dd0f54_0_0">
            <a:extLst>
              <a:ext uri="{FF2B5EF4-FFF2-40B4-BE49-F238E27FC236}">
                <a16:creationId xmlns:a16="http://schemas.microsoft.com/office/drawing/2014/main" id="{B30A8C8A-0893-4405-C20F-9466DD30D533}"/>
              </a:ext>
            </a:extLst>
          </p:cNvPr>
          <p:cNvSpPr/>
          <p:nvPr/>
        </p:nvSpPr>
        <p:spPr>
          <a:xfrm>
            <a:off x="329690" y="2261230"/>
            <a:ext cx="10262864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Continuous Delivery Pipeline Node Example (CI/CD)</a:t>
            </a:r>
          </a:p>
          <a:p>
            <a:pPr marL="0" indent="0">
              <a:buNone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34BA9C-22FC-231E-C479-AEF1FB99AFE9}"/>
              </a:ext>
            </a:extLst>
          </p:cNvPr>
          <p:cNvCxnSpPr>
            <a:cxnSpLocks/>
          </p:cNvCxnSpPr>
          <p:nvPr/>
        </p:nvCxnSpPr>
        <p:spPr>
          <a:xfrm flipV="1">
            <a:off x="2734138" y="3557834"/>
            <a:ext cx="344031" cy="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B89EE89-0F2C-FEED-5719-6A4BAF70E1AA}"/>
              </a:ext>
            </a:extLst>
          </p:cNvPr>
          <p:cNvSpPr txBox="1"/>
          <p:nvPr/>
        </p:nvSpPr>
        <p:spPr>
          <a:xfrm>
            <a:off x="3148713" y="3227195"/>
            <a:ext cx="1948388" cy="138499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BUILD</a:t>
            </a:r>
            <a:br>
              <a:rPr lang="en-GB" dirty="0"/>
            </a:br>
            <a:br>
              <a:rPr lang="en-GB" dirty="0"/>
            </a:br>
            <a:r>
              <a:rPr lang="en-GB" dirty="0" err="1"/>
              <a:t>Build</a:t>
            </a:r>
            <a:r>
              <a:rPr lang="en-GB" dirty="0"/>
              <a:t> node application</a:t>
            </a:r>
            <a:br>
              <a:rPr lang="en-GB" dirty="0"/>
            </a:br>
            <a:br>
              <a:rPr lang="en-GB" dirty="0"/>
            </a:br>
            <a:r>
              <a:rPr lang="en-GB" dirty="0"/>
              <a:t>$ </a:t>
            </a:r>
            <a:r>
              <a:rPr lang="en-GB" dirty="0" err="1"/>
              <a:t>npm</a:t>
            </a:r>
            <a:r>
              <a:rPr lang="en-GB" dirty="0"/>
              <a:t> install</a:t>
            </a:r>
            <a:br>
              <a:rPr lang="en-GB" dirty="0"/>
            </a:br>
            <a:r>
              <a:rPr lang="en-GB" dirty="0"/>
              <a:t>$ </a:t>
            </a:r>
            <a:r>
              <a:rPr lang="en-GB" dirty="0" err="1"/>
              <a:t>npm</a:t>
            </a:r>
            <a:r>
              <a:rPr lang="en-GB" dirty="0"/>
              <a:t> build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DF3BE10-9251-B8F1-E445-A3514075BDDC}"/>
              </a:ext>
            </a:extLst>
          </p:cNvPr>
          <p:cNvCxnSpPr>
            <a:cxnSpLocks/>
          </p:cNvCxnSpPr>
          <p:nvPr/>
        </p:nvCxnSpPr>
        <p:spPr>
          <a:xfrm>
            <a:off x="5165761" y="3557834"/>
            <a:ext cx="230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B9B7743-B4D6-4907-1509-3EF51D213F35}"/>
              </a:ext>
            </a:extLst>
          </p:cNvPr>
          <p:cNvSpPr txBox="1"/>
          <p:nvPr/>
        </p:nvSpPr>
        <p:spPr>
          <a:xfrm>
            <a:off x="5464525" y="3219254"/>
            <a:ext cx="1810693" cy="1600438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VERIFY</a:t>
            </a:r>
            <a:br>
              <a:rPr lang="en-GB" dirty="0"/>
            </a:br>
            <a:br>
              <a:rPr lang="en-GB" dirty="0"/>
            </a:br>
            <a:r>
              <a:rPr lang="en-GB" dirty="0"/>
              <a:t>Run Linting &amp; Unit Tests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$ standard</a:t>
            </a:r>
            <a:br>
              <a:rPr lang="en-GB" dirty="0"/>
            </a:br>
            <a:r>
              <a:rPr lang="en-GB" dirty="0"/>
              <a:t>$ </a:t>
            </a:r>
            <a:r>
              <a:rPr lang="en-GB" dirty="0" err="1"/>
              <a:t>npm</a:t>
            </a:r>
            <a:r>
              <a:rPr lang="en-GB" dirty="0"/>
              <a:t> test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141B6D-4634-4CF5-6E39-50FA1317E128}"/>
              </a:ext>
            </a:extLst>
          </p:cNvPr>
          <p:cNvSpPr txBox="1"/>
          <p:nvPr/>
        </p:nvSpPr>
        <p:spPr>
          <a:xfrm>
            <a:off x="7701482" y="3227195"/>
            <a:ext cx="2094367" cy="1169551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DEPLOY</a:t>
            </a:r>
            <a:br>
              <a:rPr lang="en-GB" dirty="0"/>
            </a:br>
            <a:br>
              <a:rPr lang="en-GB" dirty="0"/>
            </a:br>
            <a:r>
              <a:rPr lang="en-GB" dirty="0" err="1"/>
              <a:t>Deploy</a:t>
            </a:r>
            <a:r>
              <a:rPr lang="en-GB" dirty="0"/>
              <a:t> onto Webserver</a:t>
            </a:r>
            <a:br>
              <a:rPr lang="en-GB" dirty="0"/>
            </a:br>
            <a:br>
              <a:rPr lang="en-GB" dirty="0"/>
            </a:br>
            <a:r>
              <a:rPr lang="en-GB" dirty="0"/>
              <a:t>$ </a:t>
            </a:r>
            <a:r>
              <a:rPr lang="en-GB" dirty="0" err="1"/>
              <a:t>scp</a:t>
            </a:r>
            <a:r>
              <a:rPr lang="en-GB" dirty="0"/>
              <a:t> -r xxx </a:t>
            </a:r>
            <a:r>
              <a:rPr lang="en-GB" dirty="0" err="1"/>
              <a:t>yyy</a:t>
            </a:r>
            <a:r>
              <a:rPr lang="en-GB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382295-EFB1-28A3-5F11-5640DD0B388E}"/>
              </a:ext>
            </a:extLst>
          </p:cNvPr>
          <p:cNvSpPr txBox="1"/>
          <p:nvPr/>
        </p:nvSpPr>
        <p:spPr>
          <a:xfrm>
            <a:off x="1171659" y="3205264"/>
            <a:ext cx="1491935" cy="138499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INIT</a:t>
            </a:r>
            <a:br>
              <a:rPr lang="en-GB" dirty="0"/>
            </a:br>
            <a:br>
              <a:rPr lang="en-GB" dirty="0"/>
            </a:br>
            <a:r>
              <a:rPr lang="en-GB" dirty="0"/>
              <a:t>Start Job and</a:t>
            </a:r>
            <a:br>
              <a:rPr lang="en-GB" dirty="0"/>
            </a:br>
            <a:r>
              <a:rPr lang="en-GB" dirty="0"/>
              <a:t>Download</a:t>
            </a:r>
            <a:br>
              <a:rPr lang="en-GB" dirty="0"/>
            </a:br>
            <a:r>
              <a:rPr lang="en-GB" dirty="0"/>
              <a:t>Source </a:t>
            </a:r>
          </a:p>
          <a:p>
            <a:r>
              <a:rPr lang="en-GB" dirty="0"/>
              <a:t>On Git Commit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DFEFC9A-1E76-6823-72BA-08231CD3EEB0}"/>
              </a:ext>
            </a:extLst>
          </p:cNvPr>
          <p:cNvCxnSpPr>
            <a:cxnSpLocks/>
          </p:cNvCxnSpPr>
          <p:nvPr/>
        </p:nvCxnSpPr>
        <p:spPr>
          <a:xfrm>
            <a:off x="7373298" y="3541102"/>
            <a:ext cx="230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45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Overview</a:t>
            </a:r>
          </a:p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Terms</a:t>
            </a:r>
          </a:p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CI/CD</a:t>
            </a:r>
          </a:p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Implementations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Agenda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658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 BEST 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9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PROS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: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Catch bugs quicker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Ensure testing ran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De-skills deployment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Provides up to date environments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Automated Metric dashboards help </a:t>
            </a:r>
            <a:r>
              <a:rPr lang="en-US" sz="32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devs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/QA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 (aka tests / code quality) #</a:t>
            </a:r>
          </a:p>
          <a:p>
            <a:pPr marL="0" indent="0">
              <a:buNone/>
            </a:pPr>
            <a:r>
              <a:rPr lang="en-US" sz="32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Team notifications on failures</a:t>
            </a:r>
          </a:p>
          <a:p>
            <a:pPr marL="457200" indent="-457200">
              <a:buFontTx/>
              <a:buChar char="-"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CI: PROS AND CONS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011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CONS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: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Testing can slow down deployments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 (problem in emergencies)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Initial investment / setup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Continuous Deployment can be dangerous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 aka continuous broken production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Poorly built pipelines can be slow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Poorly built pipelines can spam notifications</a:t>
            </a:r>
          </a:p>
          <a:p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CI: PROS AND CONS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383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Use Version Control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Enforce versioning control best practice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aka pre-commit hooks / no large files </a:t>
            </a:r>
            <a:r>
              <a:rPr lang="en-US" sz="32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etc</a:t>
            </a: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Use Git hooks over CRON polling</a:t>
            </a:r>
          </a:p>
          <a:p>
            <a:pPr marL="457200" indent="-457200">
              <a:buFontTx/>
              <a:buChar char="-"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CI: Best Practice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473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Completely Automate build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no copy and pasting before merging to main, custom </a:t>
            </a:r>
            <a:r>
              <a:rPr lang="en-US" sz="2400" i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db</a:t>
            </a:r>
            <a:r>
              <a:rPr lang="en-US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steps, </a:t>
            </a:r>
            <a:r>
              <a:rPr lang="en-US" sz="2400" i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etc</a:t>
            </a:r>
            <a:endParaRPr lang="en-US" sz="24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endParaRPr lang="en-US" sz="24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Configure environments by config files not hard coded code</a:t>
            </a:r>
          </a:p>
          <a:p>
            <a:pPr marL="457200" indent="-457200">
              <a:buFontTx/>
              <a:buChar char="-"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Secure pipeline secrets*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* CI Servers provide ways to protecting secrets, use them</a:t>
            </a:r>
            <a:b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Favor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IaC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over manual deployment bash scripts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IaC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= Infrastructure as code</a:t>
            </a: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CI: Best Practice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498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FontTx/>
              <a:buChar char="-"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Use dedicated development / </a:t>
            </a:r>
            <a:r>
              <a:rPr lang="en-US" sz="32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qa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environments</a:t>
            </a:r>
          </a:p>
          <a:p>
            <a:pPr marL="457200" indent="-457200">
              <a:buFontTx/>
              <a:buChar char="-"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Enable Notifications to team on broken builds</a:t>
            </a:r>
          </a:p>
          <a:p>
            <a:pPr marL="457200" indent="-457200">
              <a:buFontTx/>
              <a:buChar char="-"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Enable metric dashboards for team to see code quality</a:t>
            </a:r>
          </a:p>
          <a:p>
            <a:pPr marL="457200" indent="-457200">
              <a:buFontTx/>
              <a:buChar char="-"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CI: Best Practice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220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Keep testing and builds fast</a:t>
            </a:r>
          </a:p>
          <a:p>
            <a:pPr marL="457200" indent="-457200">
              <a:buFontTx/>
              <a:buChar char="-"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Test all builds</a:t>
            </a:r>
          </a:p>
          <a:p>
            <a:pPr marL="457200" indent="-457200">
              <a:buFontTx/>
              <a:buChar char="-"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Test the compiled code (self-testing)</a:t>
            </a:r>
          </a:p>
          <a:p>
            <a:pPr marL="457200" indent="-457200">
              <a:buFontTx/>
              <a:buChar char="-"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Broken Tests should fail pipeline</a:t>
            </a:r>
          </a:p>
          <a:p>
            <a:pPr marL="457200" indent="-457200">
              <a:buFontTx/>
              <a:buChar char="-"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CI: Best Practice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719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 SERVER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97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277285" y="69125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CI Implementation</a:t>
            </a: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9889D039-870F-4980-8774-06698F36983C}"/>
              </a:ext>
            </a:extLst>
          </p:cNvPr>
          <p:cNvSpPr/>
          <p:nvPr/>
        </p:nvSpPr>
        <p:spPr>
          <a:xfrm>
            <a:off x="592244" y="1539955"/>
            <a:ext cx="7053155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kumimoji="0" lang="en-GB" sz="32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There are many CI servers:</a:t>
            </a:r>
          </a:p>
          <a:p>
            <a:pPr marL="0" indent="0">
              <a:buNone/>
            </a:pPr>
            <a:endParaRPr kumimoji="0" lang="en-GB" sz="32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JENKINS</a:t>
            </a:r>
          </a:p>
          <a:p>
            <a:pPr marL="0" indent="0">
              <a:buNone/>
            </a:pPr>
            <a:r>
              <a:rPr kumimoji="0" lang="en-GB" sz="32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CRUISE CONTROL</a:t>
            </a:r>
          </a:p>
          <a:p>
            <a:pPr marL="0" indent="0">
              <a:buNone/>
            </a:pP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CODE BUILD</a:t>
            </a:r>
          </a:p>
          <a:p>
            <a:pPr marL="0" indent="0">
              <a:buNone/>
            </a:pPr>
            <a:r>
              <a:rPr kumimoji="0" lang="en-GB" sz="32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AZURE PIPELINES</a:t>
            </a:r>
          </a:p>
          <a:p>
            <a:pPr marL="0" indent="0">
              <a:buNone/>
            </a:pP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CONCOURSE</a:t>
            </a:r>
          </a:p>
          <a:p>
            <a:pPr marL="0" indent="0">
              <a:buNone/>
            </a:pPr>
            <a:r>
              <a:rPr kumimoji="0" lang="en-GB" sz="32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TRAV</a:t>
            </a: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IS CI / CIRCLE CI</a:t>
            </a:r>
            <a:b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32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+ GIT HUB ACTIONs… ?</a:t>
            </a: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781973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277285" y="69125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CI Implementation: Jenkins</a:t>
            </a: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9889D039-870F-4980-8774-06698F36983C}"/>
              </a:ext>
            </a:extLst>
          </p:cNvPr>
          <p:cNvSpPr/>
          <p:nvPr/>
        </p:nvSpPr>
        <p:spPr>
          <a:xfrm>
            <a:off x="592244" y="1539955"/>
            <a:ext cx="7053155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kumimoji="0" lang="en-GB" sz="32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Jenkins</a:t>
            </a:r>
            <a:br>
              <a:rPr kumimoji="0" lang="en-GB" sz="32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br>
              <a:rPr kumimoji="0" lang="en-GB" sz="32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32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install</a:t>
            </a:r>
            <a:br>
              <a:rPr kumimoji="0" lang="en-GB" sz="32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0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https://www.jenkins.io/doc/book/installing/</a:t>
            </a:r>
            <a:br>
              <a:rPr kumimoji="0" lang="en-GB" sz="20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0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marL="0" indent="0">
              <a:buNone/>
            </a:pP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config service users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https://www.jenkins.io/doc/book/using/</a:t>
            </a:r>
            <a:endParaRPr lang="en-GB" sz="20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endParaRPr lang="en-GB" sz="32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create some pipelines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https://www.jenkins.io/doc/book/pipeline/</a:t>
            </a: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928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95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277284" y="691250"/>
            <a:ext cx="10315269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CI Implementation: Jenkins Pipelines</a:t>
            </a: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9889D039-870F-4980-8774-06698F36983C}"/>
              </a:ext>
            </a:extLst>
          </p:cNvPr>
          <p:cNvSpPr/>
          <p:nvPr/>
        </p:nvSpPr>
        <p:spPr>
          <a:xfrm>
            <a:off x="592244" y="1539955"/>
            <a:ext cx="6174863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creating Pipelines</a:t>
            </a:r>
          </a:p>
          <a:p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https://www.jenkins.io/doc/book/pipeline/</a:t>
            </a:r>
            <a:b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https://www.jenkins.io/doc/book/pipeline/syntax/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b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Create pipelines via UI or </a:t>
            </a:r>
            <a:r>
              <a:rPr lang="en-GB" sz="20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Jenkinsfile</a:t>
            </a: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SCM</a:t>
            </a:r>
          </a:p>
          <a:p>
            <a:pPr marL="0" indent="0">
              <a:buNone/>
            </a:pPr>
            <a:endParaRPr lang="en-GB" sz="20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Powerful central CI server used, where all pipelines are ran and results correlated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62261F-F2C0-EEB8-E522-75A4705707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7107" y="1410612"/>
            <a:ext cx="3670671" cy="527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22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277284" y="691250"/>
            <a:ext cx="10315269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CI Implementation: </a:t>
            </a:r>
            <a:r>
              <a:rPr lang="en-GB" sz="4000" b="1" dirty="0" err="1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Github</a:t>
            </a: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 Actions</a:t>
            </a: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9889D039-870F-4980-8774-06698F36983C}"/>
              </a:ext>
            </a:extLst>
          </p:cNvPr>
          <p:cNvSpPr/>
          <p:nvPr/>
        </p:nvSpPr>
        <p:spPr>
          <a:xfrm>
            <a:off x="592244" y="1539955"/>
            <a:ext cx="7053155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create Actions</a:t>
            </a:r>
          </a:p>
          <a:p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https://docs.github.com/en/actions/learn-github-actions/understanding-github-actions</a:t>
            </a: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b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New methodology in town, instead of pipelines of steps, all steps are all setup and ran individually (called Actions)</a:t>
            </a:r>
          </a:p>
          <a:p>
            <a:endParaRPr lang="en-GB" sz="20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This reduces complexity, doesn’t require central server (built into </a:t>
            </a:r>
            <a:r>
              <a:rPr lang="en-GB" sz="20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Github’s</a:t>
            </a: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cloud), all results are individually displayed in individual repo’s </a:t>
            </a:r>
            <a:r>
              <a:rPr lang="en-GB" sz="20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Github</a:t>
            </a: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pages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9E7C6F-2C25-5A60-8320-D02DD0514D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0462" y="1932355"/>
            <a:ext cx="347662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6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I’ve been Anthony </a:t>
            </a:r>
            <a:r>
              <a:rPr lang="en-GB" sz="2800" i="1" dirty="0"/>
              <a:t>“Zapper”</a:t>
            </a:r>
            <a:r>
              <a:rPr lang="en-GB" sz="2800" dirty="0"/>
              <a:t> M</a:t>
            </a:r>
            <a:r>
              <a:rPr lang="en-GB" sz="2800" baseline="30000" dirty="0"/>
              <a:t>c</a:t>
            </a:r>
            <a:r>
              <a:rPr lang="en-GB" sz="2800" dirty="0"/>
              <a:t>Kale</a:t>
            </a:r>
            <a:br>
              <a:rPr lang="en-GB" sz="2800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Hopefully I’ve </a:t>
            </a:r>
            <a:r>
              <a:rPr lang="en-GB" sz="2800" dirty="0"/>
              <a:t>Educated, Informed, and even Entertained</a:t>
            </a:r>
            <a:br>
              <a:rPr lang="en-GB" sz="2800" dirty="0"/>
            </a:br>
            <a:br>
              <a:rPr lang="en-GB" sz="2800" dirty="0"/>
            </a:br>
            <a:r>
              <a:rPr lang="en-GB" sz="2800" b="1" dirty="0"/>
              <a:t>Good</a:t>
            </a:r>
            <a:r>
              <a:rPr lang="en-GB" sz="2800" dirty="0"/>
              <a:t> Testing is </a:t>
            </a:r>
            <a:r>
              <a:rPr lang="en-GB" sz="2800" b="1" dirty="0"/>
              <a:t>Good</a:t>
            </a:r>
            <a:r>
              <a:rPr lang="en-GB" sz="2800" dirty="0"/>
              <a:t> Security is </a:t>
            </a:r>
            <a:r>
              <a:rPr lang="en-GB" sz="2800" b="1" dirty="0"/>
              <a:t>Good</a:t>
            </a:r>
            <a:r>
              <a:rPr lang="en-GB" sz="2800" dirty="0"/>
              <a:t> software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Google Shape;227;g99d0dd0f54_0_0">
            <a:extLst>
              <a:ext uri="{FF2B5EF4-FFF2-40B4-BE49-F238E27FC236}">
                <a16:creationId xmlns:a16="http://schemas.microsoft.com/office/drawing/2014/main" id="{32B84BC2-8887-44B7-B89A-77DA4EB0B7DE}"/>
              </a:ext>
            </a:extLst>
          </p:cNvPr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Questions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083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11" descr="A picture containing building, pers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6096" y="636720"/>
            <a:ext cx="2998574" cy="350532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1"/>
          <p:cNvSpPr txBox="1"/>
          <p:nvPr/>
        </p:nvSpPr>
        <p:spPr>
          <a:xfrm>
            <a:off x="1921603" y="2854703"/>
            <a:ext cx="6072188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GB" sz="6000" b="1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Thank you </a:t>
            </a:r>
            <a:endParaRPr sz="14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242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Continuous Integration is the practice of doing automated :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1)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Packaging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of new code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2)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Testing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of packaged code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3)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Documentation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/ analytics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4)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Deployment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of packaged assets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Every code change,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via a server doing the automation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CI: Continuous </a:t>
            </a:r>
            <a:r>
              <a:rPr lang="en-GB" sz="4000" b="1" dirty="0" err="1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Intergation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207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90’s: </a:t>
            </a: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CI Server usage introduced in Agile precursor Extreme Programming (XP)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00’s: </a:t>
            </a: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CI Server usage solidified as part Agile Software Methodology</a:t>
            </a:r>
            <a:b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4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2005: </a:t>
            </a: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Opensource </a:t>
            </a:r>
            <a:r>
              <a:rPr lang="en-US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Hudson</a:t>
            </a: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created in</a:t>
            </a:r>
            <a:b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became </a:t>
            </a:r>
            <a:r>
              <a:rPr lang="en-US" sz="24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defacto</a:t>
            </a: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Central CI Server solution</a:t>
            </a:r>
            <a:b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4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2011: Jenkins</a:t>
            </a: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Hudson’s fork created after trademark dispute with Oracle*</a:t>
            </a:r>
            <a:b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4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2018: </a:t>
            </a: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low/no-code micro cloud-based </a:t>
            </a:r>
            <a:r>
              <a:rPr lang="en-US" sz="2400" b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Github</a:t>
            </a:r>
            <a:r>
              <a:rPr lang="en-US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actions</a:t>
            </a: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introduced into </a:t>
            </a:r>
            <a:r>
              <a:rPr lang="en-US" sz="24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Github</a:t>
            </a: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(replacing monolithic CI Servers)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GB" sz="16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CI: Primer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713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 TERMS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99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Continuous Integration is the practice of :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regular automated packaging of new code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regular automated testing of new code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regular automated deployment of code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CI: Continuous </a:t>
            </a:r>
            <a:r>
              <a:rPr lang="en-GB" sz="4000" b="1" dirty="0" err="1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Intergation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460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Continuous Integration (CI)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Verifying incoming merged code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Continuous Delivery (CD)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Deployment incoming merged code to dev/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qa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environments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Continuous Deployment (CD)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Deployment incoming merged code to production environments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Hence CI/CD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CI: Terms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778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Task/Step/Action: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individual process on CI, aka run tests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Pipeline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Chained steps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Job / Build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Instance of a pipeline running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CI: Terms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939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Body Slide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50745287EEBC42B15120CE6AF2921C" ma:contentTypeVersion="10" ma:contentTypeDescription="Create a new document." ma:contentTypeScope="" ma:versionID="facf5fad01900dc768ae8bb523b8e328">
  <xsd:schema xmlns:xsd="http://www.w3.org/2001/XMLSchema" xmlns:xs="http://www.w3.org/2001/XMLSchema" xmlns:p="http://schemas.microsoft.com/office/2006/metadata/properties" xmlns:ns2="fc39ede9-d662-4214-abef-05075cb9f20d" xmlns:ns3="39053a48-3087-4d98-913b-d6df0910e790" targetNamespace="http://schemas.microsoft.com/office/2006/metadata/properties" ma:root="true" ma:fieldsID="4eccccb6594ec463ffaefad14dc9d13e" ns2:_="" ns3:_="">
    <xsd:import namespace="fc39ede9-d662-4214-abef-05075cb9f20d"/>
    <xsd:import namespace="39053a48-3087-4d98-913b-d6df0910e79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39ede9-d662-4214-abef-05075cb9f2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053a48-3087-4d98-913b-d6df0910e7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c39ede9-d662-4214-abef-05075cb9f20d">
      <UserInfo>
        <DisplayName>Pablo Guilamo</DisplayName>
        <AccountId>61</AccountId>
        <AccountType/>
      </UserInfo>
      <UserInfo>
        <DisplayName>Peter Hunter</DisplayName>
        <AccountId>75</AccountId>
        <AccountType/>
      </UserInfo>
      <UserInfo>
        <DisplayName>Anthony McKale</DisplayName>
        <AccountId>71</AccountId>
        <AccountType/>
      </UserInfo>
      <UserInfo>
        <DisplayName>Vinaya Sheshadri</DisplayName>
        <AccountId>28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658AFD5-0CE3-4290-B697-70AF88112F0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D6AE8F-19CF-4594-9068-9BA1990DBC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39ede9-d662-4214-abef-05075cb9f20d"/>
    <ds:schemaRef ds:uri="39053a48-3087-4d98-913b-d6df0910e79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525B32D-596C-4132-837C-754E77CD78EC}">
  <ds:schemaRefs>
    <ds:schemaRef ds:uri="http://purl.org/dc/terms/"/>
    <ds:schemaRef ds:uri="http://purl.org/dc/dcmitype/"/>
    <ds:schemaRef ds:uri="367f9480-5eac-4e72-9c26-27db9ea456de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9f7df9b7-97a3-446c-a44e-dbae37ef0b61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fc39ede9-d662-4214-abef-05075cb9f20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4442</TotalTime>
  <Words>1198</Words>
  <Application>Microsoft Office PowerPoint</Application>
  <PresentationFormat>Widescreen</PresentationFormat>
  <Paragraphs>182</Paragraphs>
  <Slides>33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Open Sans</vt:lpstr>
      <vt:lpstr>Body Slides</vt:lpstr>
      <vt:lpstr>PowerPoint Presentation</vt:lpstr>
      <vt:lpstr>PowerPoint Presentation</vt:lpstr>
      <vt:lpstr>CI OVERVIEW</vt:lpstr>
      <vt:lpstr>PowerPoint Presentation</vt:lpstr>
      <vt:lpstr>PowerPoint Presentation</vt:lpstr>
      <vt:lpstr>CI TERMS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CI STEPS 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CI BEST PRACTICE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CI SERVER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Hannaford</dc:creator>
  <cp:lastModifiedBy>Anthony McKale</cp:lastModifiedBy>
  <cp:revision>41</cp:revision>
  <dcterms:created xsi:type="dcterms:W3CDTF">2020-04-16T10:42:13Z</dcterms:created>
  <dcterms:modified xsi:type="dcterms:W3CDTF">2022-07-13T06:30:19Z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0x0101007250745287EEBC42B15120CE6AF2921C</vt:lpwstr>
  </property>
</Properties>
</file>