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2"/>
  </p:notesMasterIdLst>
  <p:handoutMasterIdLst>
    <p:handoutMasterId r:id="rId63"/>
  </p:handoutMasterIdLst>
  <p:sldIdLst>
    <p:sldId id="256" r:id="rId3"/>
    <p:sldId id="332" r:id="rId4"/>
    <p:sldId id="258" r:id="rId5"/>
    <p:sldId id="259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0" r:id="rId14"/>
    <p:sldId id="342" r:id="rId15"/>
    <p:sldId id="376" r:id="rId16"/>
    <p:sldId id="344" r:id="rId17"/>
    <p:sldId id="345" r:id="rId18"/>
    <p:sldId id="346" r:id="rId19"/>
    <p:sldId id="356" r:id="rId20"/>
    <p:sldId id="35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7" r:id="rId30"/>
    <p:sldId id="358" r:id="rId31"/>
    <p:sldId id="359" r:id="rId32"/>
    <p:sldId id="360" r:id="rId33"/>
    <p:sldId id="361" r:id="rId34"/>
    <p:sldId id="375" r:id="rId35"/>
    <p:sldId id="362" r:id="rId36"/>
    <p:sldId id="363" r:id="rId37"/>
    <p:sldId id="364" r:id="rId38"/>
    <p:sldId id="365" r:id="rId39"/>
    <p:sldId id="366" r:id="rId40"/>
    <p:sldId id="369" r:id="rId41"/>
    <p:sldId id="367" r:id="rId42"/>
    <p:sldId id="368" r:id="rId43"/>
    <p:sldId id="370" r:id="rId44"/>
    <p:sldId id="371" r:id="rId45"/>
    <p:sldId id="372" r:id="rId46"/>
    <p:sldId id="377" r:id="rId47"/>
    <p:sldId id="373" r:id="rId48"/>
    <p:sldId id="378" r:id="rId49"/>
    <p:sldId id="374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9" r:id="rId60"/>
    <p:sldId id="38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History" id="{D6368BC7-F94E-4B86-B1DB-77B49E88E994}">
          <p14:sldIdLst>
            <p14:sldId id="258"/>
            <p14:sldId id="259"/>
            <p14:sldId id="334"/>
            <p14:sldId id="335"/>
          </p14:sldIdLst>
        </p14:section>
        <p14:section name="Versions" id="{4EA3B27D-E8B1-41E1-AADA-5391A62860D1}">
          <p14:sldIdLst>
            <p14:sldId id="336"/>
            <p14:sldId id="337"/>
            <p14:sldId id="338"/>
            <p14:sldId id="339"/>
          </p14:sldIdLst>
        </p14:section>
        <p14:section name="How to install" id="{54A3E4EB-43A4-4624-A0B8-B16D8FA325EE}">
          <p14:sldIdLst>
            <p14:sldId id="341"/>
            <p14:sldId id="340"/>
            <p14:sldId id="342"/>
            <p14:sldId id="376"/>
          </p14:sldIdLst>
        </p14:section>
        <p14:section name="Basic Python" id="{300E9F9A-85BD-4F21-8CF5-116E06A6622E}">
          <p14:sldIdLst>
            <p14:sldId id="344"/>
            <p14:sldId id="345"/>
            <p14:sldId id="346"/>
            <p14:sldId id="356"/>
            <p14:sldId id="35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7"/>
            <p14:sldId id="358"/>
            <p14:sldId id="359"/>
            <p14:sldId id="360"/>
            <p14:sldId id="361"/>
            <p14:sldId id="375"/>
          </p14:sldIdLst>
        </p14:section>
        <p14:section name="Tooling" id="{474F7912-6FD7-48B2-82BD-B7F611D43E2E}">
          <p14:sldIdLst>
            <p14:sldId id="362"/>
            <p14:sldId id="363"/>
            <p14:sldId id="364"/>
            <p14:sldId id="365"/>
            <p14:sldId id="366"/>
            <p14:sldId id="369"/>
            <p14:sldId id="367"/>
            <p14:sldId id="368"/>
            <p14:sldId id="370"/>
            <p14:sldId id="371"/>
            <p14:sldId id="372"/>
            <p14:sldId id="377"/>
            <p14:sldId id="373"/>
            <p14:sldId id="378"/>
            <p14:sldId id="374"/>
            <p14:sldId id="379"/>
            <p14:sldId id="380"/>
            <p14:sldId id="381"/>
            <p14:sldId id="382"/>
          </p14:sldIdLst>
        </p14:section>
        <p14:section name="Further Reading" id="{349D4D1A-AC06-4360-9F61-BC6527C9B4FA}">
          <p14:sldIdLst>
            <p14:sldId id="383"/>
            <p14:sldId id="384"/>
            <p14:sldId id="385"/>
            <p14:sldId id="386"/>
            <p14:sldId id="387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riversafe/DevSecOps/_wiki/wikis/DevSecOps.wiki/195/New-Starter-Guide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ckaging.python.org/tutorials/installing-packages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ke8.pycqa.org/en/latest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black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.azure.com/riversafe/DevSecOps/_build/results?buildId=137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intro-to-pyenv/" TargetMode="External"/><Relationship Id="rId2" Type="http://schemas.openxmlformats.org/officeDocument/2006/relationships/hyperlink" Target="https://docs.python.org/3/tutorial/venv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docs.python-guide.org/writing/style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hyperlink" Target="https://www.python.org/dev/peps/pep-0008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dict-files" TargetMode="External"/><Relationship Id="rId2" Type="http://schemas.openxmlformats.org/officeDocument/2006/relationships/hyperlink" Target="https://developers.google.com/edu/python/sorting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evelopers.google.com/edu/python/utilities" TargetMode="External"/><Relationship Id="rId4" Type="http://schemas.openxmlformats.org/officeDocument/2006/relationships/hyperlink" Target="https://developers.google.com/edu/python/regular-expressions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linmorris/learn-python-challenge-day-1-exercises/notebook" TargetMode="External"/><Relationship Id="rId2" Type="http://schemas.openxmlformats.org/officeDocument/2006/relationships/hyperlink" Target="https://www.kaggle.com/rtatman/the-5-day-data-challeng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rtatman/data-cleaning-challenge-handling-missing-value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whatsnew/" TargetMode="External"/><Relationship Id="rId2" Type="http://schemas.openxmlformats.org/officeDocument/2006/relationships/hyperlink" Target="https://dev.azure.com/riversafe/DevSecOps/_wiki/wikis/DevSecOps.wiki/187/Python-Best-Practic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python.org/3/whatsnew/3.8.html" TargetMode="External"/><Relationship Id="rId4" Type="http://schemas.openxmlformats.org/officeDocument/2006/relationships/hyperlink" Target="https://docs.python.org/3/whatsn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16/04/2021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156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101”</a:t>
            </a:r>
          </a:p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6938395" cy="293093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Use PYTHON 3 for all new projects</a:t>
            </a:r>
          </a:p>
          <a:p>
            <a:pPr marL="0" indent="0">
              <a:buNone/>
            </a:pPr>
            <a:r>
              <a:rPr lang="en-GB" sz="6000" dirty="0"/>
              <a:t>    simples </a:t>
            </a:r>
            <a:r>
              <a:rPr lang="en-GB" sz="6000" dirty="0">
                <a:sym typeface="Wingdings" panose="05000000000000000000" pitchFamily="2" charset="2"/>
              </a:rPr>
              <a:t></a:t>
            </a:r>
          </a:p>
          <a:p>
            <a:endParaRPr lang="en-GB" sz="6000" dirty="0">
              <a:sym typeface="Wingdings" panose="05000000000000000000" pitchFamily="2" charset="2"/>
            </a:endParaRPr>
          </a:p>
          <a:p>
            <a:endParaRPr lang="en-GB" sz="6000" dirty="0">
              <a:sym typeface="Wingdings" panose="05000000000000000000" pitchFamily="2" charset="2"/>
            </a:endParaRPr>
          </a:p>
          <a:p>
            <a:r>
              <a:rPr lang="en-GB" sz="6000" dirty="0">
                <a:sym typeface="Wingdings" panose="05000000000000000000" pitchFamily="2" charset="2"/>
              </a:rPr>
              <a:t>PYTHON 2 is dead</a:t>
            </a:r>
            <a:br>
              <a:rPr lang="en-GB" sz="6000" dirty="0">
                <a:sym typeface="Wingdings" panose="05000000000000000000" pitchFamily="2" charset="2"/>
              </a:rPr>
            </a:br>
            <a:r>
              <a:rPr lang="en-GB" sz="6000" dirty="0">
                <a:sym typeface="Wingdings" panose="05000000000000000000" pitchFamily="2" charset="2"/>
              </a:rPr>
              <a:t>  move these to python 3 ASAP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6283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LOCAL INSTALL</a:t>
            </a:r>
          </a:p>
          <a:p>
            <a:pPr algn="r"/>
            <a:r>
              <a:rPr lang="en-GB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99571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Wiki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</a:rPr>
              <a:t>Python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  <a:hlinkClick r:id="rId2"/>
              </a:rPr>
              <a:t>https://www.python.org/downloads/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VSS (Regular)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Riversafe@DESKTOP-GPVF0RR MINGW64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$ pip --version pip 20.2.3 from c:\dev\bin\python39\lib\site-packages\pip (python 3.9)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Riversafe@DESKTOP-GPVF0RR MINGW64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$ python --version Python 3.9.2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>
                <a:hlinkClick r:id="rId3"/>
              </a:rPr>
              <a:t>https://dev.azure.com/riversafe/DevSecOps/_wiki/wikis/DevSecOps.wiki/195/New-Starter-Guide</a:t>
            </a:r>
            <a:r>
              <a:rPr lang="en-GB" sz="6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Installation: Pip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pretty much every language has a package manager and python is no exception, it’s called PIP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It’s just like </a:t>
            </a:r>
            <a:r>
              <a:rPr lang="en-GB" sz="5400" dirty="0" err="1"/>
              <a:t>npm</a:t>
            </a:r>
            <a:r>
              <a:rPr lang="en-GB" sz="5400" dirty="0"/>
              <a:t> or maven but for python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You get it for free with the python install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Use like so:</a:t>
            </a:r>
          </a:p>
          <a:p>
            <a:pPr marL="457200" lvl="1" indent="0">
              <a:buNone/>
            </a:pPr>
            <a:r>
              <a:rPr lang="en-GB" sz="5000" dirty="0"/>
              <a:t>pip install xxx </a:t>
            </a:r>
            <a:r>
              <a:rPr lang="en-GB" sz="5000" i="1" dirty="0"/>
              <a:t># simple dependency</a:t>
            </a:r>
          </a:p>
          <a:p>
            <a:pPr marL="457200" lvl="1" indent="0">
              <a:buNone/>
            </a:pPr>
            <a:r>
              <a:rPr lang="en-GB" sz="5000" dirty="0"/>
              <a:t>pip install -r xxx.txt </a:t>
            </a:r>
            <a:r>
              <a:rPr lang="en-GB" sz="5000" i="1" dirty="0"/>
              <a:t># multiple dependencies</a:t>
            </a:r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sz="5400" dirty="0"/>
              <a:t>More details</a:t>
            </a:r>
          </a:p>
          <a:p>
            <a:pPr marL="0" indent="0">
              <a:buNone/>
            </a:pPr>
            <a:r>
              <a:rPr lang="en-GB" sz="5400" dirty="0">
                <a:hlinkClick r:id="rId2"/>
              </a:rPr>
              <a:t>https://packaging.python.org/tutorials/installing-packages/</a:t>
            </a:r>
            <a:r>
              <a:rPr lang="en-GB" sz="54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6D1E8-BAF4-49CC-8C1E-65BFDB03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89" y="2301080"/>
            <a:ext cx="3552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Install / History: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8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Primer: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JS (Node) vs Python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C17EA1-AF6F-4D9B-B6FA-DE4FD7E4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21075"/>
              </p:ext>
            </p:extLst>
          </p:nvPr>
        </p:nvGraphicFramePr>
        <p:xfrm>
          <a:off x="1791991" y="1515232"/>
          <a:ext cx="7423612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806">
                  <a:extLst>
                    <a:ext uri="{9D8B030D-6E8A-4147-A177-3AD203B41FA5}">
                      <a16:colId xmlns:a16="http://schemas.microsoft.com/office/drawing/2014/main" val="3717418404"/>
                    </a:ext>
                  </a:extLst>
                </a:gridCol>
                <a:gridCol w="3711806">
                  <a:extLst>
                    <a:ext uri="{9D8B030D-6E8A-4147-A177-3AD203B41FA5}">
                      <a16:colId xmlns:a16="http://schemas.microsoft.com/office/drawing/2014/main" val="187269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Python is a scripting language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Deployable as driver, desktop and web applications.</a:t>
                      </a:r>
                      <a:br>
                        <a:rPr lang="en-GB" sz="1400" dirty="0"/>
                      </a:br>
                      <a:br>
                        <a:rPr lang="en-GB" sz="1400" dirty="0"/>
                      </a:br>
                      <a:r>
                        <a:rPr lang="en-GB" sz="1400" dirty="0"/>
                        <a:t>( Even your BT set top box or router)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JS primarily a web programming language 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Deployable via browser, or as server application side via Node JS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5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Python has a comprehensive standard library (like Java)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JS has a very limited set of utility objects.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5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Python uses a true class based inheritance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Node has a limited by functionality class based inheritance model </a:t>
                      </a:r>
                      <a:br>
                        <a:rPr lang="en-GB" dirty="0"/>
                      </a:br>
                      <a:r>
                        <a:rPr lang="en-GB" dirty="0"/>
                        <a:t>(missing abstract / interfaces… cough cough)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Strings in python are immutable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 are strings in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0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5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History, versions, and local install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Basic Language Constructs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Tooling: Code styling, Testing, and IDEs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Now will go over some of those built in data types spoken about previously</a:t>
            </a:r>
          </a:p>
          <a:p>
            <a:pPr marL="0" indent="0">
              <a:buNone/>
            </a:pPr>
            <a:endParaRPr lang="en-GB" sz="4800" dirty="0"/>
          </a:p>
          <a:p>
            <a:pPr>
              <a:buFontTx/>
              <a:buChar char="-"/>
            </a:pPr>
            <a:r>
              <a:rPr lang="en-GB" sz="4800" dirty="0"/>
              <a:t>Booleans</a:t>
            </a:r>
          </a:p>
          <a:p>
            <a:pPr>
              <a:buFontTx/>
              <a:buChar char="-"/>
            </a:pPr>
            <a:r>
              <a:rPr lang="en-GB" sz="4800" dirty="0"/>
              <a:t>Numbers</a:t>
            </a:r>
          </a:p>
          <a:p>
            <a:pPr>
              <a:buFontTx/>
              <a:buChar char="-"/>
            </a:pPr>
            <a:r>
              <a:rPr lang="en-GB" sz="4800" dirty="0"/>
              <a:t>Strings</a:t>
            </a:r>
          </a:p>
          <a:p>
            <a:pPr>
              <a:buFontTx/>
              <a:buChar char="-"/>
            </a:pPr>
            <a:r>
              <a:rPr lang="en-GB" sz="4800" dirty="0"/>
              <a:t>Collections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Read </a:t>
            </a:r>
            <a:r>
              <a:rPr lang="en-GB" sz="4800" dirty="0" err="1"/>
              <a:t>stdtype</a:t>
            </a:r>
            <a:r>
              <a:rPr lang="en-GB" sz="4800" dirty="0"/>
              <a:t> docs for more info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https://docs.python.org/3/library/stdtypes.html</a:t>
            </a:r>
            <a:r>
              <a:rPr lang="en-GB" sz="4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bool</a:t>
            </a:r>
          </a:p>
          <a:p>
            <a:pPr marL="0" indent="0">
              <a:buNone/>
            </a:pPr>
            <a:r>
              <a:rPr lang="en-GB" sz="4400" dirty="0"/>
              <a:t>Treat None like “undefined” in Node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See </a:t>
            </a:r>
            <a:r>
              <a:rPr lang="en-GB" sz="4400" dirty="0">
                <a:hlinkClick r:id="rId2"/>
              </a:rPr>
              <a:t>https://docs.python.org/3/library/stdtypes.html</a:t>
            </a:r>
            <a:r>
              <a:rPr lang="en-GB" sz="44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87" y="2987224"/>
            <a:ext cx="359795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Number</a:t>
            </a:r>
          </a:p>
          <a:p>
            <a:pPr marL="0" indent="0">
              <a:buNone/>
            </a:pPr>
            <a:r>
              <a:rPr lang="en-GB" sz="4000" dirty="0"/>
              <a:t>Int and floats are very different so be careful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Also remember like Node, Python can’t count</a:t>
            </a:r>
          </a:p>
          <a:p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endParaRPr lang="en-GB" sz="4000" dirty="0"/>
          </a:p>
          <a:p>
            <a:pPr marL="0" indent="0">
              <a:buNone/>
            </a:pPr>
            <a:r>
              <a:rPr lang="en-GB" sz="4000" dirty="0"/>
              <a:t>See </a:t>
            </a:r>
            <a:r>
              <a:rPr lang="en-GB" sz="4000" dirty="0">
                <a:hlinkClick r:id="rId2"/>
              </a:rPr>
              <a:t>https://docs.python.org/3/library/stdtypes.html</a:t>
            </a:r>
            <a:r>
              <a:rPr lang="en-GB" sz="4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40" y="2450985"/>
            <a:ext cx="7151003" cy="1416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14" y="4388010"/>
            <a:ext cx="3440855" cy="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See </a:t>
            </a:r>
            <a:r>
              <a:rPr lang="en-GB" sz="3600" dirty="0">
                <a:hlinkClick r:id="rId2"/>
              </a:rPr>
              <a:t>https://docs.python.org/3/library/stdtypes.html</a:t>
            </a: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45" y="2396936"/>
            <a:ext cx="5585383" cy="26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Sequences</a:t>
            </a:r>
          </a:p>
          <a:p>
            <a:pPr marL="0" indent="0">
              <a:buNone/>
            </a:pPr>
            <a:r>
              <a:rPr lang="en-GB" sz="3200" dirty="0"/>
              <a:t>Remember </a:t>
            </a:r>
            <a:r>
              <a:rPr lang="en-GB" sz="3200" b="1" dirty="0"/>
              <a:t>Tuples</a:t>
            </a:r>
            <a:r>
              <a:rPr lang="en-GB" sz="3200" dirty="0"/>
              <a:t> great for generics and putting into lists</a:t>
            </a:r>
          </a:p>
          <a:p>
            <a:pPr marL="0" indent="0">
              <a:buNone/>
            </a:pPr>
            <a:r>
              <a:rPr lang="en-GB" sz="3200" dirty="0"/>
              <a:t>Remember </a:t>
            </a:r>
            <a:r>
              <a:rPr lang="en-GB" sz="3200" b="1" dirty="0"/>
              <a:t>ranges</a:t>
            </a:r>
            <a:r>
              <a:rPr lang="en-GB" sz="3200" dirty="0"/>
              <a:t> are super efficient (and are just in time calc-ed and created)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See </a:t>
            </a:r>
            <a:r>
              <a:rPr lang="en-GB" sz="3200" dirty="0">
                <a:hlinkClick r:id="rId2"/>
              </a:rPr>
              <a:t>https://docs.python.org/3/library/stdtypes.html</a:t>
            </a:r>
            <a:r>
              <a:rPr lang="en-GB" sz="32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B4124-0D94-48FE-9866-F3ABCCCD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81" y="2841683"/>
            <a:ext cx="6822675" cy="15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Dictionary</a:t>
            </a:r>
          </a:p>
          <a:p>
            <a:pPr marL="0" indent="0">
              <a:buNone/>
            </a:pPr>
            <a:r>
              <a:rPr lang="en-GB" sz="2800" dirty="0"/>
              <a:t>Remember you need to access via angle brackets</a:t>
            </a:r>
            <a:br>
              <a:rPr lang="en-GB" sz="2800" dirty="0"/>
            </a:br>
            <a:r>
              <a:rPr lang="en-GB" sz="2800" dirty="0" err="1"/>
              <a:t>dict</a:t>
            </a:r>
            <a:r>
              <a:rPr lang="en-GB" sz="2800" dirty="0"/>
              <a:t>[“KEY_NAME”]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See </a:t>
            </a:r>
            <a:r>
              <a:rPr lang="en-GB" sz="2800" dirty="0">
                <a:hlinkClick r:id="rId2"/>
              </a:rPr>
              <a:t>https://docs.python.org/3/library/stdtypes.html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06" y="2646945"/>
            <a:ext cx="4563611" cy="27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Unlike Arrays and Object in </a:t>
            </a:r>
            <a:r>
              <a:rPr lang="en-GB" sz="2800" dirty="0" err="1"/>
              <a:t>Javascript</a:t>
            </a:r>
            <a:r>
              <a:rPr lang="en-GB" sz="2800" dirty="0"/>
              <a:t>….</a:t>
            </a:r>
          </a:p>
          <a:p>
            <a:endParaRPr lang="en-GB" sz="2800" dirty="0"/>
          </a:p>
          <a:p>
            <a:r>
              <a:rPr lang="en-GB" sz="2800" dirty="0"/>
              <a:t>{} – They call this </a:t>
            </a:r>
            <a:r>
              <a:rPr lang="en-GB" sz="2800" b="1" dirty="0"/>
              <a:t>dictionary</a:t>
            </a:r>
            <a:r>
              <a:rPr lang="en-GB" sz="2800" dirty="0"/>
              <a:t> not an object</a:t>
            </a:r>
          </a:p>
          <a:p>
            <a:r>
              <a:rPr lang="en-GB" sz="2800" dirty="0"/>
              <a:t>[] – And this is a </a:t>
            </a:r>
            <a:r>
              <a:rPr lang="en-GB" sz="2800" b="1" dirty="0"/>
              <a:t>List </a:t>
            </a:r>
            <a:r>
              <a:rPr lang="en-GB" sz="2800" dirty="0"/>
              <a:t>not an array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Whitespace</a:t>
            </a:r>
            <a:r>
              <a:rPr lang="en-GB" sz="2800" dirty="0"/>
              <a:t> is really important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A9B53-1BBC-4A77-94E7-C1B9FDB0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68" y="2651417"/>
            <a:ext cx="3343275" cy="110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A287C-1C7F-4603-B982-458199374850}"/>
              </a:ext>
            </a:extLst>
          </p:cNvPr>
          <p:cNvSpPr txBox="1"/>
          <p:nvPr/>
        </p:nvSpPr>
        <p:spPr>
          <a:xfrm>
            <a:off x="7520468" y="3987246"/>
            <a:ext cx="2354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Though as I will mention later you should have a linter running on save so you never have to worry about this</a:t>
            </a:r>
          </a:p>
        </p:txBody>
      </p:sp>
    </p:spTree>
    <p:extLst>
      <p:ext uri="{BB962C8B-B14F-4D97-AF65-F5344CB8AC3E}">
        <p14:creationId xmlns:p14="http://schemas.microsoft.com/office/powerpoint/2010/main" val="153402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Watch out, always use </a:t>
            </a:r>
            <a:r>
              <a:rPr lang="en-GB" sz="2800" b="1" dirty="0" err="1"/>
              <a:t>spine_case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95" y="2613017"/>
            <a:ext cx="3547750" cy="1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HISTORY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Parameters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Ps: For strings you can also do interpolation using f“{xxx}”</a:t>
            </a:r>
            <a:endParaRPr lang="en-GB" sz="2800" b="1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wrap functions easily with </a:t>
            </a:r>
            <a:r>
              <a:rPr lang="en-GB" sz="2800" b="1" dirty="0"/>
              <a:t>decorators</a:t>
            </a:r>
          </a:p>
          <a:p>
            <a:pPr marL="0" indent="0">
              <a:buNone/>
            </a:pPr>
            <a:r>
              <a:rPr lang="en-GB" dirty="0"/>
              <a:t>(called </a:t>
            </a:r>
            <a:r>
              <a:rPr lang="en-GB" i="1" dirty="0"/>
              <a:t>annotations</a:t>
            </a:r>
            <a:r>
              <a:rPr lang="en-GB" dirty="0"/>
              <a:t> in other languages)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.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0CB5A-91CA-43D1-BAEF-89484351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9" y="2647950"/>
            <a:ext cx="430530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E3C65-E81C-4AF4-8874-A83A657D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91" y="3253580"/>
            <a:ext cx="3324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27522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Tooling</a:t>
            </a:r>
          </a:p>
        </p:txBody>
      </p:sp>
    </p:spTree>
    <p:extLst>
      <p:ext uri="{BB962C8B-B14F-4D97-AF65-F5344CB8AC3E}">
        <p14:creationId xmlns:p14="http://schemas.microsoft.com/office/powerpoint/2010/main" val="186725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 …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38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Tooling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9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Tooling: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Code Style Tooling</a:t>
            </a:r>
          </a:p>
          <a:p>
            <a:pPr>
              <a:buFontTx/>
              <a:buChar char="-"/>
            </a:pPr>
            <a:r>
              <a:rPr lang="en-GB" dirty="0"/>
              <a:t>Code Testing Tooling</a:t>
            </a:r>
          </a:p>
          <a:p>
            <a:pPr>
              <a:buFontTx/>
              <a:buChar char="-"/>
            </a:pPr>
            <a:r>
              <a:rPr lang="en-GB" dirty="0"/>
              <a:t>Code Writing Tooling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1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97752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Use </a:t>
            </a:r>
            <a:r>
              <a:rPr lang="en-GB" sz="4400" b="1" dirty="0" err="1"/>
              <a:t>pylint</a:t>
            </a:r>
            <a:r>
              <a:rPr lang="en-GB" sz="4400" dirty="0"/>
              <a:t> or similar for all code so your code follows python’s commonly agreed styling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Install with pip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pip install </a:t>
            </a:r>
            <a:r>
              <a:rPr lang="en-GB" sz="4400" dirty="0" err="1"/>
              <a:t>pylint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https://www.python.org/dev/peps/pep-0008/</a:t>
            </a:r>
            <a:r>
              <a:rPr lang="en-GB" sz="2800" dirty="0"/>
              <a:t> for more info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be sure to read allegory “A Foolish Consistency is the Hobgoblin of Little Minds”  </a:t>
            </a:r>
            <a:endParaRPr lang="en-GB" sz="4400" dirty="0"/>
          </a:p>
          <a:p>
            <a:endParaRPr lang="en-GB" sz="44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23F5-157D-434D-B707-B608E8C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2" y="2509120"/>
            <a:ext cx="42862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7E039-384F-4A6D-874E-BED860D6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859" y="2509120"/>
            <a:ext cx="3876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 : What is Python?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Python is an interpreted, high-level, general-purpose programming language. (…)”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“Python’s design philosophy emphasises code readability with its notable use of significant whitespace. (…)”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“(designed for) writing clear, logical code for small and large-scales projects.”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https://en.wikipedia.org/wiki/Python_(programming_language)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Run </a:t>
            </a:r>
            <a:r>
              <a:rPr lang="en-GB" sz="4400" b="1" dirty="0" err="1"/>
              <a:t>pylint</a:t>
            </a:r>
            <a:r>
              <a:rPr lang="en-GB" sz="4400" dirty="0"/>
              <a:t> to find your errors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https://www.python.org/dev/peps/pep-0008/</a:t>
            </a:r>
            <a:r>
              <a:rPr lang="en-GB" sz="2800" dirty="0"/>
              <a:t> for more info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be sure to read allegory “A Foolish Consistency is the Hobgoblin of Little Minds”  </a:t>
            </a:r>
            <a:endParaRPr lang="en-GB" sz="4400" dirty="0"/>
          </a:p>
          <a:p>
            <a:endParaRPr lang="en-GB" sz="44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23F5-157D-434D-B707-B608E8C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2" y="2198727"/>
            <a:ext cx="42862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7E039-384F-4A6D-874E-BED860D6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728" y="2141577"/>
            <a:ext cx="3876675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9FAC2-B0CD-472E-B172-43350694E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03" y="3417927"/>
            <a:ext cx="6391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2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Detect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Other solutions exist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Big fan of flake8 for example</a:t>
            </a:r>
          </a:p>
          <a:p>
            <a:pPr marL="0" indent="0">
              <a:buNone/>
            </a:pPr>
            <a:r>
              <a:rPr lang="en-GB" sz="4400" dirty="0">
                <a:hlinkClick r:id="rId2"/>
              </a:rPr>
              <a:t>https://flake8.pycqa.org/en/latest/</a:t>
            </a:r>
            <a:r>
              <a:rPr lang="en-GB" sz="4400" dirty="0"/>
              <a:t> 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Auto fix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Use </a:t>
            </a:r>
            <a:r>
              <a:rPr lang="en-GB" sz="4400" b="1" dirty="0"/>
              <a:t>black</a:t>
            </a:r>
            <a:r>
              <a:rPr lang="en-GB" sz="4400" dirty="0"/>
              <a:t> or similar for all code to fix said mistakes in your code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Install with pip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pip install black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black *.</a:t>
            </a:r>
            <a:r>
              <a:rPr lang="en-GB" sz="4200" dirty="0" err="1"/>
              <a:t>py</a:t>
            </a:r>
            <a:endParaRPr lang="en-GB" sz="4200" dirty="0"/>
          </a:p>
          <a:p>
            <a:endParaRPr lang="en-GB" sz="4200" dirty="0"/>
          </a:p>
          <a:p>
            <a:pPr marL="0" indent="0">
              <a:buNone/>
            </a:pPr>
            <a:r>
              <a:rPr lang="en-GB" sz="4200" dirty="0">
                <a:hlinkClick r:id="rId2"/>
              </a:rPr>
              <a:t>https://pypi.org/project/black/</a:t>
            </a:r>
            <a:r>
              <a:rPr lang="en-GB" sz="4200" dirty="0"/>
              <a:t> 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78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4624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For use </a:t>
            </a:r>
            <a:r>
              <a:rPr lang="en-GB" sz="4400" b="1" dirty="0" err="1"/>
              <a:t>pytest</a:t>
            </a:r>
            <a:r>
              <a:rPr lang="en-GB" sz="4400" dirty="0"/>
              <a:t> or </a:t>
            </a:r>
            <a:r>
              <a:rPr lang="en-GB" sz="4400" b="1" dirty="0" err="1"/>
              <a:t>unittest</a:t>
            </a:r>
            <a:r>
              <a:rPr lang="en-GB" sz="4400" dirty="0"/>
              <a:t> for all code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2800" dirty="0"/>
              <a:t>Ps </a:t>
            </a:r>
            <a:r>
              <a:rPr lang="en-GB" sz="2800" dirty="0">
                <a:hlinkClick r:id="rId2"/>
              </a:rPr>
              <a:t>https://docs.python.org/3/library/unittest.html</a:t>
            </a:r>
            <a:r>
              <a:rPr lang="en-GB" sz="2800" dirty="0"/>
              <a:t> for more info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7EC9E-E9A8-42EB-BE81-BBC877E2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17" y="2896494"/>
            <a:ext cx="29813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ED987-FA21-4804-AB75-59702AE0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8" y="2320130"/>
            <a:ext cx="4057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86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891320" cy="491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With a few arguments you can get code coverage from </a:t>
            </a:r>
            <a:r>
              <a:rPr lang="en-GB" sz="3200" dirty="0" err="1"/>
              <a:t>pytest</a:t>
            </a:r>
            <a:r>
              <a:rPr lang="en-GB" sz="3200" dirty="0"/>
              <a:t> , aim for 80% coverage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A9894-B6A0-4E69-9E9F-EE447E7A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1" y="2888172"/>
            <a:ext cx="753427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AAC16-149D-4392-B44C-750C193E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98" y="3651758"/>
            <a:ext cx="7840302" cy="27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1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891320" cy="49107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Roman Numerals converter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Bonus points: can anyone say what’s wrong style wise with this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057E3B1-09CF-4EFC-885B-FA9F1CFC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4" y="2206743"/>
            <a:ext cx="7339693" cy="38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7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Integrate </a:t>
            </a:r>
            <a:r>
              <a:rPr lang="en-GB" sz="4400" b="1" dirty="0"/>
              <a:t>unit</a:t>
            </a:r>
            <a:r>
              <a:rPr lang="en-GB" sz="4400" dirty="0"/>
              <a:t> and </a:t>
            </a:r>
            <a:r>
              <a:rPr lang="en-GB" sz="4400" b="1" dirty="0"/>
              <a:t>coverage</a:t>
            </a:r>
            <a:r>
              <a:rPr lang="en-GB" sz="4400" dirty="0"/>
              <a:t> report files into your ci pipeline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Example:</a:t>
            </a:r>
          </a:p>
          <a:p>
            <a:pPr marL="0" indent="0">
              <a:buNone/>
            </a:pPr>
            <a:r>
              <a:rPr lang="en-GB" sz="4400" dirty="0">
                <a:hlinkClick r:id="rId2"/>
              </a:rPr>
              <a:t>https://dev.azure.com/riversafe/DevSecOps/_build/results?buildId=137</a:t>
            </a:r>
            <a:r>
              <a:rPr lang="en-GB" sz="4400" dirty="0"/>
              <a:t> 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044FB-A04C-4FA1-A0CC-74A4902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41" y="2252212"/>
            <a:ext cx="5343612" cy="27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54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04568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4828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Remember I mentioned linting on save? Running tests inline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Don’t be a hero programmer, use a 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</a:t>
            </a:r>
            <a:r>
              <a:rPr lang="en-GB" b="1" dirty="0"/>
              <a:t>WILL</a:t>
            </a:r>
            <a:r>
              <a:rPr lang="en-GB" dirty="0"/>
              <a:t> speed up your development compared to notepad++ or </a:t>
            </a:r>
            <a:r>
              <a:rPr lang="en-GB" dirty="0" err="1"/>
              <a:t>eMacs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Visual Studio has excellent python support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VSScode</a:t>
            </a:r>
            <a:r>
              <a:rPr lang="en-GB" dirty="0"/>
              <a:t> can be downloaded from </a:t>
            </a:r>
            <a:r>
              <a:rPr lang="en-GB" dirty="0">
                <a:hlinkClick r:id="rId2"/>
              </a:rPr>
              <a:t>https://code.visualstudio.com/</a:t>
            </a:r>
            <a:r>
              <a:rPr lang="en-GB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101: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GB" dirty="0"/>
              <a:t>Born in the late 80’s by a chap called “Guido”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Named after Monty Python’s Flying Circus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Python 2.0 came out in the 2000</a:t>
            </a:r>
            <a:br>
              <a:rPr lang="en-GB" dirty="0"/>
            </a:br>
            <a:r>
              <a:rPr lang="en-GB" dirty="0"/>
              <a:t>marks the modern version of the programming language  aka garbage collection, character set support, etc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Python 3.0 came out in 2008</a:t>
            </a:r>
            <a:br>
              <a:rPr lang="en-GB" dirty="0"/>
            </a:br>
            <a:r>
              <a:rPr lang="en-GB" dirty="0"/>
              <a:t>modern version of the programming language</a:t>
            </a:r>
            <a:br>
              <a:rPr lang="en-GB" dirty="0"/>
            </a:br>
            <a:r>
              <a:rPr lang="en-GB" dirty="0"/>
              <a:t>aka typing, better modules / classes, string interpolate, etc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Strange high level language, that been be compiled for low 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To get started with python install the above package </a:t>
            </a:r>
          </a:p>
          <a:p>
            <a:pPr marL="0" indent="0">
              <a:buNone/>
            </a:pPr>
            <a:r>
              <a:rPr lang="en-GB" sz="3200" dirty="0"/>
              <a:t>note it includes out of the box</a:t>
            </a:r>
          </a:p>
          <a:p>
            <a:pPr>
              <a:buFontTx/>
              <a:buChar char="-"/>
            </a:pPr>
            <a:r>
              <a:rPr lang="en-GB" sz="3200" dirty="0"/>
              <a:t>unit test support</a:t>
            </a:r>
          </a:p>
          <a:p>
            <a:pPr>
              <a:buFontTx/>
              <a:buChar char="-"/>
            </a:pPr>
            <a:r>
              <a:rPr lang="en-GB" sz="3200" dirty="0"/>
              <a:t>Linting support</a:t>
            </a:r>
          </a:p>
          <a:p>
            <a:pPr>
              <a:buFontTx/>
              <a:buChar char="-"/>
            </a:pPr>
            <a:r>
              <a:rPr lang="en-GB" sz="3200" dirty="0"/>
              <a:t>debugging support</a:t>
            </a:r>
            <a:endParaRPr lang="en-GB" sz="44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CA7E4-C272-4C38-865D-DD6DC330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99" y="1603275"/>
            <a:ext cx="6475445" cy="11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Multiple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As mentioned previously sometimes you need multiple python versions or to isolate packages from each other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Python environment are a advanced topic by VS Code makes it easy: Note this button at the bottom of </a:t>
            </a:r>
            <a:r>
              <a:rPr lang="en-GB" sz="3200" dirty="0" err="1"/>
              <a:t>vscode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 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Clicking this allows you to choose you python environment within VS code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Manually can be done via </a:t>
            </a:r>
            <a:r>
              <a:rPr lang="en-GB" sz="3200" b="1" dirty="0" err="1"/>
              <a:t>venv</a:t>
            </a:r>
            <a:r>
              <a:rPr lang="en-GB" sz="3200" dirty="0"/>
              <a:t> </a:t>
            </a:r>
            <a:r>
              <a:rPr lang="en-GB" sz="3200" dirty="0">
                <a:hlinkClick r:id="rId2"/>
              </a:rPr>
              <a:t>https://docs.python.org/3/tutorial/venv.html</a:t>
            </a:r>
            <a:r>
              <a:rPr lang="en-GB" sz="3200" dirty="0"/>
              <a:t> or </a:t>
            </a:r>
          </a:p>
          <a:p>
            <a:pPr marL="0" indent="0">
              <a:buNone/>
            </a:pPr>
            <a:r>
              <a:rPr lang="en-GB" sz="3200" b="1" dirty="0" err="1"/>
              <a:t>pyenv</a:t>
            </a:r>
            <a:r>
              <a:rPr lang="en-GB" sz="3200" dirty="0"/>
              <a:t> </a:t>
            </a:r>
            <a:r>
              <a:rPr lang="en-GB" sz="3200" dirty="0">
                <a:hlinkClick r:id="rId3"/>
              </a:rPr>
              <a:t>https://realpython.com/intro-to-pyenv/</a:t>
            </a:r>
            <a:r>
              <a:rPr lang="en-GB" sz="32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EF20F-5820-4A9F-AA94-C36783A7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47" y="3263936"/>
            <a:ext cx="1847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2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Cliffnotes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Use Tooling to do your linting and Testing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Use a IDE* to control your tooling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* </a:t>
            </a:r>
            <a:r>
              <a:rPr lang="en-GB" sz="2800" dirty="0" err="1"/>
              <a:t>VSCode</a:t>
            </a:r>
            <a:r>
              <a:rPr lang="en-GB" sz="2800" dirty="0"/>
              <a:t>* is vastly better than writing in a raw editor like notepad or </a:t>
            </a:r>
            <a:r>
              <a:rPr lang="en-GB" sz="2800" i="1" dirty="0"/>
              <a:t>eclipse…</a:t>
            </a:r>
            <a:endParaRPr lang="en-GB" sz="2800" dirty="0"/>
          </a:p>
          <a:p>
            <a:pPr marL="0" indent="0">
              <a:buNone/>
            </a:pPr>
            <a:r>
              <a:rPr lang="en-GB" sz="1400" i="1" dirty="0"/>
              <a:t>* Footnote Disclaimer other good IDEs exist than </a:t>
            </a:r>
            <a:r>
              <a:rPr lang="en-GB" sz="1400" i="1" dirty="0" err="1"/>
              <a:t>VSCode</a:t>
            </a:r>
            <a:br>
              <a:rPr lang="en-GB" sz="1400" i="1" dirty="0"/>
            </a:br>
            <a:r>
              <a:rPr lang="en-GB" sz="1400" i="1" dirty="0"/>
              <a:t>(cough </a:t>
            </a:r>
            <a:r>
              <a:rPr lang="en-GB" sz="1400" i="1" dirty="0" err="1"/>
              <a:t>cough</a:t>
            </a:r>
            <a:r>
              <a:rPr lang="en-GB" sz="1400" i="1" dirty="0"/>
              <a:t> … </a:t>
            </a:r>
            <a:r>
              <a:rPr lang="en-GB" sz="1400" i="1" dirty="0" err="1"/>
              <a:t>pycharm</a:t>
            </a:r>
            <a:r>
              <a:rPr lang="en-GB" sz="1400" i="1" dirty="0"/>
              <a:t>, cough </a:t>
            </a:r>
            <a:r>
              <a:rPr lang="en-GB" sz="1400" i="1" dirty="0" err="1"/>
              <a:t>cough</a:t>
            </a:r>
            <a:r>
              <a:rPr lang="en-GB" sz="1400" i="1" dirty="0"/>
              <a:t> … IntelliJ)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03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Luckily we’re drowning in further resources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here’s some further reading</a:t>
            </a:r>
            <a:endParaRPr lang="en-GB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Excellent guide on PEP-008 aka how to write “Python” style code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https://docs.python-guide.org/writing/style/</a:t>
            </a:r>
            <a:r>
              <a:rPr lang="en-GB" dirty="0"/>
              <a:t> 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also</a:t>
            </a:r>
          </a:p>
          <a:p>
            <a:pPr marL="0" indent="0">
              <a:buNone/>
            </a:pPr>
            <a:r>
              <a:rPr lang="en-GB" sz="2800" dirty="0">
                <a:hlinkClick r:id="rId3"/>
              </a:rPr>
              <a:t>https://pep8.org/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https://www.python.org/dev/peps/pep-0008/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D8386-47BE-4B03-AC7F-899529944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806" y="2848033"/>
            <a:ext cx="3237788" cy="1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Tutorials by Google, as recommended by the python community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Sorting</a:t>
            </a:r>
          </a:p>
          <a:p>
            <a:r>
              <a:rPr lang="en-GB" sz="2800" dirty="0">
                <a:hlinkClick r:id="rId2"/>
              </a:rPr>
              <a:t>https://developers.google.com/edu/python/sorting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Dicts</a:t>
            </a:r>
            <a:r>
              <a:rPr lang="en-GB" sz="2800" dirty="0"/>
              <a:t> and Files</a:t>
            </a:r>
          </a:p>
          <a:p>
            <a:r>
              <a:rPr lang="en-GB" sz="2800" dirty="0">
                <a:hlinkClick r:id="rId3"/>
              </a:rPr>
              <a:t>https://developers.google.com/edu/python/dict-files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Regular Expressions </a:t>
            </a:r>
            <a:br>
              <a:rPr lang="en-GB" sz="2800" dirty="0"/>
            </a:br>
            <a:r>
              <a:rPr lang="en-GB" sz="2800" dirty="0"/>
              <a:t>(which are always useful, even to non Perl chaps)</a:t>
            </a:r>
          </a:p>
          <a:p>
            <a:r>
              <a:rPr lang="en-GB" sz="2800" dirty="0">
                <a:hlinkClick r:id="rId4"/>
              </a:rPr>
              <a:t>https://developers.google.com/edu/python/regular-expressions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Utilities</a:t>
            </a:r>
          </a:p>
          <a:p>
            <a:r>
              <a:rPr lang="en-GB" sz="2800" dirty="0">
                <a:hlinkClick r:id="rId5"/>
              </a:rPr>
              <a:t>https://developers.google.com/edu/python/utilities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47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Free Tutorials by Kaggle, as recommended by the data science community</a:t>
            </a:r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5A1A04-8028-4AA7-989E-202988077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736"/>
              </p:ext>
            </p:extLst>
          </p:nvPr>
        </p:nvGraphicFramePr>
        <p:xfrm>
          <a:off x="1228375" y="2698744"/>
          <a:ext cx="9110968" cy="3950818"/>
        </p:xfrm>
        <a:graphic>
          <a:graphicData uri="http://schemas.openxmlformats.org/drawingml/2006/table">
            <a:tbl>
              <a:tblPr/>
              <a:tblGrid>
                <a:gridCol w="4555484">
                  <a:extLst>
                    <a:ext uri="{9D8B030D-6E8A-4147-A177-3AD203B41FA5}">
                      <a16:colId xmlns:a16="http://schemas.microsoft.com/office/drawing/2014/main" val="1884249643"/>
                    </a:ext>
                  </a:extLst>
                </a:gridCol>
                <a:gridCol w="4555484">
                  <a:extLst>
                    <a:ext uri="{9D8B030D-6E8A-4147-A177-3AD203B41FA5}">
                      <a16:colId xmlns:a16="http://schemas.microsoft.com/office/drawing/2014/main" val="4030811299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172B4D"/>
                          </a:solidFill>
                          <a:effectLst/>
                        </a:rPr>
                        <a:t>Kaggle Challenge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172B4D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55451"/>
                  </a:ext>
                </a:extLst>
              </a:tr>
              <a:tr h="1356208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2"/>
                        </a:rPr>
                        <a:t>5 Day Challenge on Data Visualisation, Chi-Sq &amp; T-test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Are you new to Data Science or need a quick refresher?</a:t>
                      </a:r>
                      <a:r>
                        <a:rPr lang="en-GB">
                          <a:solidFill>
                            <a:srgbClr val="003366"/>
                          </a:solidFill>
                          <a:effectLst/>
                        </a:rPr>
                        <a:t> This five day challenge will give you the guidance and support you need to kick-start your data science journey.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737473"/>
                  </a:ext>
                </a:extLst>
              </a:tr>
              <a:tr h="861793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7 Day Challenge - Learn Python for first timers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This is a learn Python Challenge helping you to become familiar with the Python programming language.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59109"/>
                  </a:ext>
                </a:extLst>
              </a:tr>
              <a:tr h="1109000">
                <a:tc>
                  <a:txBody>
                    <a:bodyPr/>
                    <a:lstStyle/>
                    <a:p>
                      <a:pPr algn="l" fontAlgn="t"/>
                      <a:r>
                        <a:rPr lang="en-GB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5 Day Challenge - Data Cleansing</a:t>
                      </a:r>
                      <a:endParaRPr lang="en-GB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This challenge will help you handle missing values, scaling &amp; normalisation, parsing dates, character encoding and manage inconsistent data entry.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79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3878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101: Adoption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GB" dirty="0"/>
              <a:t>Adopted as main shell language for Apple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as the language of choice by Data Scientists 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Adopted as scripting language for many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7004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VERSIONS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Python-Versions...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When </a:t>
            </a:r>
            <a:r>
              <a:rPr lang="en-GB" sz="2800" dirty="0"/>
              <a:t>getting into python it isn’t long before you run into python’s different versions…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Python 2 !=</a:t>
            </a:r>
            <a:r>
              <a:rPr lang="en-GB" dirty="0"/>
              <a:t> </a:t>
            </a:r>
            <a:r>
              <a:rPr lang="en-GB" sz="2800" dirty="0"/>
              <a:t>Python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Python 3.2 != Python 3.8</a:t>
            </a:r>
          </a:p>
        </p:txBody>
      </p:sp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Versions: Python 2 /Python 3 </a:t>
            </a:r>
            <a:br>
              <a:rPr lang="en-GB" dirty="0"/>
            </a:br>
            <a:r>
              <a:rPr lang="en-GB" dirty="0"/>
              <a:t>a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807592" cy="293093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PYTHON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Legacy – </a:t>
            </a:r>
            <a:r>
              <a:rPr lang="en-GB" sz="2800" dirty="0"/>
              <a:t>still entrenched in lots of old software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Library – </a:t>
            </a:r>
            <a:r>
              <a:rPr lang="en-GB" sz="4000" dirty="0"/>
              <a:t>many old libraries are not forwards compatible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ASCII – </a:t>
            </a:r>
            <a:r>
              <a:rPr lang="en-GB" sz="2800" dirty="0"/>
              <a:t>Strings are stored as ASCII by default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5/2 = 2 – </a:t>
            </a:r>
            <a:r>
              <a:rPr lang="en-GB" sz="2800" dirty="0"/>
              <a:t>Integer calculations are rounded down</a:t>
            </a:r>
            <a:endParaRPr lang="en-GB" sz="6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6000" dirty="0"/>
              <a:t>Print “hello world” – </a:t>
            </a:r>
            <a:r>
              <a:rPr lang="en-GB" sz="2800" dirty="0"/>
              <a:t>print in python 2 style</a:t>
            </a:r>
            <a:endParaRPr lang="en-GB" sz="6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F8D1B-E39C-458A-BDD6-5C4845E46AD6}"/>
              </a:ext>
            </a:extLst>
          </p:cNvPr>
          <p:cNvSpPr txBox="1">
            <a:spLocks/>
          </p:cNvSpPr>
          <p:nvPr/>
        </p:nvSpPr>
        <p:spPr>
          <a:xfrm>
            <a:off x="5797491" y="1825625"/>
            <a:ext cx="5158531" cy="351816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600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Future – </a:t>
            </a:r>
            <a:r>
              <a:rPr lang="en-GB" sz="6000" dirty="0"/>
              <a:t>It is slowly but surely taking over</a:t>
            </a:r>
            <a:endParaRPr lang="en-GB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Library-</a:t>
            </a:r>
            <a:r>
              <a:rPr lang="en-GB" sz="6000" dirty="0"/>
              <a:t>most new libraries are not developed with backwards compatibility using tech only in python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Unicode – </a:t>
            </a:r>
            <a:r>
              <a:rPr lang="en-GB" sz="6000" dirty="0"/>
              <a:t>Strings are in Unicode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5/2 = 2.5-</a:t>
            </a:r>
            <a:r>
              <a:rPr lang="en-GB" sz="6000" dirty="0"/>
              <a:t>The expression will return the 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600" dirty="0"/>
              <a:t>Print (“Hello World”)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B17A3-D7D3-44D2-9CBF-73A7E7387CDC}"/>
              </a:ext>
            </a:extLst>
          </p:cNvPr>
          <p:cNvSpPr txBox="1"/>
          <p:nvPr/>
        </p:nvSpPr>
        <p:spPr>
          <a:xfrm>
            <a:off x="421546" y="4756558"/>
            <a:ext cx="11096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more info</a:t>
            </a:r>
          </a:p>
          <a:p>
            <a:r>
              <a:rPr lang="en-GB" dirty="0">
                <a:hlinkClick r:id="rId2"/>
              </a:rPr>
              <a:t>https://dev.azure.com/riversafe/DevSecOps/_wiki/wikis/DevSecOps.wiki/187/Python-Best-Practice</a:t>
            </a:r>
            <a:endParaRPr lang="en-GB" dirty="0"/>
          </a:p>
          <a:p>
            <a:r>
              <a:rPr lang="en-GB" dirty="0">
                <a:hlinkClick r:id="rId3"/>
              </a:rPr>
              <a:t>https://docs.python.org/2/whatsnew/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https://docs.python.org/3/whatsnew/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https://docs.python.org/3/whatsnew/3.8.html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81147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205</TotalTime>
  <Words>2112</Words>
  <Application>Microsoft Office PowerPoint</Application>
  <PresentationFormat>Widescreen</PresentationFormat>
  <Paragraphs>438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Menlo</vt:lpstr>
      <vt:lpstr>Open Sans</vt:lpstr>
      <vt:lpstr>Segoe UI VSS (Regular)</vt:lpstr>
      <vt:lpstr>Title Slides</vt:lpstr>
      <vt:lpstr>Body Slides</vt:lpstr>
      <vt:lpstr>PowerPoint Presentation</vt:lpstr>
      <vt:lpstr>Python 101</vt:lpstr>
      <vt:lpstr>PowerPoint Presentation</vt:lpstr>
      <vt:lpstr>Python 101 : What is Python?</vt:lpstr>
      <vt:lpstr>Python 101: History</vt:lpstr>
      <vt:lpstr>Python 101: Adoption</vt:lpstr>
      <vt:lpstr>PowerPoint Presentation</vt:lpstr>
      <vt:lpstr>Versions: Python-Versions...</vt:lpstr>
      <vt:lpstr>Versions: Python 2 /Python 3  a comparison</vt:lpstr>
      <vt:lpstr>Versions: Overview</vt:lpstr>
      <vt:lpstr>PowerPoint Presentation</vt:lpstr>
      <vt:lpstr>Follow Wiki Guide</vt:lpstr>
      <vt:lpstr>Dependency Installation: Pip Modules</vt:lpstr>
      <vt:lpstr>Python Install / History: Questions</vt:lpstr>
      <vt:lpstr>PowerPoint Presentation</vt:lpstr>
      <vt:lpstr>Python Primer: JS (Node) vs Python</vt:lpstr>
      <vt:lpstr>Python Primer: Hello World</vt:lpstr>
      <vt:lpstr>Python Primer: 101</vt:lpstr>
      <vt:lpstr>PowerPoint Presentation</vt:lpstr>
      <vt:lpstr>Python Primer: Primitives</vt:lpstr>
      <vt:lpstr>Python Primer: Boolean Primitives</vt:lpstr>
      <vt:lpstr>Python Primer: Number Primitives</vt:lpstr>
      <vt:lpstr>Python Primer: String Primitives</vt:lpstr>
      <vt:lpstr>Python Collection: Sequence Primitives</vt:lpstr>
      <vt:lpstr>Python Collection: Mapping Primitives</vt:lpstr>
      <vt:lpstr>Python Primer: Important Notes</vt:lpstr>
      <vt:lpstr>Python Primer: Primitives Overview</vt:lpstr>
      <vt:lpstr>PowerPoint Presentation</vt:lpstr>
      <vt:lpstr>Python Primer: Function</vt:lpstr>
      <vt:lpstr>Python Primer: Function Parameters</vt:lpstr>
      <vt:lpstr>Python Primer: Function Decoration</vt:lpstr>
      <vt:lpstr>Python Primer: Function DocString</vt:lpstr>
      <vt:lpstr>Python Primer: Questions</vt:lpstr>
      <vt:lpstr>PowerPoint Presentation</vt:lpstr>
      <vt:lpstr>Python Tooling</vt:lpstr>
      <vt:lpstr>Python Tooling</vt:lpstr>
      <vt:lpstr>Python Tooling</vt:lpstr>
      <vt:lpstr>PowerPoint Presentation</vt:lpstr>
      <vt:lpstr>Python Primer: Detect Code Styling</vt:lpstr>
      <vt:lpstr>Python Primer: Detect Code Styling</vt:lpstr>
      <vt:lpstr>Python Primer: Detect Code Styling</vt:lpstr>
      <vt:lpstr>Python Primer: Auto fix Code Styling</vt:lpstr>
      <vt:lpstr>PowerPoint Presentation</vt:lpstr>
      <vt:lpstr>Python Primer: Code Testing</vt:lpstr>
      <vt:lpstr>Python Primer: Coverage</vt:lpstr>
      <vt:lpstr>Python Primer: Sample App</vt:lpstr>
      <vt:lpstr>Python Primer: Code Testing</vt:lpstr>
      <vt:lpstr>PowerPoint Presentation</vt:lpstr>
      <vt:lpstr>Python Primer: Code Testing</vt:lpstr>
      <vt:lpstr>Python: VS Code</vt:lpstr>
      <vt:lpstr>Python: Multiple Environments</vt:lpstr>
      <vt:lpstr>Python Tooling: Questions</vt:lpstr>
      <vt:lpstr>PowerPoint Presentation</vt:lpstr>
      <vt:lpstr>Further Python Training:</vt:lpstr>
      <vt:lpstr>Further Python Training: Styling</vt:lpstr>
      <vt:lpstr>Further Python Training: External</vt:lpstr>
      <vt:lpstr>Further Python Training: External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21</cp:revision>
  <dcterms:created xsi:type="dcterms:W3CDTF">2021-03-03T12:43:49Z</dcterms:created>
  <dcterms:modified xsi:type="dcterms:W3CDTF">2021-04-16T13:03:50Z</dcterms:modified>
</cp:coreProperties>
</file>