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332" r:id="rId4"/>
    <p:sldId id="258" r:id="rId5"/>
    <p:sldId id="259" r:id="rId6"/>
    <p:sldId id="390" r:id="rId7"/>
    <p:sldId id="392" r:id="rId8"/>
    <p:sldId id="393" r:id="rId9"/>
    <p:sldId id="391" r:id="rId10"/>
    <p:sldId id="395" r:id="rId11"/>
    <p:sldId id="394" r:id="rId12"/>
    <p:sldId id="334" r:id="rId13"/>
    <p:sldId id="403" r:id="rId14"/>
    <p:sldId id="404" r:id="rId15"/>
    <p:sldId id="402" r:id="rId16"/>
    <p:sldId id="396" r:id="rId17"/>
    <p:sldId id="397" r:id="rId18"/>
    <p:sldId id="399" r:id="rId19"/>
    <p:sldId id="398" r:id="rId20"/>
    <p:sldId id="400" r:id="rId21"/>
    <p:sldId id="401" r:id="rId22"/>
    <p:sldId id="406" r:id="rId23"/>
    <p:sldId id="405" r:id="rId24"/>
    <p:sldId id="407" r:id="rId25"/>
    <p:sldId id="408" r:id="rId26"/>
    <p:sldId id="412" r:id="rId27"/>
    <p:sldId id="413" r:id="rId28"/>
    <p:sldId id="410" r:id="rId29"/>
    <p:sldId id="411" r:id="rId30"/>
    <p:sldId id="409" r:id="rId31"/>
    <p:sldId id="414" r:id="rId32"/>
    <p:sldId id="336" r:id="rId33"/>
    <p:sldId id="415" r:id="rId34"/>
    <p:sldId id="337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5" r:id="rId44"/>
    <p:sldId id="341" r:id="rId45"/>
    <p:sldId id="428" r:id="rId46"/>
    <p:sldId id="426" r:id="rId47"/>
    <p:sldId id="429" r:id="rId48"/>
    <p:sldId id="427" r:id="rId49"/>
    <p:sldId id="430" r:id="rId50"/>
    <p:sldId id="340" r:id="rId51"/>
    <p:sldId id="383" r:id="rId52"/>
    <p:sldId id="384" r:id="rId53"/>
    <p:sldId id="389" r:id="rId54"/>
    <p:sldId id="38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Classes" id="{D6368BC7-F94E-4B86-B1DB-77B49E88E994}">
          <p14:sldIdLst>
            <p14:sldId id="258"/>
            <p14:sldId id="259"/>
            <p14:sldId id="390"/>
            <p14:sldId id="392"/>
            <p14:sldId id="393"/>
            <p14:sldId id="391"/>
            <p14:sldId id="395"/>
            <p14:sldId id="394"/>
            <p14:sldId id="334"/>
            <p14:sldId id="403"/>
            <p14:sldId id="404"/>
            <p14:sldId id="402"/>
            <p14:sldId id="396"/>
            <p14:sldId id="397"/>
            <p14:sldId id="399"/>
            <p14:sldId id="398"/>
            <p14:sldId id="400"/>
            <p14:sldId id="401"/>
            <p14:sldId id="406"/>
            <p14:sldId id="405"/>
            <p14:sldId id="407"/>
            <p14:sldId id="408"/>
            <p14:sldId id="412"/>
            <p14:sldId id="413"/>
            <p14:sldId id="410"/>
            <p14:sldId id="411"/>
            <p14:sldId id="409"/>
            <p14:sldId id="414"/>
          </p14:sldIdLst>
        </p14:section>
        <p14:section name="Modules" id="{4EA3B27D-E8B1-41E1-AADA-5391A62860D1}">
          <p14:sldIdLst>
            <p14:sldId id="336"/>
            <p14:sldId id="415"/>
            <p14:sldId id="337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5"/>
          </p14:sldIdLst>
        </p14:section>
        <p14:section name="How to install" id="{54A3E4EB-43A4-4624-A0B8-B16D8FA325EE}">
          <p14:sldIdLst>
            <p14:sldId id="341"/>
            <p14:sldId id="428"/>
            <p14:sldId id="426"/>
            <p14:sldId id="429"/>
            <p14:sldId id="427"/>
            <p14:sldId id="430"/>
            <p14:sldId id="340"/>
          </p14:sldIdLst>
        </p14:section>
        <p14:section name="Further Reading" id="{349D4D1A-AC06-4360-9F61-BC6527C9B4FA}">
          <p14:sldIdLst>
            <p14:sldId id="383"/>
            <p14:sldId id="384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tutorial/classes.html#inheritance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3119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3/library/abc.html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reference.readthedocs.io/en/latest/docs/dunderattr/getattr.html" TargetMode="External"/><Relationship Id="rId2" Type="http://schemas.openxmlformats.org/officeDocument/2006/relationships/hyperlink" Target="https://docs.python.org/3/whatsnew/2.2.html#descriptors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2.2.html#descriptors" TargetMode="External"/><Relationship Id="rId2" Type="http://schemas.openxmlformats.org/officeDocument/2006/relationships/hyperlink" Target="https://docs.python.org/3.6/c-api/reflection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python.org/3/tutorial/modules.html#executing-modules-as-scripts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tuptools.readthedocs.io/en/latest/index.html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guides/packaging-namespace-packages/" TargetMode="External"/><Relationship Id="rId2" Type="http://schemas.openxmlformats.org/officeDocument/2006/relationships/hyperlink" Target="https://packaging.python.org/guides/creating-and-discovering-plugins/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abc.html" TargetMode="External"/><Relationship Id="rId2" Type="http://schemas.openxmlformats.org/officeDocument/2006/relationships/hyperlink" Target="https://docs.python.org/3/tutorial/classe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etuptools.readthedocs.io/en/latest/index.html" TargetMode="External"/><Relationship Id="rId4" Type="http://schemas.openxmlformats.org/officeDocument/2006/relationships/hyperlink" Target="https://docs.python.org/3/tutorial/modules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30/04/2021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“Python beyond the Basics”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CLASS</a:t>
            </a:r>
          </a:p>
          <a:p>
            <a:pPr algn="r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6307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Why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Python can nest (extend) 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where you have a base class, and classes that extend that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Overwriting / Adding new functions and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0FC3-8887-45E1-9035-27CDAFC0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88" y="4001294"/>
            <a:ext cx="3857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Life / Animal Terrible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have two classes, Life and it’s child Animal</a:t>
            </a:r>
            <a:br>
              <a:rPr lang="en-GB" dirty="0"/>
            </a:br>
            <a:r>
              <a:rPr lang="en-GB" dirty="0"/>
              <a:t>Life can maybe breath, Animal’s can definitely breath and they can walk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5295-0115-4523-B6EF-596DBB30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765280"/>
            <a:ext cx="5895975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B7989-284B-4BC9-8054-AF611BC9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05" y="2765280"/>
            <a:ext cx="271462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A04C-0523-426A-8015-CB3316C7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5" y="4529138"/>
            <a:ext cx="3867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Inheritance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ABC</a:t>
            </a:r>
          </a:p>
        </p:txBody>
      </p:sp>
    </p:spTree>
    <p:extLst>
      <p:ext uri="{BB962C8B-B14F-4D97-AF65-F5344CB8AC3E}">
        <p14:creationId xmlns:p14="http://schemas.microsoft.com/office/powerpoint/2010/main" val="323791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ABC CLASSES</a:t>
            </a:r>
          </a:p>
        </p:txBody>
      </p:sp>
    </p:spTree>
    <p:extLst>
      <p:ext uri="{BB962C8B-B14F-4D97-AF65-F5344CB8AC3E}">
        <p14:creationId xmlns:p14="http://schemas.microsoft.com/office/powerpoint/2010/main" val="133239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Abstract Base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define a </a:t>
            </a:r>
            <a:r>
              <a:rPr lang="en-GB" b="1" i="1" dirty="0"/>
              <a:t>Abstract Base Class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ABS is a class without working code, that is made to be extended and finished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Class that extend a ABC overwrite the functions providing implementation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 very common pattern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SPEC: </a:t>
            </a:r>
            <a:r>
              <a:rPr lang="en-GB" dirty="0">
                <a:hlinkClick r:id="rId2"/>
              </a:rPr>
              <a:t>https://www.python.org/dev/peps/pep-3119/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21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Abstract Base Class </a:t>
            </a:r>
            <a:br>
              <a:rPr lang="en-GB" dirty="0"/>
            </a:br>
            <a:r>
              <a:rPr lang="en-GB" dirty="0"/>
              <a:t>Meta Commentary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Aka for example…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Say I’m building a Scanning engine that can take multiple tools</a:t>
            </a:r>
          </a:p>
          <a:p>
            <a:pPr marL="0" indent="0">
              <a:buNone/>
            </a:pPr>
            <a:r>
              <a:rPr lang="en-GB" dirty="0"/>
              <a:t>But I want to call the same functions for each tool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</a:t>
            </a:r>
            <a:r>
              <a:rPr lang="en-GB" dirty="0" err="1"/>
              <a:t>AbstractTool</a:t>
            </a:r>
            <a:r>
              <a:rPr lang="en-GB" dirty="0"/>
              <a:t> Class with common callable 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Implement </a:t>
            </a:r>
            <a:r>
              <a:rPr lang="en-GB" dirty="0" err="1"/>
              <a:t>AbstractTool</a:t>
            </a:r>
            <a:r>
              <a:rPr lang="en-GB" dirty="0"/>
              <a:t> as say </a:t>
            </a:r>
            <a:r>
              <a:rPr lang="en-GB" dirty="0" err="1"/>
              <a:t>BlackDuckTool</a:t>
            </a:r>
            <a:r>
              <a:rPr lang="en-GB" dirty="0"/>
              <a:t>, </a:t>
            </a:r>
            <a:r>
              <a:rPr lang="en-GB" dirty="0" err="1"/>
              <a:t>SafetyTool</a:t>
            </a:r>
            <a:r>
              <a:rPr lang="en-GB" dirty="0"/>
              <a:t> and </a:t>
            </a:r>
            <a:r>
              <a:rPr lang="en-GB" dirty="0" err="1"/>
              <a:t>CheckmarksTool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my code can accept </a:t>
            </a:r>
            <a:r>
              <a:rPr lang="en-GB" dirty="0" err="1"/>
              <a:t>AbstractTool</a:t>
            </a:r>
            <a:r>
              <a:rPr lang="en-GB" dirty="0"/>
              <a:t> and call the common functions, and each function is finished off in the Final Classes</a:t>
            </a:r>
          </a:p>
        </p:txBody>
      </p:sp>
    </p:spTree>
    <p:extLst>
      <p:ext uri="{BB962C8B-B14F-4D97-AF65-F5344CB8AC3E}">
        <p14:creationId xmlns:p14="http://schemas.microsoft.com/office/powerpoint/2010/main" val="273537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abc</a:t>
            </a:r>
            <a:r>
              <a:rPr lang="en-GB" dirty="0"/>
              <a:t> package provides this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@abstractmethod annotation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“</a:t>
            </a:r>
            <a:r>
              <a:rPr lang="en-GB" dirty="0" err="1"/>
              <a:t>abc</a:t>
            </a:r>
            <a:r>
              <a:rPr lang="en-GB" dirty="0"/>
              <a:t>” base class to extend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https://docs.python.org/3/library/abc.html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E65AB-26F1-4632-9FBB-0D429375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36" y="1690688"/>
            <a:ext cx="4819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https://docs.python.org/3/library/abc.html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01887-E2FF-40A5-ADA0-2CFA29FC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" y="2269527"/>
            <a:ext cx="4819650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3465A-B74C-4352-AB07-7B24B659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75" y="1993302"/>
            <a:ext cx="4867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Abstract base class will throw errors on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https://docs.python.org/3/library/abc.html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9631FE-0408-488A-8DC2-B796DE1E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27" y="2286599"/>
            <a:ext cx="296550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abstractClass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BaseClassMeta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FF4F9-4974-4017-BABA-6559E520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040627"/>
            <a:ext cx="11153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Classes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Plugins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Basic 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B085-2A7D-4652-9996-CBDDFC6E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724" y="2761594"/>
            <a:ext cx="332422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9D455-ECB2-42C3-BCAF-919AB6CC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95" y="1161373"/>
            <a:ext cx="3963557" cy="529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6CADF-09F4-40D6-85F1-2518885D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9" y="2911414"/>
            <a:ext cx="3668966" cy="22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Special Cases</a:t>
            </a:r>
          </a:p>
          <a:p>
            <a:pPr>
              <a:buFontTx/>
              <a:buChar char="-"/>
            </a:pPr>
            <a:r>
              <a:rPr lang="en-GB" dirty="0"/>
              <a:t>Exception</a:t>
            </a:r>
          </a:p>
          <a:p>
            <a:pPr>
              <a:buFontTx/>
              <a:buChar char="-"/>
            </a:pPr>
            <a:r>
              <a:rPr lang="en-GB" sz="2800" dirty="0"/>
              <a:t>Private vars</a:t>
            </a:r>
          </a:p>
          <a:p>
            <a:pPr>
              <a:buFontTx/>
              <a:buChar char="-"/>
            </a:pPr>
            <a:r>
              <a:rPr lang="en-GB" dirty="0"/>
              <a:t>Setters and Getters</a:t>
            </a:r>
          </a:p>
          <a:p>
            <a:pPr>
              <a:buFontTx/>
              <a:buChar char="-"/>
            </a:pPr>
            <a:r>
              <a:rPr lang="en-GB" sz="28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15255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SPECIAL </a:t>
            </a:r>
          </a:p>
          <a:p>
            <a:pPr algn="r"/>
            <a:r>
              <a:rPr lang="en-GB" dirty="0"/>
              <a:t>CLASS</a:t>
            </a:r>
          </a:p>
          <a:p>
            <a:pPr algn="r"/>
            <a:r>
              <a:rPr lang="en-GB" dirty="0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1247949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4400856"/>
            <a:ext cx="4476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functions and variables to be accessible only by the class it’s self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done via a double underscore 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__</a:t>
            </a:r>
            <a:r>
              <a:rPr lang="en-GB" dirty="0" err="1"/>
              <a:t>mr_private_var</a:t>
            </a:r>
            <a:r>
              <a:rPr lang="en-GB" dirty="0"/>
              <a:t> or __</a:t>
            </a:r>
            <a:r>
              <a:rPr lang="en-GB" dirty="0" err="1"/>
              <a:t>mr_private_func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https://docs.python.org/3/tutorial/classes.html#private-variables</a:t>
            </a:r>
          </a:p>
        </p:txBody>
      </p:sp>
    </p:spTree>
    <p:extLst>
      <p:ext uri="{BB962C8B-B14F-4D97-AF65-F5344CB8AC3E}">
        <p14:creationId xmlns:p14="http://schemas.microsoft.com/office/powerpoint/2010/main" val="308021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9E536-FCBE-46B7-92B8-5523B641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4" y="1509712"/>
            <a:ext cx="4686300" cy="3838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6AA59-1792-41C3-A1D0-3069F0AA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53" y="2058579"/>
            <a:ext cx="8086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Wouldn’t it be great if I could call any function or variable, and get a reply?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called magic setters and getters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via </a:t>
            </a:r>
            <a:r>
              <a:rPr lang="en-GB" b="1" i="1" dirty="0"/>
              <a:t>__get__ </a:t>
            </a:r>
            <a:r>
              <a:rPr lang="en-GB" dirty="0"/>
              <a:t>/</a:t>
            </a:r>
            <a:r>
              <a:rPr lang="en-GB" b="1" i="1" dirty="0"/>
              <a:t>__set__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and </a:t>
            </a:r>
            <a:r>
              <a:rPr lang="en-GB" b="1" i="1" dirty="0"/>
              <a:t>__delete__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(also </a:t>
            </a:r>
            <a:r>
              <a:rPr lang="en-GB" b="1" i="1" dirty="0"/>
              <a:t>__</a:t>
            </a:r>
            <a:r>
              <a:rPr lang="en-GB" b="1" i="1" dirty="0" err="1"/>
              <a:t>dict</a:t>
            </a:r>
            <a:r>
              <a:rPr lang="en-GB" b="1" i="1" dirty="0"/>
              <a:t>__ </a:t>
            </a:r>
            <a:r>
              <a:rPr lang="en-GB" dirty="0"/>
              <a:t>but that’s for another day)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https://docs.python.org/3/whatsnew/2.2.html#descriptors</a:t>
            </a:r>
            <a:r>
              <a:rPr lang="en-GB" sz="1500" dirty="0"/>
              <a:t> 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function level detail here...</a:t>
            </a:r>
          </a:p>
          <a:p>
            <a:pPr marL="0" indent="0">
              <a:buNone/>
            </a:pPr>
            <a:r>
              <a:rPr lang="en-GB" sz="1500" dirty="0">
                <a:hlinkClick r:id="rId3"/>
              </a:rPr>
              <a:t>https://python-reference.readthedocs.io/en/latest/docs/dunderattr/getattr.html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72346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Ps excessive Getting and Setting is considered poor practice and is typically done by tooling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1F045-6CD5-42D0-8855-1F449EF5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" y="1468511"/>
            <a:ext cx="5019675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379C9-7A7D-4A85-9896-91A050E9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67" y="1848644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Reflection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to dynamically* know the structure of a class, or what line something is running / breaking 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called reflection, this is complex but the way this is done via the reflection library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normally done for you, but this is how unit tests and other tools  get the exact line numbers 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https://docs.python.org/3.6/c-api/reflection.html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https://docs.python.org/3/whatsnew/2.2.html#descriptors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CLASSES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val="1935311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module is basically just a </a:t>
            </a:r>
            <a:r>
              <a:rPr lang="en-GB" dirty="0" err="1"/>
              <a:t>py</a:t>
            </a:r>
            <a:r>
              <a:rPr lang="en-GB" dirty="0"/>
              <a:t> file containing statements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can be classes, functions, executable code, and links to other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Multiple Modules* are used when your app gets bigger than a single file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* rule of thumb, proactively split files bigger than 200-300 lines of code into sub modules</a:t>
            </a:r>
          </a:p>
        </p:txBody>
      </p:sp>
    </p:spTree>
    <p:extLst>
      <p:ext uri="{BB962C8B-B14F-4D97-AF65-F5344CB8AC3E}">
        <p14:creationId xmlns:p14="http://schemas.microsoft.com/office/powerpoint/2010/main" val="389869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One module can reference another via the “import” statement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This pulls in that module into the requester aka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2EBF8-FBAA-4B08-B24B-3F92BC92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3620286"/>
            <a:ext cx="5276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66124-CE61-4F63-BCAA-ECEDB702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21" y="3078018"/>
            <a:ext cx="30861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368DF-36AF-4B2C-B879-C4126702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21" y="5146275"/>
            <a:ext cx="5219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when you what to run a module as a run you need to bootstrap them using the </a:t>
            </a:r>
            <a:r>
              <a:rPr lang="en-GB" b="1" i="1" dirty="0"/>
              <a:t>__name__ </a:t>
            </a:r>
            <a:r>
              <a:rPr lang="en-GB" dirty="0"/>
              <a:t>magic variable and a </a:t>
            </a:r>
            <a:r>
              <a:rPr lang="en-GB" b="1" i="1" dirty="0"/>
              <a:t>if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i="1" dirty="0" err="1"/>
              <a:t>sys.argv</a:t>
            </a:r>
            <a:r>
              <a:rPr lang="en-GB" dirty="0"/>
              <a:t> for getting variables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https://docs.python.org/3/tutorial/modules.html#executing-modules-as-scripts</a:t>
            </a:r>
            <a:r>
              <a:rPr lang="en-GB" dirty="0"/>
              <a:t> 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A2CB-7DB5-4A16-A42C-3B99705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15692"/>
            <a:ext cx="2924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6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7335-0B66-4EC4-B180-3190F03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8" y="1933401"/>
            <a:ext cx="471487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E7B22-C853-46F5-A4CD-D9D50E1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8" y="4701250"/>
            <a:ext cx="1043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  <a:endParaRPr lang="en-GB" sz="4000" dirty="0"/>
          </a:p>
          <a:p>
            <a:pPr>
              <a:buFontTx/>
              <a:buChar char="-"/>
            </a:pPr>
            <a:r>
              <a:rPr lang="en-GB" dirty="0"/>
              <a:t>Same Directory</a:t>
            </a:r>
          </a:p>
          <a:p>
            <a:pPr>
              <a:buFontTx/>
              <a:buChar char="-"/>
            </a:pPr>
            <a:r>
              <a:rPr lang="en-GB" dirty="0"/>
              <a:t>Relative Packages</a:t>
            </a:r>
            <a:br>
              <a:rPr lang="en-GB" dirty="0"/>
            </a:br>
            <a:r>
              <a:rPr lang="en-GB" dirty="0"/>
              <a:t>(aka dotted format links to modules in other folders )</a:t>
            </a:r>
          </a:p>
          <a:p>
            <a:pPr>
              <a:buFontTx/>
              <a:buChar char="-"/>
            </a:pPr>
            <a:r>
              <a:rPr lang="en-GB" sz="2800" dirty="0"/>
              <a:t>Pip installed modules</a:t>
            </a:r>
            <a:br>
              <a:rPr lang="en-GB" sz="2800" dirty="0"/>
            </a:br>
            <a:r>
              <a:rPr lang="en-GB" sz="2800" dirty="0"/>
              <a:t>(aka </a:t>
            </a:r>
            <a:r>
              <a:rPr lang="en-GB" sz="2800" b="1" i="1" dirty="0"/>
              <a:t>pip install xxx</a:t>
            </a:r>
            <a:r>
              <a:rPr lang="en-GB" sz="2800" dirty="0"/>
              <a:t>) </a:t>
            </a:r>
          </a:p>
          <a:p>
            <a:pPr>
              <a:buFontTx/>
              <a:buChar char="-"/>
            </a:pPr>
            <a:r>
              <a:rPr lang="en-GB" dirty="0"/>
              <a:t>Standard Python Modules </a:t>
            </a:r>
            <a:br>
              <a:rPr lang="en-GB" dirty="0"/>
            </a:br>
            <a:r>
              <a:rPr lang="en-GB" dirty="0"/>
              <a:t>(aka inbuilt aka </a:t>
            </a:r>
            <a:r>
              <a:rPr lang="en-GB" b="1" i="1" dirty="0"/>
              <a:t>sys</a:t>
            </a:r>
            <a:r>
              <a:rPr lang="en-GB" dirty="0"/>
              <a:t>)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Will briefly speak about these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285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Same Directory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Obvious right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For entire python file: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For particular Class or Function in python file:</a:t>
            </a:r>
          </a:p>
          <a:p>
            <a:pPr marL="0" indent="0">
              <a:buNone/>
            </a:pPr>
            <a:r>
              <a:rPr lang="en-GB" sz="2800" dirty="0"/>
              <a:t>	from </a:t>
            </a:r>
            <a:r>
              <a:rPr lang="en-GB" sz="2800" b="1" dirty="0"/>
              <a:t>xxx</a:t>
            </a:r>
            <a:r>
              <a:rPr lang="en-GB" sz="2800" dirty="0"/>
              <a:t> import </a:t>
            </a:r>
            <a:r>
              <a:rPr lang="en-GB" sz="2800" b="1" dirty="0"/>
              <a:t>name </a:t>
            </a:r>
            <a:r>
              <a:rPr lang="en-GB" dirty="0"/>
              <a:t>(for file </a:t>
            </a:r>
            <a:r>
              <a:rPr lang="en-GB" b="1" dirty="0"/>
              <a:t>xxx</a:t>
            </a:r>
            <a:r>
              <a:rPr lang="en-GB" dirty="0"/>
              <a:t>.py, and </a:t>
            </a:r>
            <a:r>
              <a:rPr lang="en-GB" sz="2800" b="1" dirty="0"/>
              <a:t>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rename things</a:t>
            </a:r>
          </a:p>
          <a:p>
            <a:pPr marL="0" indent="0">
              <a:buNone/>
            </a:pPr>
            <a:r>
              <a:rPr lang="en-GB" dirty="0"/>
              <a:t>	from </a:t>
            </a:r>
            <a:r>
              <a:rPr lang="en-GB" b="1" dirty="0"/>
              <a:t>xxx</a:t>
            </a:r>
            <a:r>
              <a:rPr lang="en-GB" dirty="0"/>
              <a:t> import </a:t>
            </a:r>
            <a:r>
              <a:rPr lang="en-GB" b="1" dirty="0"/>
              <a:t>name </a:t>
            </a:r>
            <a:r>
              <a:rPr lang="en-GB" dirty="0"/>
              <a:t>as </a:t>
            </a:r>
            <a:r>
              <a:rPr lang="en-GB" b="1" dirty="0" err="1"/>
              <a:t>new_name</a:t>
            </a:r>
            <a:endParaRPr lang="en-GB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7602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Package is just a folder with a </a:t>
            </a:r>
            <a:r>
              <a:rPr lang="en-GB" b="1" dirty="0"/>
              <a:t>__init__.py </a:t>
            </a:r>
            <a:r>
              <a:rPr lang="en-GB" dirty="0"/>
              <a:t>file in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packages require a </a:t>
            </a:r>
            <a:r>
              <a:rPr lang="en-GB" b="1" dirty="0"/>
              <a:t>__init__.py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Without it you won’t be able to reference those </a:t>
            </a:r>
            <a:r>
              <a:rPr lang="en-GB" dirty="0" err="1"/>
              <a:t>py</a:t>
            </a:r>
            <a:r>
              <a:rPr lang="en-GB" dirty="0"/>
              <a:t> files in that folder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Ps DO NOT BE CLEVER AND ADD CODE INTO __init__.py !!!</a:t>
            </a:r>
          </a:p>
          <a:p>
            <a:pPr marL="0" indent="0">
              <a:buNone/>
            </a:pPr>
            <a:r>
              <a:rPr lang="en-GB" sz="2800" b="1" dirty="0"/>
              <a:t>It’s the road to hell</a:t>
            </a:r>
          </a:p>
        </p:txBody>
      </p:sp>
    </p:spTree>
    <p:extLst>
      <p:ext uri="{BB962C8B-B14F-4D97-AF65-F5344CB8AC3E}">
        <p14:creationId xmlns:p14="http://schemas.microsoft.com/office/powerpoint/2010/main" val="169311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importing a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importing a pip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pip_name.dir1.dir2.xxx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 inside </a:t>
            </a:r>
            <a:r>
              <a:rPr lang="en-GB" b="1" dirty="0" err="1"/>
              <a:t>pip_name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b="1" dirty="0"/>
              <a:t>from</a:t>
            </a:r>
            <a:r>
              <a:rPr lang="en-GB" dirty="0"/>
              <a:t> / </a:t>
            </a:r>
            <a:r>
              <a:rPr lang="en-GB" b="1" dirty="0"/>
              <a:t>import</a:t>
            </a:r>
            <a:r>
              <a:rPr lang="en-GB" dirty="0"/>
              <a:t> and </a:t>
            </a:r>
            <a:r>
              <a:rPr lang="en-GB" b="1" dirty="0"/>
              <a:t>as</a:t>
            </a:r>
            <a:r>
              <a:rPr lang="en-GB" dirty="0"/>
              <a:t> work as before)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01938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A class is written by a programmer in a defined structure to create an object … . 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It defines a set of properties and methods that are common to all objects of one type.”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installed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Everything you pip install is added to your pip libs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 libs directory is on your </a:t>
            </a:r>
            <a:r>
              <a:rPr lang="en-GB" b="1" dirty="0"/>
              <a:t>PYTHONPATH</a:t>
            </a:r>
            <a:r>
              <a:rPr lang="en-GB" dirty="0"/>
              <a:t> env var (including your current execution directory)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Python will in order search for packages from your PYTHONPATH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aka check locally, then your system inbuilt packages, then your pip folder, then etc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118566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example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636A8-0F77-4ED8-BACD-83D9F2F4FBEB}"/>
              </a:ext>
            </a:extLst>
          </p:cNvPr>
          <p:cNvSpPr txBox="1">
            <a:spLocks/>
          </p:cNvSpPr>
          <p:nvPr/>
        </p:nvSpPr>
        <p:spPr>
          <a:xfrm>
            <a:off x="908109" y="15599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SHOW IN IDE PATH AND IT WORKING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75825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99571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Knowledge Check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How to package a module for pip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Cliffnotes</a:t>
            </a:r>
            <a:r>
              <a:rPr lang="en-GB" dirty="0"/>
              <a:t>: </a:t>
            </a:r>
          </a:p>
          <a:p>
            <a:pPr>
              <a:buFontTx/>
              <a:buChar char="-"/>
            </a:pPr>
            <a:r>
              <a:rPr lang="en-GB" dirty="0"/>
              <a:t>install </a:t>
            </a:r>
            <a:r>
              <a:rPr lang="en-GB" b="1" dirty="0" err="1"/>
              <a:t>setup_tools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create a </a:t>
            </a:r>
            <a:r>
              <a:rPr lang="en-GB" b="1" dirty="0" err="1"/>
              <a:t>pyproject.toml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create a </a:t>
            </a:r>
            <a:r>
              <a:rPr lang="en-GB" b="1" dirty="0"/>
              <a:t>setup.py</a:t>
            </a:r>
          </a:p>
          <a:p>
            <a:pPr>
              <a:buFontTx/>
              <a:buChar char="-"/>
            </a:pPr>
            <a:r>
              <a:rPr lang="en-GB" dirty="0"/>
              <a:t>Profit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I’ll assume you know this, otherwise further reading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https://setuptools.readthedocs.io/en/latest/index.html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615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if you want a module to :</a:t>
            </a:r>
          </a:p>
          <a:p>
            <a:pPr>
              <a:buFontTx/>
              <a:buChar char="-"/>
            </a:pPr>
            <a:r>
              <a:rPr lang="en-GB" dirty="0"/>
              <a:t>Discover what modules are installed ?</a:t>
            </a:r>
          </a:p>
          <a:p>
            <a:pPr>
              <a:buFontTx/>
              <a:buChar char="-"/>
            </a:pPr>
            <a:r>
              <a:rPr lang="en-GB" dirty="0"/>
              <a:t>Discover related modules 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Welcome to python plugins</a:t>
            </a:r>
            <a:br>
              <a:rPr lang="en-GB" dirty="0"/>
            </a:b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967994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Plugins: Discovering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Two std libraries in python are </a:t>
            </a:r>
            <a:r>
              <a:rPr lang="en-GB" b="1" dirty="0" err="1"/>
              <a:t>importlib</a:t>
            </a:r>
            <a:r>
              <a:rPr lang="en-GB" dirty="0"/>
              <a:t> and </a:t>
            </a:r>
            <a:r>
              <a:rPr lang="en-GB" b="1" dirty="0" err="1"/>
              <a:t>pkgutil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Unlikely you’d need to directly use these, but good to know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of getting all modules</a:t>
            </a:r>
          </a:p>
          <a:p>
            <a:pPr marL="0" indent="0">
              <a:buNone/>
            </a:pPr>
            <a:r>
              <a:rPr lang="en-GB" dirty="0"/>
              <a:t>Starting with </a:t>
            </a:r>
            <a:r>
              <a:rPr lang="en-GB" b="1" i="1" dirty="0"/>
              <a:t>flask_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F7BAF-C085-4237-83B4-38148978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09" y="3299691"/>
            <a:ext cx="4838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1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Three ways of discovering plugins:</a:t>
            </a:r>
          </a:p>
          <a:p>
            <a:pPr>
              <a:buFontTx/>
              <a:buChar char="-"/>
            </a:pPr>
            <a:r>
              <a:rPr lang="en-GB" dirty="0"/>
              <a:t>Naming convention</a:t>
            </a:r>
            <a:br>
              <a:rPr lang="en-GB" dirty="0"/>
            </a:br>
            <a:r>
              <a:rPr lang="en-GB" dirty="0"/>
              <a:t>  (aka all modules prefixed “</a:t>
            </a:r>
            <a:r>
              <a:rPr lang="en-GB" i="1" dirty="0" err="1"/>
              <a:t>pytest</a:t>
            </a:r>
            <a:r>
              <a:rPr lang="en-GB" i="1" dirty="0"/>
              <a:t>_</a:t>
            </a:r>
            <a:r>
              <a:rPr lang="en-GB" dirty="0"/>
              <a:t>” on previous slide)</a:t>
            </a:r>
          </a:p>
          <a:p>
            <a:pPr>
              <a:buFontTx/>
              <a:buChar char="-"/>
            </a:pPr>
            <a:r>
              <a:rPr lang="en-GB" dirty="0" err="1"/>
              <a:t>Namespacing</a:t>
            </a:r>
            <a:r>
              <a:rPr lang="en-GB" dirty="0"/>
              <a:t>*</a:t>
            </a:r>
            <a:br>
              <a:rPr lang="en-GB" dirty="0"/>
            </a:br>
            <a:r>
              <a:rPr lang="en-GB" dirty="0"/>
              <a:t>  (aka sub modules, variant of Naming convention)</a:t>
            </a:r>
          </a:p>
          <a:p>
            <a:pPr>
              <a:buFontTx/>
              <a:buChar char="-"/>
            </a:pPr>
            <a:r>
              <a:rPr lang="en-GB" dirty="0"/>
              <a:t>Package </a:t>
            </a:r>
            <a:r>
              <a:rPr lang="en-GB" dirty="0" err="1"/>
              <a:t>entry_points</a:t>
            </a:r>
            <a:br>
              <a:rPr lang="en-GB" dirty="0"/>
            </a:br>
            <a:r>
              <a:rPr lang="en-GB" dirty="0"/>
              <a:t>  (aka plugin module explicitly declares it’s connection to module in it’s setup.py)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https://packaging.python.org/guides/creating-and-discovering-plugins/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/>
              <a:t>* For more info on </a:t>
            </a:r>
            <a:r>
              <a:rPr lang="en-GB" sz="1800" dirty="0" err="1"/>
              <a:t>namespacing</a:t>
            </a:r>
            <a:r>
              <a:rPr lang="en-GB" sz="1800" dirty="0"/>
              <a:t>* (it’s a advanced sub-module technique) see 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https://packaging.python.org/guides/packaging-namespace-packages/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461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5" y="365125"/>
            <a:ext cx="10515600" cy="1325563"/>
          </a:xfrm>
        </p:spPr>
        <p:txBody>
          <a:bodyPr/>
          <a:lstStyle/>
          <a:p>
            <a:r>
              <a:rPr lang="en-GB" dirty="0"/>
              <a:t>Eze 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Eze uses Package </a:t>
            </a:r>
            <a:r>
              <a:rPr lang="en-GB" dirty="0" err="1"/>
              <a:t>entry_points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Modules say there </a:t>
            </a:r>
            <a:r>
              <a:rPr lang="en-GB" sz="1800" dirty="0" err="1"/>
              <a:t>entry_point</a:t>
            </a:r>
            <a:r>
              <a:rPr lang="en-GB" sz="1800" dirty="0"/>
              <a:t> is “</a:t>
            </a:r>
            <a:r>
              <a:rPr lang="en-GB" sz="1800" dirty="0" err="1"/>
              <a:t>eze.plugins</a:t>
            </a:r>
            <a:r>
              <a:rPr lang="en-GB" sz="1800" dirty="0"/>
              <a:t>” and it’s found when the </a:t>
            </a:r>
            <a:r>
              <a:rPr lang="en-GB" sz="1800" dirty="0" err="1"/>
              <a:t>eze</a:t>
            </a:r>
            <a:r>
              <a:rPr lang="en-GB" sz="1800" dirty="0"/>
              <a:t> module is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E8B9B-FD7C-419D-BD17-15F132F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88" y="2466107"/>
            <a:ext cx="5966094" cy="2707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A7BFC-3458-493E-B954-6D0B255E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" y="2382468"/>
            <a:ext cx="5966094" cy="32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44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 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Aka it’s a :</a:t>
            </a:r>
          </a:p>
          <a:p>
            <a:pPr>
              <a:buFontTx/>
              <a:buChar char="-"/>
            </a:pPr>
            <a:r>
              <a:rPr lang="en-GB" dirty="0"/>
              <a:t>V</a:t>
            </a:r>
            <a:r>
              <a:rPr lang="en-GB" sz="2800" dirty="0"/>
              <a:t>ariable container you can create multiple instances of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self variables</a:t>
            </a:r>
            <a:r>
              <a:rPr lang="en-GB" dirty="0"/>
              <a:t>)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Attach functions to that container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instance functions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Attach functions and variables to the definition of the class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static variables and functions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sz="2800" dirty="0"/>
              <a:t>Classes can extend one another for complex behaviours</a:t>
            </a:r>
            <a:br>
              <a:rPr lang="en-GB" sz="2800" dirty="0"/>
            </a:br>
            <a:r>
              <a:rPr lang="en-GB" sz="2800" dirty="0"/>
              <a:t>(</a:t>
            </a:r>
            <a:r>
              <a:rPr lang="en-GB" sz="2800" b="1" i="1" dirty="0"/>
              <a:t>inheritance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112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Luckily we’re drowning in further resources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here’s some further reading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2"/>
              </a:rPr>
              <a:t>https://docs.python.org/3/tutorial/classes.html</a:t>
            </a:r>
            <a:r>
              <a:rPr lang="en-GB" dirty="0"/>
              <a:t>  </a:t>
            </a:r>
          </a:p>
          <a:p>
            <a:r>
              <a:rPr lang="en-GB" dirty="0">
                <a:hlinkClick r:id="rId3"/>
              </a:rPr>
              <a:t>https://docs.python.org/3/library/abc.html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https://docs.python.org/3/tutorial/modules.html</a:t>
            </a:r>
            <a:endParaRPr lang="en-GB" dirty="0"/>
          </a:p>
          <a:p>
            <a:r>
              <a:rPr lang="en-GB" dirty="0">
                <a:hlinkClick r:id="rId5"/>
              </a:rPr>
              <a:t>https://packaging.python.org/guides/creating-and-discovering-plugins/ </a:t>
            </a:r>
          </a:p>
          <a:p>
            <a:r>
              <a:rPr lang="en-GB" dirty="0">
                <a:hlinkClick r:id="rId5"/>
              </a:rPr>
              <a:t>https://setuptools.readthedocs.io/en/latest/index.html</a:t>
            </a:r>
            <a:endParaRPr lang="en-GB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Constructor </a:t>
            </a:r>
            <a:br>
              <a:rPr lang="en-GB" sz="2800" dirty="0"/>
            </a:br>
            <a:r>
              <a:rPr lang="en-GB" sz="2800" dirty="0"/>
              <a:t>(initial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r>
              <a:rPr lang="en-GB" sz="2800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Static Variables</a:t>
            </a:r>
          </a:p>
          <a:p>
            <a:pPr>
              <a:buFontTx/>
              <a:buChar char="-"/>
            </a:pPr>
            <a:r>
              <a:rPr lang="en-GB" dirty="0"/>
              <a:t>Static Functions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r>
              <a:rPr lang="en-GB" dirty="0"/>
              <a:t>Variables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8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1075818" y="1822450"/>
            <a:ext cx="115671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Constructor </a:t>
            </a:r>
          </a:p>
          <a:p>
            <a:pPr>
              <a:buFontTx/>
              <a:buChar char="-"/>
            </a:pPr>
            <a:r>
              <a:rPr lang="en-GB" dirty="0"/>
              <a:t>Variables 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0AA1-FF37-41E4-B14B-B15AD09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59" y="1388736"/>
            <a:ext cx="4305300" cy="4210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68ABE-5E54-464D-9E93-C0C2DEA24384}"/>
              </a:ext>
            </a:extLst>
          </p:cNvPr>
          <p:cNvCxnSpPr>
            <a:cxnSpLocks/>
          </p:cNvCxnSpPr>
          <p:nvPr/>
        </p:nvCxnSpPr>
        <p:spPr>
          <a:xfrm>
            <a:off x="3347207" y="1988191"/>
            <a:ext cx="868523" cy="4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E206F-3E5A-4530-A93D-AEB8923C7178}"/>
              </a:ext>
            </a:extLst>
          </p:cNvPr>
          <p:cNvCxnSpPr>
            <a:cxnSpLocks/>
          </p:cNvCxnSpPr>
          <p:nvPr/>
        </p:nvCxnSpPr>
        <p:spPr>
          <a:xfrm>
            <a:off x="2848392" y="2587907"/>
            <a:ext cx="1672333" cy="437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119DA-FBC9-4FAD-83B9-FF231E64A8C9}"/>
              </a:ext>
            </a:extLst>
          </p:cNvPr>
          <p:cNvCxnSpPr>
            <a:cxnSpLocks/>
          </p:cNvCxnSpPr>
          <p:nvPr/>
        </p:nvCxnSpPr>
        <p:spPr>
          <a:xfrm>
            <a:off x="2855369" y="3106024"/>
            <a:ext cx="1360361" cy="387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2E41C-7323-4734-AC68-731057734400}"/>
              </a:ext>
            </a:extLst>
          </p:cNvPr>
          <p:cNvSpPr txBox="1"/>
          <p:nvPr/>
        </p:nvSpPr>
        <p:spPr>
          <a:xfrm>
            <a:off x="8764580" y="1988191"/>
            <a:ext cx="6321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sz="3200" dirty="0"/>
              <a:t>Static Variables</a:t>
            </a:r>
          </a:p>
          <a:p>
            <a:pPr>
              <a:buFontTx/>
              <a:buChar char="-"/>
            </a:pPr>
            <a:r>
              <a:rPr lang="en-GB" sz="3200" dirty="0"/>
              <a:t>Static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FE1F8-7213-482A-B3D7-10581BA27C66}"/>
              </a:ext>
            </a:extLst>
          </p:cNvPr>
          <p:cNvCxnSpPr>
            <a:cxnSpLocks/>
          </p:cNvCxnSpPr>
          <p:nvPr/>
        </p:nvCxnSpPr>
        <p:spPr>
          <a:xfrm flipH="1" flipV="1">
            <a:off x="6792114" y="1988191"/>
            <a:ext cx="1972466" cy="344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D805E-3335-4BB3-9EB9-74D6A54DD610}"/>
              </a:ext>
            </a:extLst>
          </p:cNvPr>
          <p:cNvCxnSpPr>
            <a:cxnSpLocks/>
          </p:cNvCxnSpPr>
          <p:nvPr/>
        </p:nvCxnSpPr>
        <p:spPr>
          <a:xfrm flipH="1">
            <a:off x="7778347" y="2978929"/>
            <a:ext cx="1241182" cy="1546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5B04C-6905-4369-8826-61FF442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1388736"/>
            <a:ext cx="4305300" cy="421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84680-03D5-42ED-9735-815F9181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7" y="1825625"/>
            <a:ext cx="5743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345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341</TotalTime>
  <Words>1822</Words>
  <Application>Microsoft Office PowerPoint</Application>
  <PresentationFormat>Widescreen</PresentationFormat>
  <Paragraphs>325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JetBrains Mono</vt:lpstr>
      <vt:lpstr>Open Sans</vt:lpstr>
      <vt:lpstr>Title Slides</vt:lpstr>
      <vt:lpstr>Body Slides</vt:lpstr>
      <vt:lpstr>PowerPoint Presentation</vt:lpstr>
      <vt:lpstr>Python beyond the basics</vt:lpstr>
      <vt:lpstr>PowerPoint Presentation</vt:lpstr>
      <vt:lpstr>Python : What is a Class ?</vt:lpstr>
      <vt:lpstr>Python : What is a Class ?</vt:lpstr>
      <vt:lpstr>Python : Basic Class Parts</vt:lpstr>
      <vt:lpstr>Python : Basic Class Parts</vt:lpstr>
      <vt:lpstr>Python : Basic Class Parts</vt:lpstr>
      <vt:lpstr>Python : Class Questions ?</vt:lpstr>
      <vt:lpstr>PowerPoint Presentation</vt:lpstr>
      <vt:lpstr>Python : Nested Classes Why ?</vt:lpstr>
      <vt:lpstr>Python : Life / Animal Terrible Example</vt:lpstr>
      <vt:lpstr>Python : Class Inheritance Questions ?</vt:lpstr>
      <vt:lpstr>PowerPoint Presentation</vt:lpstr>
      <vt:lpstr>Python : Abstract Base Class</vt:lpstr>
      <vt:lpstr>Python : Abstract Base Class  Meta Commentary</vt:lpstr>
      <vt:lpstr>Python : ABC in python</vt:lpstr>
      <vt:lpstr>Python : ABC in python</vt:lpstr>
      <vt:lpstr>Python : ABC in python</vt:lpstr>
      <vt:lpstr>Python : ABC in python</vt:lpstr>
      <vt:lpstr>Python : ABC Questions ?</vt:lpstr>
      <vt:lpstr>PowerPoint Presentation</vt:lpstr>
      <vt:lpstr>Python : Exception (tip-toe)</vt:lpstr>
      <vt:lpstr>Python : Exception Example</vt:lpstr>
      <vt:lpstr>Python : Private Stuff</vt:lpstr>
      <vt:lpstr>Python : Private Example</vt:lpstr>
      <vt:lpstr>Python : Magic setter and getters</vt:lpstr>
      <vt:lpstr>Python : Magic SG Example</vt:lpstr>
      <vt:lpstr>Python : Reflection (tip-toe)</vt:lpstr>
      <vt:lpstr>Python : Class Questions</vt:lpstr>
      <vt:lpstr>PowerPoint Presentation</vt:lpstr>
      <vt:lpstr>Modules</vt:lpstr>
      <vt:lpstr>Modules</vt:lpstr>
      <vt:lpstr>Self Executing Modules</vt:lpstr>
      <vt:lpstr>Self Executing Module Example</vt:lpstr>
      <vt:lpstr>Finding Modules</vt:lpstr>
      <vt:lpstr>Finding Modules: Same Directory </vt:lpstr>
      <vt:lpstr>Finding Modules: Relative Packages </vt:lpstr>
      <vt:lpstr>Finding Modules: Relative Packages </vt:lpstr>
      <vt:lpstr>Finding Modules: Pip installed modules </vt:lpstr>
      <vt:lpstr>Finding Modules: Pip example </vt:lpstr>
      <vt:lpstr>Questions?: Modules </vt:lpstr>
      <vt:lpstr>PowerPoint Presentation</vt:lpstr>
      <vt:lpstr>Missing Knowledge Check</vt:lpstr>
      <vt:lpstr>Plugins</vt:lpstr>
      <vt:lpstr>Plugins: Discovering Modules</vt:lpstr>
      <vt:lpstr>Plugins</vt:lpstr>
      <vt:lpstr>Eze Plugins</vt:lpstr>
      <vt:lpstr>Plugins Questions ?</vt:lpstr>
      <vt:lpstr>PowerPoint Presentation</vt:lpstr>
      <vt:lpstr>Further Python Training: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37</cp:revision>
  <dcterms:created xsi:type="dcterms:W3CDTF">2021-03-03T12:43:49Z</dcterms:created>
  <dcterms:modified xsi:type="dcterms:W3CDTF">2021-04-30T10:58:26Z</dcterms:modified>
</cp:coreProperties>
</file>