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9" r:id="rId3"/>
    <p:sldId id="261" r:id="rId4"/>
    <p:sldId id="266" r:id="rId5"/>
    <p:sldId id="309" r:id="rId6"/>
    <p:sldId id="333" r:id="rId7"/>
    <p:sldId id="310" r:id="rId8"/>
    <p:sldId id="311" r:id="rId9"/>
    <p:sldId id="312" r:id="rId10"/>
    <p:sldId id="343" r:id="rId11"/>
    <p:sldId id="313" r:id="rId12"/>
    <p:sldId id="306" r:id="rId13"/>
    <p:sldId id="314" r:id="rId14"/>
    <p:sldId id="317" r:id="rId15"/>
    <p:sldId id="315" r:id="rId16"/>
    <p:sldId id="318" r:id="rId17"/>
    <p:sldId id="319" r:id="rId18"/>
    <p:sldId id="320" r:id="rId19"/>
    <p:sldId id="321" r:id="rId20"/>
    <p:sldId id="344" r:id="rId21"/>
    <p:sldId id="334" r:id="rId22"/>
    <p:sldId id="307" r:id="rId23"/>
    <p:sldId id="302" r:id="rId24"/>
    <p:sldId id="323" r:id="rId25"/>
    <p:sldId id="324" r:id="rId26"/>
    <p:sldId id="325" r:id="rId27"/>
    <p:sldId id="330" r:id="rId28"/>
    <p:sldId id="326" r:id="rId29"/>
    <p:sldId id="327" r:id="rId30"/>
    <p:sldId id="328" r:id="rId31"/>
    <p:sldId id="329" r:id="rId32"/>
    <p:sldId id="342" r:id="rId33"/>
    <p:sldId id="335" r:id="rId34"/>
    <p:sldId id="308" r:id="rId35"/>
    <p:sldId id="305" r:id="rId36"/>
    <p:sldId id="336" r:id="rId37"/>
    <p:sldId id="347" r:id="rId38"/>
    <p:sldId id="348" r:id="rId39"/>
    <p:sldId id="349" r:id="rId40"/>
    <p:sldId id="337" r:id="rId41"/>
    <p:sldId id="338" r:id="rId42"/>
    <p:sldId id="339" r:id="rId43"/>
    <p:sldId id="340" r:id="rId44"/>
    <p:sldId id="341" r:id="rId45"/>
    <p:sldId id="345" r:id="rId46"/>
    <p:sldId id="346" r:id="rId47"/>
    <p:sldId id="350" r:id="rId48"/>
    <p:sldId id="351" r:id="rId49"/>
    <p:sldId id="352" r:id="rId50"/>
    <p:sldId id="303" r:id="rId51"/>
    <p:sldId id="354" r:id="rId52"/>
    <p:sldId id="355" r:id="rId53"/>
    <p:sldId id="356" r:id="rId54"/>
    <p:sldId id="357" r:id="rId55"/>
    <p:sldId id="358" r:id="rId56"/>
    <p:sldId id="361" r:id="rId57"/>
    <p:sldId id="301" r:id="rId58"/>
    <p:sldId id="359" r:id="rId59"/>
    <p:sldId id="362" r:id="rId60"/>
    <p:sldId id="363" r:id="rId61"/>
    <p:sldId id="364" r:id="rId62"/>
    <p:sldId id="360" r:id="rId63"/>
    <p:sldId id="353" r:id="rId64"/>
    <p:sldId id="299" r:id="rId65"/>
  </p:sldIdLst>
  <p:sldSz cx="9144000" cy="5143500" type="screen16x9"/>
  <p:notesSz cx="6858000" cy="9144000"/>
  <p:embeddedFontLst>
    <p:embeddedFont>
      <p:font typeface="DM Sans" pitchFamily="2" charset="0"/>
      <p:regular r:id="rId68"/>
      <p:bold r:id="rId69"/>
      <p:italic r:id="rId70"/>
      <p:boldItalic r:id="rId71"/>
    </p:embeddedFont>
    <p:embeddedFont>
      <p:font typeface="DM Sans Medium" pitchFamily="2" charset="0"/>
      <p:regular r:id="rId72"/>
      <p:bold r:id="rId73"/>
      <p:italic r:id="rId74"/>
      <p:boldItalic r:id="rId75"/>
    </p:embeddedFont>
    <p:embeddedFont>
      <p:font typeface="Montserrat" panose="00000500000000000000" pitchFamily="2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18A3A84-0BE5-4544-B3BC-D85E5C491107}">
          <p14:sldIdLst>
            <p14:sldId id="256"/>
            <p14:sldId id="259"/>
          </p14:sldIdLst>
        </p14:section>
        <p14:section name="History" id="{F3B684BE-C885-4ADC-9A2E-3E3F3B89947B}">
          <p14:sldIdLst>
            <p14:sldId id="261"/>
            <p14:sldId id="266"/>
            <p14:sldId id="309"/>
            <p14:sldId id="333"/>
            <p14:sldId id="310"/>
            <p14:sldId id="311"/>
            <p14:sldId id="312"/>
            <p14:sldId id="343"/>
            <p14:sldId id="313"/>
            <p14:sldId id="306"/>
            <p14:sldId id="314"/>
            <p14:sldId id="317"/>
            <p14:sldId id="315"/>
            <p14:sldId id="318"/>
            <p14:sldId id="319"/>
            <p14:sldId id="320"/>
            <p14:sldId id="321"/>
            <p14:sldId id="344"/>
          </p14:sldIdLst>
        </p14:section>
        <p14:section name="SSDLC" id="{2633F117-1E8C-4046-BF1F-A1C113545E5F}">
          <p14:sldIdLst>
            <p14:sldId id="334"/>
            <p14:sldId id="307"/>
            <p14:sldId id="302"/>
            <p14:sldId id="323"/>
            <p14:sldId id="324"/>
            <p14:sldId id="325"/>
            <p14:sldId id="330"/>
            <p14:sldId id="326"/>
            <p14:sldId id="327"/>
            <p14:sldId id="328"/>
            <p14:sldId id="329"/>
            <p14:sldId id="342"/>
          </p14:sldIdLst>
        </p14:section>
        <p14:section name="Shift Left 101" id="{FA2FD5EA-B91E-48E8-A687-B6D0627EC3C3}">
          <p14:sldIdLst>
            <p14:sldId id="335"/>
            <p14:sldId id="308"/>
          </p14:sldIdLst>
        </p14:section>
        <p14:section name="SCA" id="{6E7F114A-D216-4023-A5AA-626E3B3B078E}">
          <p14:sldIdLst>
            <p14:sldId id="305"/>
            <p14:sldId id="336"/>
            <p14:sldId id="347"/>
            <p14:sldId id="348"/>
            <p14:sldId id="349"/>
            <p14:sldId id="337"/>
            <p14:sldId id="338"/>
            <p14:sldId id="339"/>
            <p14:sldId id="340"/>
            <p14:sldId id="341"/>
          </p14:sldIdLst>
        </p14:section>
        <p14:section name="SBOM" id="{9B9AAD36-4AF4-4A95-9380-B429F6B611EA}">
          <p14:sldIdLst>
            <p14:sldId id="345"/>
            <p14:sldId id="346"/>
            <p14:sldId id="350"/>
            <p14:sldId id="351"/>
            <p14:sldId id="352"/>
          </p14:sldIdLst>
        </p14:section>
        <p14:section name="SAST Secrets" id="{24658953-EC36-4309-B53A-58D497690E72}">
          <p14:sldIdLst>
            <p14:sldId id="303"/>
            <p14:sldId id="354"/>
            <p14:sldId id="355"/>
            <p14:sldId id="356"/>
            <p14:sldId id="357"/>
            <p14:sldId id="358"/>
            <p14:sldId id="361"/>
          </p14:sldIdLst>
        </p14:section>
        <p14:section name="SAST Code Smells" id="{61FFF5AD-2701-4E65-BD5C-C1674963E262}">
          <p14:sldIdLst>
            <p14:sldId id="301"/>
            <p14:sldId id="359"/>
            <p14:sldId id="362"/>
            <p14:sldId id="363"/>
            <p14:sldId id="364"/>
            <p14:sldId id="360"/>
          </p14:sldIdLst>
        </p14:section>
        <p14:section name="ENding" id="{42657773-BFF6-4500-AF1A-CF25A6AE444E}">
          <p14:sldIdLst>
            <p14:sldId id="353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pos="158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3F6B73-FADD-4BCD-92CC-9495212CA1B2}">
  <a:tblStyle styleId="{ED3F6B73-FADD-4BCD-92CC-9495212CA1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02" y="186"/>
      </p:cViewPr>
      <p:guideLst>
        <p:guide pos="158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3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6EFE60-F610-A893-8A8F-DB1F9AB12C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46CFC-1480-F8F4-3E26-2CB19E5124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9C9F-0A9B-41F9-9E8B-22D2EBE43F7C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E1C00-648F-0AAE-D00C-549DBD4A6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40BAC-F6F3-412C-DB53-B75789D99E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78105-4B1A-4375-88FE-0DF342744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124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6402a2356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106402a23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771d982d2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771d982d2_1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72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0d2699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0d2699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83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0b93209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0b93209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39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781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190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167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552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13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0d2699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0d2699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912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0d2699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0d2699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06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771d982d2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771d982d2_1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273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847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0d2699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0d2699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01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0b93209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0b93209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535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41d1213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41d1213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Vision film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ambition.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 ambition to improve.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change.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change to the way things are done.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Technology that makes brilliant ideas happen.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desire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desire to stay ahead and succeed.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know every client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every challenge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We’re here to harness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extract maximum value from data.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navigate complexity.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secure the right outcome.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sectors.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the world.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every project.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Again and again and again.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Whether building a single click.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search a million documents.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Or connecting hundreds of data points.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accelerate decision making.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Planned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Built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And delivered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makes brilliant ideas happen.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the right way.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Welcome to 6point6.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| Cloud | Data | Engineering | Cyber security.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963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41d1213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41d1213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Vision film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ambition.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 ambition to improve.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change.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change to the way things are done.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Technology that makes brilliant ideas happen.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desire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desire to stay ahead and succeed.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know every client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every challenge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We’re here to harness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extract maximum value from data.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navigate complexity.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secure the right outcome.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sectors.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the world.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every project.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Again and again and again.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Whether building a single click.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search a million documents.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Or connecting hundreds of data points.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accelerate decision making.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Planned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Built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And delivered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makes brilliant ideas happen.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the right way.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Welcome to 6point6.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| Cloud | Data | Engineering | Cyber security.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760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41d1213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41d1213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Vision film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ambition.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 ambition to improve.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change.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change to the way things are done.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Technology that makes brilliant ideas happen.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desire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desire to stay ahead and succeed.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know every client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every challenge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We’re here to harness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extract maximum value from data.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navigate complexity.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secure the right outcome.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sectors.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the world.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every project.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Again and again and again.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Whether building a single click.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search a million documents.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Or connecting hundreds of data points.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accelerate decision making.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Planned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Built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And delivered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makes brilliant ideas happen.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the right way.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Welcome to 6point6.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| Cloud | Data | Engineering | Cyber security.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78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41d1213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41d1213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Vision film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ambition.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 ambition to improve.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change.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change to the way things are done.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Technology that makes brilliant ideas happen.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desire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desire to stay ahead and succeed.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know every client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every challenge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We’re here to harness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extract maximum value from data.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navigate complexity.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secure the right outcome.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sectors.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the world.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every project.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Again and again and again.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Whether building a single click.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search a million documents.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Or connecting hundreds of data points.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accelerate decision making.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Planned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Built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And delivered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makes brilliant ideas happen.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the right way.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Welcome to 6point6.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| Cloud | Data | Engineering | Cyber security.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040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41d1213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41d1213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Vision film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ambition.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 ambition to improve.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change.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change to the way things are done.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Technology that makes brilliant ideas happen.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desire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desire to stay ahead and succeed.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know every client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every challenge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We’re here to harness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extract maximum value from data.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navigate complexity.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secure the right outcome.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sectors.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the world.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every project.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Again and again and again.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Whether building a single click.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search a million documents.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Or connecting hundreds of data points.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accelerate decision making.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Planned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Built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And delivered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makes brilliant ideas happen.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the right way.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Welcome to 6point6.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| Cloud | Data | Engineering | Cyber security.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41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41d1213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41d1213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Vision film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ambition.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 ambition to improve.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change.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change to the way things are done.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Technology that makes brilliant ideas happen.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desire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desire to stay ahead and succeed.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know every client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every challenge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We’re here to harness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extract maximum value from data.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navigate complexity.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secure the right outcome.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sectors.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the world.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every project.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Again and again and again.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Whether building a single click.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search a million documents.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Or connecting hundreds of data points.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accelerate decision making.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Planned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Built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And delivered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makes brilliant ideas happen.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the right way.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Welcome to 6point6.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| Cloud | Data | Engineering | Cyber security.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41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0d2699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0d2699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41d1213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41d1213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Vision film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ambition.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 ambition to improve.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change.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change to the way things are done.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Technology that makes brilliant ideas happen.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desire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desire to stay ahead and succeed.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know every client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every challenge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We’re here to harness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extract maximum value from data.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navigate complexity.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secure the right outcome.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sectors.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the world.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every project.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Again and again and again.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Whether building a single click.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search a million documents.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Or connecting hundreds of data points.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accelerate decision making.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Planned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Built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And delivered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makes brilliant ideas happen.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the right way.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Welcome to 6point6.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| Cloud | Data | Engineering | Cyber security.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434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41d1213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41d1213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Vision film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ambition.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 ambition to improve.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change.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change to the way things are done.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Technology that makes brilliant ideas happen.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desire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desire to stay ahead and succeed.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know every client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every challenge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We’re here to harness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extract maximum value from data.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navigate complexity.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secure the right outcome.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sectors.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the world.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every project.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Again and again and again.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Whether building a single click.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search a million documents.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Or connecting hundreds of data points.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accelerate decision making.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Planned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Built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And delivered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makes brilliant ideas happen.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the right way.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Welcome to 6point6.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| Cloud | Data | Engineering | Cyber security.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124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541d1213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541d1213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Vision film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ambition.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 ambition to improve.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change.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change to the way things are done.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DM Sans"/>
                <a:ea typeface="DM Sans"/>
                <a:cs typeface="DM Sans"/>
                <a:sym typeface="DM Sans"/>
              </a:rPr>
              <a:t>Technology that makes brilliant ideas happen.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about desire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desire to stay ahead and succeed.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 know every client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every challenge is different.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We’re here to harness technology.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extract maximum value from data.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navigate complexity.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secure the right outcome.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sectors.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the world.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Across every project.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Again and again and again.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Whether building a single click.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search a million documents.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Or connecting hundreds of data points.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To accelerate decision making.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Planned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Designed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Built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And delivered right.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This is 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That makes brilliant ideas happen.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In the right way.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Welcome to 6point6.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Transformation secured.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Architecture | Cloud | Data | Engineering | Cyber security.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562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a15cb755b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a15cb755b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0441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30d2699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30d2699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082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0b93209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0b93209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773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631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022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151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87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0b93209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0b93209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252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711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766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6156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2706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0b93209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0b93209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402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0016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1899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971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238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771d982d2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771d982d2_1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5470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0b93209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0b93209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80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3184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8168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2058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3917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243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2302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0b93209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0b93209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828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6086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67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771d982d2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771d982d2_1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5261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601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0592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101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771d982d2_1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771d982d2_1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7524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10541d1213b_0_3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10541d1213b_0_3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 logos if you sit on any boards next to your name.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771d982d2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771d982d2_1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99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771d982d2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771d982d2_1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40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771d982d2_1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771d982d2_1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42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_Cover - Choose Image">
  <p:cSld name="1_Cover - Choose Imag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4698075" y="0"/>
            <a:ext cx="4446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5375" y="1653600"/>
            <a:ext cx="3794700" cy="1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DM Sans"/>
              <a:buNone/>
              <a:defRPr sz="2700"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245375" y="3794250"/>
            <a:ext cx="2924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None/>
              <a:defRPr sz="120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14" name="Google Shape;14;p2" descr="point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825" y="383644"/>
            <a:ext cx="964387" cy="20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Divider Ruby ">
  <p:cSld name="TITLE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6024900" y="-53425"/>
            <a:ext cx="3173400" cy="5248200"/>
          </a:xfrm>
          <a:prstGeom prst="rect">
            <a:avLst/>
          </a:prstGeom>
          <a:solidFill>
            <a:srgbClr val="7A00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50825" y="342900"/>
            <a:ext cx="3830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2"/>
          </p:nvPr>
        </p:nvSpPr>
        <p:spPr>
          <a:xfrm>
            <a:off x="261350" y="1992312"/>
            <a:ext cx="3830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9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3"/>
          </p:nvPr>
        </p:nvSpPr>
        <p:spPr>
          <a:xfrm>
            <a:off x="6378150" y="2813650"/>
            <a:ext cx="2509800" cy="1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4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4603075" y="1028725"/>
            <a:ext cx="4540800" cy="3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4556275" y="1503600"/>
            <a:ext cx="4587900" cy="36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4556275" y="1028725"/>
            <a:ext cx="4587900" cy="411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598725" y="1542350"/>
            <a:ext cx="4436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4556150" y="1028700"/>
            <a:ext cx="4587900" cy="47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235875" y="1446700"/>
            <a:ext cx="27612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2"/>
          </p:nvPr>
        </p:nvSpPr>
        <p:spPr>
          <a:xfrm>
            <a:off x="4651525" y="1095775"/>
            <a:ext cx="392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5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4556275" y="1028725"/>
            <a:ext cx="4587900" cy="411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56150" y="1028700"/>
            <a:ext cx="4587900" cy="47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72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235875" y="1446700"/>
            <a:ext cx="27612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2"/>
          </p:nvPr>
        </p:nvSpPr>
        <p:spPr>
          <a:xfrm>
            <a:off x="4651525" y="1095775"/>
            <a:ext cx="392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">
  <p:cSld name="CUSTOM_5_1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4603075" y="1028725"/>
            <a:ext cx="4540800" cy="3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556275" y="1503600"/>
            <a:ext cx="4587900" cy="36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556275" y="1028725"/>
            <a:ext cx="4587900" cy="411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598725" y="1542350"/>
            <a:ext cx="4436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556150" y="1028700"/>
            <a:ext cx="4587900" cy="47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235875" y="1446700"/>
            <a:ext cx="2761200" cy="30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2"/>
          </p:nvPr>
        </p:nvSpPr>
        <p:spPr>
          <a:xfrm>
            <a:off x="4651525" y="1095775"/>
            <a:ext cx="392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 1">
  <p:cSld name="CUSTOM_5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4603075" y="1028725"/>
            <a:ext cx="4540800" cy="3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556275" y="1503600"/>
            <a:ext cx="4587900" cy="363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556275" y="1028725"/>
            <a:ext cx="4587900" cy="411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598725" y="1542350"/>
            <a:ext cx="4436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556150" y="1028700"/>
            <a:ext cx="4587900" cy="47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2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 b="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235875" y="1446700"/>
            <a:ext cx="27612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2"/>
          </p:nvPr>
        </p:nvSpPr>
        <p:spPr>
          <a:xfrm>
            <a:off x="4651525" y="1095775"/>
            <a:ext cx="3921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 1 1 4">
  <p:cSld name="CUSTOM_5_1_1_1_4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7"/>
          <p:cNvGrpSpPr/>
          <p:nvPr/>
        </p:nvGrpSpPr>
        <p:grpSpPr>
          <a:xfrm>
            <a:off x="3230475" y="1043125"/>
            <a:ext cx="5929925" cy="4142530"/>
            <a:chOff x="3213975" y="1051275"/>
            <a:chExt cx="5929925" cy="4092600"/>
          </a:xfrm>
        </p:grpSpPr>
        <p:sp>
          <p:nvSpPr>
            <p:cNvPr id="107" name="Google Shape;107;p17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7"/>
          <p:cNvSpPr txBox="1"/>
          <p:nvPr/>
        </p:nvSpPr>
        <p:spPr>
          <a:xfrm>
            <a:off x="164283" y="4740801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sz="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 1 1 3">
  <p:cSld name="CUSTOM_5_1_1_1_3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8"/>
          <p:cNvGrpSpPr/>
          <p:nvPr/>
        </p:nvGrpSpPr>
        <p:grpSpPr>
          <a:xfrm>
            <a:off x="3230475" y="1088283"/>
            <a:ext cx="5929925" cy="4092667"/>
            <a:chOff x="3213975" y="1096375"/>
            <a:chExt cx="5929925" cy="4092667"/>
          </a:xfrm>
        </p:grpSpPr>
        <p:sp>
          <p:nvSpPr>
            <p:cNvPr id="114" name="Google Shape;114;p18"/>
            <p:cNvSpPr/>
            <p:nvPr/>
          </p:nvSpPr>
          <p:spPr>
            <a:xfrm>
              <a:off x="4555700" y="1096375"/>
              <a:ext cx="4588200" cy="409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3213975" y="4088342"/>
              <a:ext cx="1785000" cy="1100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Divider Ruby  1 1">
  <p:cSld name="TITLE_1_1_4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6024900" y="0"/>
            <a:ext cx="31191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6378150" y="2903825"/>
            <a:ext cx="2509800" cy="1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CUSTOM_1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2872821" y="1421993"/>
            <a:ext cx="2742000" cy="27420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092599" y="2321114"/>
            <a:ext cx="1727400" cy="1727400"/>
          </a:xfrm>
          <a:prstGeom prst="ellipse">
            <a:avLst/>
          </a:prstGeom>
          <a:solidFill>
            <a:srgbClr val="8854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685805" y="2386286"/>
            <a:ext cx="1650900" cy="1650900"/>
          </a:xfrm>
          <a:prstGeom prst="ellipse">
            <a:avLst/>
          </a:prstGeom>
          <a:solidFill>
            <a:srgbClr val="3127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422199" y="1183490"/>
            <a:ext cx="1639500" cy="1639500"/>
          </a:xfrm>
          <a:prstGeom prst="ellipse">
            <a:avLst/>
          </a:prstGeom>
          <a:solidFill>
            <a:srgbClr val="1CA1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29165" y="2213269"/>
            <a:ext cx="1051200" cy="105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525125" y="1224000"/>
            <a:ext cx="3143700" cy="48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2"/>
          </p:nvPr>
        </p:nvSpPr>
        <p:spPr>
          <a:xfrm>
            <a:off x="5857625" y="2566725"/>
            <a:ext cx="1994100" cy="634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 idx="3"/>
          </p:nvPr>
        </p:nvSpPr>
        <p:spPr>
          <a:xfrm>
            <a:off x="725225" y="2443800"/>
            <a:ext cx="1994100" cy="69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4"/>
          </p:nvPr>
        </p:nvSpPr>
        <p:spPr>
          <a:xfrm>
            <a:off x="3571775" y="1512025"/>
            <a:ext cx="1433400" cy="1507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 idx="5"/>
          </p:nvPr>
        </p:nvSpPr>
        <p:spPr>
          <a:xfrm>
            <a:off x="3812650" y="2354450"/>
            <a:ext cx="1096500" cy="1507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6"/>
          </p:nvPr>
        </p:nvSpPr>
        <p:spPr>
          <a:xfrm>
            <a:off x="2758875" y="2992850"/>
            <a:ext cx="1433400" cy="1507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idx="7"/>
          </p:nvPr>
        </p:nvSpPr>
        <p:spPr>
          <a:xfrm>
            <a:off x="4740075" y="2992850"/>
            <a:ext cx="914100" cy="1507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8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genta block">
  <p:cSld name="TITLE_1_1_3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6"/>
          <p:cNvGrpSpPr/>
          <p:nvPr/>
        </p:nvGrpSpPr>
        <p:grpSpPr>
          <a:xfrm>
            <a:off x="3230475" y="1051275"/>
            <a:ext cx="5929925" cy="4092600"/>
            <a:chOff x="3213975" y="1051275"/>
            <a:chExt cx="5929925" cy="4092600"/>
          </a:xfrm>
        </p:grpSpPr>
        <p:sp>
          <p:nvSpPr>
            <p:cNvPr id="210" name="Google Shape;210;p26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26"/>
          <p:cNvSpPr txBox="1">
            <a:spLocks noGrp="1"/>
          </p:cNvSpPr>
          <p:nvPr>
            <p:ph type="subTitle" idx="1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  <a:solidFill>
            <a:srgbClr val="79004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DM Sans"/>
              <a:buNone/>
              <a:defRPr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2"/>
          </p:nvPr>
        </p:nvSpPr>
        <p:spPr>
          <a:xfrm>
            <a:off x="5105600" y="1697850"/>
            <a:ext cx="35661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None/>
              <a:defRPr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4"/>
          </p:nvPr>
        </p:nvSpPr>
        <p:spPr>
          <a:xfrm>
            <a:off x="229950" y="1051275"/>
            <a:ext cx="4182600" cy="28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FA7B17"/>
          </p15:clr>
        </p15:guide>
        <p15:guide id="2" orient="horz" pos="17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">
  <p:cSld name="CUSTOM_15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50825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261650" y="1073800"/>
            <a:ext cx="6159000" cy="3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831300" y="-22800"/>
            <a:ext cx="2350800" cy="5189100"/>
          </a:xfrm>
          <a:prstGeom prst="rect">
            <a:avLst/>
          </a:prstGeom>
          <a:solidFill>
            <a:srgbClr val="3027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block">
  <p:cSld name="TITLE_1_1_3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7"/>
          <p:cNvGrpSpPr/>
          <p:nvPr/>
        </p:nvGrpSpPr>
        <p:grpSpPr>
          <a:xfrm>
            <a:off x="3230475" y="1051275"/>
            <a:ext cx="5929925" cy="4092600"/>
            <a:chOff x="3213975" y="1051275"/>
            <a:chExt cx="5929925" cy="4092600"/>
          </a:xfrm>
        </p:grpSpPr>
        <p:sp>
          <p:nvSpPr>
            <p:cNvPr id="220" name="Google Shape;220;p27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rgbClr val="00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rgbClr val="00C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7"/>
          <p:cNvSpPr txBox="1">
            <a:spLocks noGrp="1"/>
          </p:cNvSpPr>
          <p:nvPr>
            <p:ph type="subTitle" idx="1"/>
          </p:nvPr>
        </p:nvSpPr>
        <p:spPr>
          <a:xfrm>
            <a:off x="5105600" y="1051951"/>
            <a:ext cx="4054800" cy="451500"/>
          </a:xfrm>
          <a:prstGeom prst="rect">
            <a:avLst/>
          </a:prstGeom>
          <a:solidFill>
            <a:srgbClr val="1CA1A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None/>
              <a:defRPr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2"/>
          </p:nvPr>
        </p:nvSpPr>
        <p:spPr>
          <a:xfrm>
            <a:off x="5105600" y="1697850"/>
            <a:ext cx="35661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None/>
              <a:defRPr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>
            <a:spLocks noGrp="1"/>
          </p:cNvSpPr>
          <p:nvPr>
            <p:ph type="subTitle" idx="3"/>
          </p:nvPr>
        </p:nvSpPr>
        <p:spPr>
          <a:xfrm>
            <a:off x="164275" y="1894475"/>
            <a:ext cx="29139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ontserrat"/>
              <a:buNone/>
              <a:defRPr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4"/>
          </p:nvPr>
        </p:nvSpPr>
        <p:spPr>
          <a:xfrm>
            <a:off x="229950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5"/>
          </p:nvPr>
        </p:nvSpPr>
        <p:spPr>
          <a:xfrm>
            <a:off x="229950" y="1051950"/>
            <a:ext cx="41826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FA7B17"/>
          </p15:clr>
        </p15:guide>
        <p15:guide id="2" orient="horz" pos="17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olet block">
  <p:cSld name="TITLE_1_1_3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8"/>
          <p:cNvGrpSpPr/>
          <p:nvPr/>
        </p:nvGrpSpPr>
        <p:grpSpPr>
          <a:xfrm>
            <a:off x="3230475" y="1051275"/>
            <a:ext cx="5929925" cy="4092600"/>
            <a:chOff x="3213975" y="1051275"/>
            <a:chExt cx="5929925" cy="4092600"/>
          </a:xfrm>
        </p:grpSpPr>
        <p:sp>
          <p:nvSpPr>
            <p:cNvPr id="231" name="Google Shape;231;p28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rgbClr val="885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rgbClr val="885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8"/>
          <p:cNvSpPr txBox="1">
            <a:spLocks noGrp="1"/>
          </p:cNvSpPr>
          <p:nvPr>
            <p:ph type="subTitle" idx="1"/>
          </p:nvPr>
        </p:nvSpPr>
        <p:spPr>
          <a:xfrm>
            <a:off x="5127425" y="1058350"/>
            <a:ext cx="4054800" cy="45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None/>
              <a:defRPr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>
            <a:spLocks noGrp="1"/>
          </p:cNvSpPr>
          <p:nvPr>
            <p:ph type="subTitle" idx="2"/>
          </p:nvPr>
        </p:nvSpPr>
        <p:spPr>
          <a:xfrm>
            <a:off x="5105600" y="1697850"/>
            <a:ext cx="35661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None/>
              <a:defRPr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4"/>
          </p:nvPr>
        </p:nvSpPr>
        <p:spPr>
          <a:xfrm>
            <a:off x="229950" y="1058350"/>
            <a:ext cx="4182600" cy="28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FA7B17"/>
          </p15:clr>
        </p15:guide>
        <p15:guide id="2" orient="horz" pos="176">
          <p15:clr>
            <a:srgbClr val="0000FF"/>
          </p15:clr>
        </p15:guide>
        <p15:guide id="3" orient="horz" pos="1255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4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1"/>
          <p:cNvGrpSpPr/>
          <p:nvPr/>
        </p:nvGrpSpPr>
        <p:grpSpPr>
          <a:xfrm>
            <a:off x="3230475" y="1051275"/>
            <a:ext cx="5929925" cy="4092600"/>
            <a:chOff x="3213975" y="1051275"/>
            <a:chExt cx="5929925" cy="4092600"/>
          </a:xfrm>
        </p:grpSpPr>
        <p:sp>
          <p:nvSpPr>
            <p:cNvPr id="256" name="Google Shape;256;p31"/>
            <p:cNvSpPr/>
            <p:nvPr/>
          </p:nvSpPr>
          <p:spPr>
            <a:xfrm>
              <a:off x="4555700" y="1051275"/>
              <a:ext cx="4588200" cy="409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3213975" y="4088350"/>
              <a:ext cx="1785000" cy="10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1"/>
          <p:cNvSpPr txBox="1">
            <a:spLocks noGrp="1"/>
          </p:cNvSpPr>
          <p:nvPr>
            <p:ph type="subTitle" idx="1"/>
          </p:nvPr>
        </p:nvSpPr>
        <p:spPr>
          <a:xfrm>
            <a:off x="5089200" y="1047700"/>
            <a:ext cx="4071300" cy="47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None/>
              <a:defRPr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None/>
              <a:defRPr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ldNum" idx="12"/>
          </p:nvPr>
        </p:nvSpPr>
        <p:spPr>
          <a:xfrm>
            <a:off x="164283" y="4740801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>
            <a:spLocks noGrp="1"/>
          </p:cNvSpPr>
          <p:nvPr>
            <p:ph type="subTitle" idx="2"/>
          </p:nvPr>
        </p:nvSpPr>
        <p:spPr>
          <a:xfrm>
            <a:off x="5105600" y="1697850"/>
            <a:ext cx="3566100" cy="2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None/>
              <a:defRPr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DM Sans"/>
              <a:buNone/>
              <a:defRPr sz="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subTitle" idx="4"/>
          </p:nvPr>
        </p:nvSpPr>
        <p:spPr>
          <a:xfrm>
            <a:off x="229950" y="1141275"/>
            <a:ext cx="4182600" cy="27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CUSTOM_15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250825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CUSTOM_15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50825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261650" y="1073800"/>
            <a:ext cx="7647000" cy="3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●"/>
              <a:defRPr sz="1100"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○"/>
              <a:defRPr sz="1100"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■"/>
              <a:defRPr sz="11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CUSTOM_15_1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CUSTOM_16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50825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2"/>
          </p:nvPr>
        </p:nvSpPr>
        <p:spPr>
          <a:xfrm>
            <a:off x="250825" y="1560900"/>
            <a:ext cx="251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None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3"/>
          </p:nvPr>
        </p:nvSpPr>
        <p:spPr>
          <a:xfrm>
            <a:off x="250825" y="1984800"/>
            <a:ext cx="25155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4"/>
          </p:nvPr>
        </p:nvSpPr>
        <p:spPr>
          <a:xfrm>
            <a:off x="3144150" y="1560900"/>
            <a:ext cx="26442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None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5"/>
          </p:nvPr>
        </p:nvSpPr>
        <p:spPr>
          <a:xfrm>
            <a:off x="3144150" y="1984800"/>
            <a:ext cx="26442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6"/>
          </p:nvPr>
        </p:nvSpPr>
        <p:spPr>
          <a:xfrm>
            <a:off x="6159275" y="1560900"/>
            <a:ext cx="27141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 Medium"/>
              <a:buNone/>
              <a:defRPr sz="11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7"/>
          </p:nvPr>
        </p:nvSpPr>
        <p:spPr>
          <a:xfrm>
            <a:off x="6159275" y="1984800"/>
            <a:ext cx="27141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 Grey">
  <p:cSld name="CUSTOM_16_1_1">
    <p:bg>
      <p:bgPr>
        <a:solidFill>
          <a:srgbClr val="F2F2F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50825" y="722225"/>
            <a:ext cx="87159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699382" y="0"/>
            <a:ext cx="4452300" cy="515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/>
          <p:nvPr/>
        </p:nvSpPr>
        <p:spPr>
          <a:xfrm>
            <a:off x="3230475" y="4103207"/>
            <a:ext cx="1785000" cy="105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2300" y="4677343"/>
            <a:ext cx="960175" cy="20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page">
  <p:cSld name="TITLE_1_1_2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4538" y="1049700"/>
            <a:ext cx="59055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164283" y="4740801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3459575" y="1217725"/>
            <a:ext cx="48969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2"/>
          </p:nvPr>
        </p:nvSpPr>
        <p:spPr>
          <a:xfrm>
            <a:off x="250825" y="1217725"/>
            <a:ext cx="2761200" cy="3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0" i="0" u="none" strike="noStrike" cap="none"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">
          <p15:clr>
            <a:srgbClr val="0000FF"/>
          </p15:clr>
        </p15:guide>
        <p15:guide id="2" orient="horz" pos="1255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9950" y="1603925"/>
            <a:ext cx="3143700" cy="15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DM Sans"/>
              <a:buNone/>
              <a:defRPr sz="2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002288" y="4659250"/>
            <a:ext cx="960175" cy="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64271" y="4740800"/>
            <a:ext cx="465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sz="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448050" y="4745725"/>
            <a:ext cx="3008512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©6point6 </a:t>
            </a:r>
            <a:r>
              <a:rPr lang="en" sz="600" dirty="0">
                <a:latin typeface="DM Sans"/>
                <a:ea typeface="DM Sans"/>
                <a:cs typeface="DM Sans"/>
                <a:sym typeface="DM Sans"/>
              </a:rPr>
              <a:t>2023  |  Classification: </a:t>
            </a:r>
            <a:r>
              <a:rPr lang="en" sz="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Public   (Non-Confidential Presentation)</a:t>
            </a:r>
            <a:endParaRPr sz="600"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8" r:id="rId18"/>
    <p:sldLayoutId id="2147483672" r:id="rId19"/>
    <p:sldLayoutId id="2147483673" r:id="rId20"/>
    <p:sldLayoutId id="2147483674" r:id="rId21"/>
    <p:sldLayoutId id="2147483677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F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jpeg"/><Relationship Id="rId4" Type="http://schemas.openxmlformats.org/officeDocument/2006/relationships/hyperlink" Target="https://en.wikipedia.org/wiki/Lint_(software)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crucial.com.au/blog/2016/05/05/the-history-of-the-modern-computer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crucial.com.au/blog/2016/05/05/the-history-of-the-modern-computer/" TargetMode="Externa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s_development_life_cycl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https://devoxsoftware.com/blog/software-development-lifecycle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s_development_life_cycl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https://devoxsoftware.com/blog/software-development-lifecycl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igningstore.com/secure-software-development-life-cycle-sdlc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347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hyperlink" Target="https://snyk.io/advisor/search?source=python&amp;q=pydash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sites.google.com/site/histryofcomputers/limited-function-early-computers/1801-punched-card-technology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cve.org/CVERecord?id=CVE-2021-44228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cve.mitre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nftb.saturdaymp.com/today-i-learned-about-githubs-dependabot/" TargetMode="Externa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hyperlink" Target="https://docs.npmjs.com/cli/v9/commands/npm-audit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hyperlink" Target="https://pypi.org/project/pip-audit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347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hyperlink" Target="https://github.com/CycloneDX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38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trufflesecurity/trufflehog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zricethezav/gitleaks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semgrep.dev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kics.io/#supportedplatforms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hyperlink" Target="https://6point6.co.uk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nkedin.com/in/anthonymckale" TargetMode="External"/><Relationship Id="rId5" Type="http://schemas.openxmlformats.org/officeDocument/2006/relationships/hyperlink" Target="mailto:anthony.mckale@6point6.co.uk" TargetMode="Externa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eg"/><Relationship Id="rId5" Type="http://schemas.openxmlformats.org/officeDocument/2006/relationships/hyperlink" Target="https://en.wikipedia.org/wiki/Bug_(engineering)" TargetMode="External"/><Relationship Id="rId4" Type="http://schemas.openxmlformats.org/officeDocument/2006/relationships/hyperlink" Target="https://en.wikipedia.org/wiki/Computer_programming_in_the_punched_card_er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publishing.service.gov.uk/government/uploads/system/uploads/attachment_data/file/723066/HMCTS_Annual_Report___Accounts_2017-2018_web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jpeg"/><Relationship Id="rId4" Type="http://schemas.openxmlformats.org/officeDocument/2006/relationships/hyperlink" Target="https://en.wikipedia.org/wiki/Lint_(softwar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34" b="7834"/>
          <a:stretch/>
        </p:blipFill>
        <p:spPr>
          <a:xfrm>
            <a:off x="4650177" y="0"/>
            <a:ext cx="4574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/>
          <p:nvPr/>
        </p:nvSpPr>
        <p:spPr>
          <a:xfrm>
            <a:off x="4556614" y="0"/>
            <a:ext cx="1470600" cy="181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247888" y="3095825"/>
            <a:ext cx="34392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Friday Training Hour by</a:t>
            </a:r>
            <a:br>
              <a:rPr lang="en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Anthony McKale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Head of Devops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247888" y="3836102"/>
            <a:ext cx="19659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Date 10– 03 - 2023</a:t>
            </a:r>
            <a:endParaRPr sz="1200" b="0" i="0" u="none" strike="noStrike" cap="none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247888" y="1742758"/>
            <a:ext cx="38211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20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Shift Left Security 101</a:t>
            </a:r>
            <a:endParaRPr sz="220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5089250" y="1044902"/>
            <a:ext cx="4054800" cy="45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Punchcard Coding: </a:t>
            </a:r>
            <a:r>
              <a:rPr lang="en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LINT</a:t>
            </a: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5089250" y="1618975"/>
            <a:ext cx="39555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History Questions ?</a:t>
            </a: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Tooling Pre-History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0563-D3F9-D41C-D499-491C03AAC4F8}"/>
              </a:ext>
            </a:extLst>
          </p:cNvPr>
          <p:cNvSpPr txBox="1"/>
          <p:nvPr/>
        </p:nvSpPr>
        <p:spPr>
          <a:xfrm>
            <a:off x="619380" y="3488591"/>
            <a:ext cx="4743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000" i="1" dirty="0">
                <a:hlinkClick r:id="rId4"/>
              </a:rPr>
              <a:t>https://en.wikipedia.org/wiki/Lint_(software)</a:t>
            </a:r>
            <a:r>
              <a:rPr lang="en-GB" sz="1000" i="1" dirty="0"/>
              <a:t> </a:t>
            </a:r>
            <a:endParaRPr lang="en-GB" sz="1000" dirty="0"/>
          </a:p>
          <a:p>
            <a:r>
              <a:rPr lang="en-US" sz="1000" dirty="0"/>
              <a:t> </a:t>
            </a:r>
            <a:endParaRPr lang="en-GB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49B900-A7B9-4BCB-19D7-E0DC9179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6" y="1058444"/>
            <a:ext cx="3037837" cy="231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7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6537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Tooling Pre-History</a:t>
            </a:r>
            <a:endParaRPr dirty="0"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229950" y="722225"/>
            <a:ext cx="6537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2"/>
          </p:nvPr>
        </p:nvSpPr>
        <p:spPr>
          <a:xfrm>
            <a:off x="229950" y="1073800"/>
            <a:ext cx="6159000" cy="354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1800" dirty="0"/>
              <a:t>These now have new meanings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1800" b="1" dirty="0"/>
              <a:t>Debugging</a:t>
            </a:r>
            <a:r>
              <a:rPr lang="en-GB" sz="1800" dirty="0"/>
              <a:t> – is now a manual process for actively finding logic issues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Linting</a:t>
            </a:r>
            <a:r>
              <a:rPr lang="en-GB" sz="1800" dirty="0"/>
              <a:t> - is now a automated process for passively finding confusing code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many other new tools have been made…</a:t>
            </a:r>
          </a:p>
        </p:txBody>
      </p:sp>
    </p:spTree>
    <p:extLst>
      <p:ext uri="{BB962C8B-B14F-4D97-AF65-F5344CB8AC3E}">
        <p14:creationId xmlns:p14="http://schemas.microsoft.com/office/powerpoint/2010/main" val="177677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>
            <a:spLocks noGrp="1"/>
          </p:cNvSpPr>
          <p:nvPr>
            <p:ph type="subTitle" idx="1"/>
          </p:nvPr>
        </p:nvSpPr>
        <p:spPr>
          <a:xfrm>
            <a:off x="6378150" y="2903825"/>
            <a:ext cx="2509800" cy="157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" sz="2200" dirty="0">
                <a:solidFill>
                  <a:schemeClr val="lt1"/>
                </a:solidFill>
              </a:rPr>
              <a:t>02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-GB" sz="2200" dirty="0">
                <a:solidFill>
                  <a:schemeClr val="lt1"/>
                </a:solidFill>
              </a:rPr>
              <a:t>Software Tooling Modern History</a:t>
            </a:r>
            <a:endParaRPr lang="en-GB" sz="2200" dirty="0"/>
          </a:p>
        </p:txBody>
      </p:sp>
      <p:sp>
        <p:nvSpPr>
          <p:cNvPr id="390" name="Google Shape;390;p42"/>
          <p:cNvSpPr txBox="1"/>
          <p:nvPr/>
        </p:nvSpPr>
        <p:spPr>
          <a:xfrm>
            <a:off x="229950" y="888525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History: Software Tooling Modern History</a:t>
            </a:r>
            <a:endParaRPr dirty="0"/>
          </a:p>
        </p:txBody>
      </p:sp>
      <p:pic>
        <p:nvPicPr>
          <p:cNvPr id="7170" name="Picture 2" descr="How'd We Get Here?: The History of the Modern Computer | Broadcast | Crucial">
            <a:extLst>
              <a:ext uri="{FF2B5EF4-FFF2-40B4-BE49-F238E27FC236}">
                <a16:creationId xmlns:a16="http://schemas.microsoft.com/office/drawing/2014/main" id="{4C6258A3-E0C4-0C82-0A55-EBEFBD9E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757238"/>
            <a:ext cx="28575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386FBB-FC4A-961D-E503-E29C61D84D44}"/>
              </a:ext>
            </a:extLst>
          </p:cNvPr>
          <p:cNvSpPr txBox="1"/>
          <p:nvPr/>
        </p:nvSpPr>
        <p:spPr>
          <a:xfrm>
            <a:off x="878682" y="359328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https://www.crucial.com.au/blog/2016/05/05/the-history-of-the-modern-computer/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3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1"/>
          <p:cNvSpPr/>
          <p:nvPr/>
        </p:nvSpPr>
        <p:spPr>
          <a:xfrm>
            <a:off x="260681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pre-1970s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4" name="Google Shape;814;p61"/>
          <p:cNvSpPr/>
          <p:nvPr/>
        </p:nvSpPr>
        <p:spPr>
          <a:xfrm>
            <a:off x="242715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1970s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469850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1990s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708802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2010s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26068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250824" y="1544809"/>
            <a:ext cx="2085181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b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9" name="Google Shape;819;p61"/>
          <p:cNvSpPr/>
          <p:nvPr/>
        </p:nvSpPr>
        <p:spPr>
          <a:xfrm>
            <a:off x="2412389" y="1536324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0" name="Google Shape;820;p61"/>
          <p:cNvSpPr/>
          <p:nvPr/>
        </p:nvSpPr>
        <p:spPr>
          <a:xfrm>
            <a:off x="4698491" y="1543550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1" name="Google Shape;821;p61"/>
          <p:cNvSpPr/>
          <p:nvPr/>
        </p:nvSpPr>
        <p:spPr>
          <a:xfrm>
            <a:off x="7088027" y="1543550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242278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3" name="Google Shape;823;p61"/>
          <p:cNvSpPr/>
          <p:nvPr/>
        </p:nvSpPr>
        <p:spPr>
          <a:xfrm>
            <a:off x="469413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61"/>
          <p:cNvSpPr/>
          <p:nvPr/>
        </p:nvSpPr>
        <p:spPr>
          <a:xfrm>
            <a:off x="708365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5" name="Google Shape;825;p61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Very Brief Software Tooling History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2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1"/>
          <p:cNvSpPr/>
          <p:nvPr/>
        </p:nvSpPr>
        <p:spPr>
          <a:xfrm>
            <a:off x="260681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pre-1970s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4" name="Google Shape;814;p61"/>
          <p:cNvSpPr/>
          <p:nvPr/>
        </p:nvSpPr>
        <p:spPr>
          <a:xfrm>
            <a:off x="242715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1970s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469850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1990s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708802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2010s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26068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250824" y="1544809"/>
            <a:ext cx="2085181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Avent of Modern Computing</a:t>
            </a:r>
            <a:b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Automated Syntax Checking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Automated Linting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Manual Debugging</a:t>
            </a:r>
            <a:b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9" name="Google Shape;819;p61"/>
          <p:cNvSpPr/>
          <p:nvPr/>
        </p:nvSpPr>
        <p:spPr>
          <a:xfrm>
            <a:off x="2412389" y="1536324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0" name="Google Shape;820;p61"/>
          <p:cNvSpPr/>
          <p:nvPr/>
        </p:nvSpPr>
        <p:spPr>
          <a:xfrm>
            <a:off x="4698491" y="1543550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1" name="Google Shape;821;p61"/>
          <p:cNvSpPr/>
          <p:nvPr/>
        </p:nvSpPr>
        <p:spPr>
          <a:xfrm>
            <a:off x="7088027" y="1543550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242278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3" name="Google Shape;823;p61"/>
          <p:cNvSpPr/>
          <p:nvPr/>
        </p:nvSpPr>
        <p:spPr>
          <a:xfrm>
            <a:off x="469413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61"/>
          <p:cNvSpPr/>
          <p:nvPr/>
        </p:nvSpPr>
        <p:spPr>
          <a:xfrm>
            <a:off x="708365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5" name="Google Shape;825;p61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Very Brief Software Tooling History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74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1"/>
          <p:cNvSpPr/>
          <p:nvPr/>
        </p:nvSpPr>
        <p:spPr>
          <a:xfrm>
            <a:off x="260681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pre-1970s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4" name="Google Shape;814;p61"/>
          <p:cNvSpPr/>
          <p:nvPr/>
        </p:nvSpPr>
        <p:spPr>
          <a:xfrm>
            <a:off x="242715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1970s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469850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1990s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708802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2010s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26068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250824" y="1544809"/>
            <a:ext cx="2085181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Avent of Modern Computing</a:t>
            </a:r>
            <a:b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Automated Syntax Checking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Automated Linting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Manual Debugging</a:t>
            </a:r>
            <a:b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9" name="Google Shape;819;p61"/>
          <p:cNvSpPr/>
          <p:nvPr/>
        </p:nvSpPr>
        <p:spPr>
          <a:xfrm>
            <a:off x="2412389" y="1536324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 of Waterfall</a:t>
            </a:r>
            <a:br>
              <a:rPr lang="en-GB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GB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Introduced Manual Testing as a common place practice</a:t>
            </a: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Added Automated System integration</a:t>
            </a: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1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Manual Quality Control Testing Default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0" name="Google Shape;820;p61"/>
          <p:cNvSpPr/>
          <p:nvPr/>
        </p:nvSpPr>
        <p:spPr>
          <a:xfrm>
            <a:off x="4698491" y="1543550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1" name="Google Shape;821;p61"/>
          <p:cNvSpPr/>
          <p:nvPr/>
        </p:nvSpPr>
        <p:spPr>
          <a:xfrm>
            <a:off x="7088027" y="1543550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242278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3" name="Google Shape;823;p61"/>
          <p:cNvSpPr/>
          <p:nvPr/>
        </p:nvSpPr>
        <p:spPr>
          <a:xfrm>
            <a:off x="469413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61"/>
          <p:cNvSpPr/>
          <p:nvPr/>
        </p:nvSpPr>
        <p:spPr>
          <a:xfrm>
            <a:off x="708365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5" name="Google Shape;825;p61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Very Brief Software Tooling History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94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1"/>
          <p:cNvSpPr/>
          <p:nvPr/>
        </p:nvSpPr>
        <p:spPr>
          <a:xfrm>
            <a:off x="260681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pre-1970s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4" name="Google Shape;814;p61"/>
          <p:cNvSpPr/>
          <p:nvPr/>
        </p:nvSpPr>
        <p:spPr>
          <a:xfrm>
            <a:off x="242715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1970s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469850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1990s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708802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2010s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26068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250824" y="1544809"/>
            <a:ext cx="2085181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Avent of Modern Computing</a:t>
            </a:r>
            <a:b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Automated Syntax Checking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Automated Linting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Manual Debugging</a:t>
            </a:r>
            <a:b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9" name="Google Shape;819;p61"/>
          <p:cNvSpPr/>
          <p:nvPr/>
        </p:nvSpPr>
        <p:spPr>
          <a:xfrm>
            <a:off x="2412389" y="1536324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 of Waterfall</a:t>
            </a:r>
            <a:br>
              <a:rPr lang="en-GB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GB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Introduced Manual Testing as a common place practice</a:t>
            </a: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Added Automated System integration</a:t>
            </a: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1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Manual Quality Control Testing Default</a:t>
            </a:r>
            <a:endParaRPr sz="1100" b="0" i="1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0" name="Google Shape;820;p61"/>
          <p:cNvSpPr/>
          <p:nvPr/>
        </p:nvSpPr>
        <p:spPr>
          <a:xfrm>
            <a:off x="4698491" y="1543550"/>
            <a:ext cx="2188084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Age of </a:t>
            </a:r>
            <a:r>
              <a:rPr lang="en-GB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Introduced Manual Testing as a common place practice</a:t>
            </a: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Pushed for smaller faster testing as standard integrated process to ensure quality</a:t>
            </a: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BDD Integration Testing evolved</a:t>
            </a: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1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Automated Quality Assurance Unit Testing now Default</a:t>
            </a:r>
            <a:br>
              <a:rPr lang="en-US" sz="1100" b="0" i="1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1" name="Google Shape;821;p61"/>
          <p:cNvSpPr/>
          <p:nvPr/>
        </p:nvSpPr>
        <p:spPr>
          <a:xfrm>
            <a:off x="7088027" y="1543550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242278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3" name="Google Shape;823;p61"/>
          <p:cNvSpPr/>
          <p:nvPr/>
        </p:nvSpPr>
        <p:spPr>
          <a:xfrm>
            <a:off x="469413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61"/>
          <p:cNvSpPr/>
          <p:nvPr/>
        </p:nvSpPr>
        <p:spPr>
          <a:xfrm>
            <a:off x="708365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5" name="Google Shape;825;p61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Very Brief Software Tooling History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9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1"/>
          <p:cNvSpPr/>
          <p:nvPr/>
        </p:nvSpPr>
        <p:spPr>
          <a:xfrm>
            <a:off x="260681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pre-1970s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4" name="Google Shape;814;p61"/>
          <p:cNvSpPr/>
          <p:nvPr/>
        </p:nvSpPr>
        <p:spPr>
          <a:xfrm>
            <a:off x="242715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1970s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469850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1990s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7088024" y="914775"/>
            <a:ext cx="1890900" cy="472500"/>
          </a:xfrm>
          <a:prstGeom prst="homePlate">
            <a:avLst>
              <a:gd name="adj" fmla="val 50000"/>
            </a:avLst>
          </a:prstGeom>
          <a:solidFill>
            <a:srgbClr val="CE00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2010s</a:t>
            </a:r>
            <a:endParaRPr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26068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250824" y="1544809"/>
            <a:ext cx="2085181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Avent of Modern Computing</a:t>
            </a:r>
            <a:b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Automated Syntax Checking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Automated Linting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 Manual Debugging</a:t>
            </a:r>
            <a:b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9" name="Google Shape;819;p61"/>
          <p:cNvSpPr/>
          <p:nvPr/>
        </p:nvSpPr>
        <p:spPr>
          <a:xfrm>
            <a:off x="2412389" y="1536324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 of Waterfall</a:t>
            </a:r>
            <a:br>
              <a:rPr lang="en-GB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GB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Introduced Manual Testing as a common place practice</a:t>
            </a: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Added Automated System integration</a:t>
            </a: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1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Manual Quality Control Testing Default</a:t>
            </a:r>
            <a:endParaRPr sz="1100" b="0" i="1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0" name="Google Shape;820;p61"/>
          <p:cNvSpPr/>
          <p:nvPr/>
        </p:nvSpPr>
        <p:spPr>
          <a:xfrm>
            <a:off x="4698491" y="1543550"/>
            <a:ext cx="2188084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Age of </a:t>
            </a:r>
            <a:r>
              <a:rPr lang="en-GB" sz="1100" b="1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Introduced Manual Testing as a common place practice</a:t>
            </a: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Pushed for smaller faster testing as standard integrated process to ensure quality</a:t>
            </a: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BDD Integration Testing evolved</a:t>
            </a: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Automated API Documenters like Javadoc where formalised</a:t>
            </a: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0" i="1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Automated Quality Assurance Unit Testing now Default</a:t>
            </a:r>
            <a:br>
              <a:rPr lang="en-US" sz="1100" b="0" i="1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1" name="Google Shape;821;p61"/>
          <p:cNvSpPr/>
          <p:nvPr/>
        </p:nvSpPr>
        <p:spPr>
          <a:xfrm>
            <a:off x="7088027" y="1543550"/>
            <a:ext cx="1989000" cy="289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40k Age of Strife</a:t>
            </a:r>
            <a:b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Everything is on the internet</a:t>
            </a:r>
            <a:b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Everything built ontop of many components</a:t>
            </a:r>
            <a:b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GB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Software Supply Chain attacks, and data hijacks abound</a:t>
            </a:r>
            <a:br>
              <a:rPr lang="en-GB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GB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GB" sz="1100" b="0" i="1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Automated Security Testing now Default</a:t>
            </a:r>
            <a:br>
              <a:rPr lang="en-GB" sz="11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GB" sz="8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* Along side Quality Assurance Testing</a:t>
            </a:r>
            <a:endParaRPr sz="11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242278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3" name="Google Shape;823;p61"/>
          <p:cNvSpPr/>
          <p:nvPr/>
        </p:nvSpPr>
        <p:spPr>
          <a:xfrm>
            <a:off x="469413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61"/>
          <p:cNvSpPr/>
          <p:nvPr/>
        </p:nvSpPr>
        <p:spPr>
          <a:xfrm>
            <a:off x="7083650" y="914775"/>
            <a:ext cx="472500" cy="47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5" name="Google Shape;825;p61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Very Brief Software Tooling History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69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6537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Modern Software Tooling</a:t>
            </a:r>
            <a:endParaRPr dirty="0"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229950" y="722225"/>
            <a:ext cx="6537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2"/>
          </p:nvPr>
        </p:nvSpPr>
        <p:spPr>
          <a:xfrm>
            <a:off x="229950" y="1073800"/>
            <a:ext cx="2727563" cy="354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1800" b="1" u="sng" dirty="0"/>
              <a:t>Standard Static Tools</a:t>
            </a:r>
            <a:endParaRPr lang="en-GB" sz="1800" u="sng" dirty="0"/>
          </a:p>
          <a:p>
            <a:pPr marL="0" indent="0">
              <a:buNone/>
            </a:pPr>
            <a:r>
              <a:rPr lang="en-GB" sz="1800" b="1" dirty="0"/>
              <a:t>Linter</a:t>
            </a:r>
            <a:br>
              <a:rPr lang="en-GB" sz="1800" b="1" dirty="0"/>
            </a:br>
            <a:br>
              <a:rPr lang="en-GB" sz="1800" b="1" dirty="0"/>
            </a:br>
            <a:r>
              <a:rPr lang="en-GB" sz="1800" b="1" dirty="0"/>
              <a:t>API Documenters</a:t>
            </a:r>
            <a:br>
              <a:rPr lang="en-GB" sz="1800" b="1" dirty="0"/>
            </a:br>
            <a:br>
              <a:rPr lang="en-GB" sz="1800" b="1" dirty="0"/>
            </a:br>
            <a:r>
              <a:rPr lang="en-GB" sz="1800" b="1" dirty="0"/>
              <a:t>Security Code Testers</a:t>
            </a:r>
            <a:br>
              <a:rPr lang="en-GB" sz="1800" b="1" dirty="0"/>
            </a:br>
            <a:r>
              <a:rPr lang="en-GB" sz="1800" b="1" dirty="0"/>
              <a:t>- SCA</a:t>
            </a:r>
            <a:br>
              <a:rPr lang="en-GB" sz="1800" b="1" dirty="0"/>
            </a:br>
            <a:r>
              <a:rPr lang="en-GB" sz="1800" b="1" dirty="0"/>
              <a:t>- SAST Code</a:t>
            </a:r>
            <a:br>
              <a:rPr lang="en-GB" sz="1800" b="1" dirty="0"/>
            </a:br>
            <a:r>
              <a:rPr lang="en-GB" sz="1800" b="1" dirty="0"/>
              <a:t>- SAST Secrets</a:t>
            </a:r>
            <a:br>
              <a:rPr lang="en-GB" sz="1800" b="1" dirty="0"/>
            </a:br>
            <a:r>
              <a:rPr lang="en-GB" sz="1800" b="1" dirty="0"/>
              <a:t>- SAST IAC Config</a:t>
            </a:r>
            <a:endParaRPr lang="en-GB" sz="1800" dirty="0"/>
          </a:p>
        </p:txBody>
      </p:sp>
      <p:sp>
        <p:nvSpPr>
          <p:cNvPr id="2" name="Google Shape;325;p37">
            <a:extLst>
              <a:ext uri="{FF2B5EF4-FFF2-40B4-BE49-F238E27FC236}">
                <a16:creationId xmlns:a16="http://schemas.microsoft.com/office/drawing/2014/main" id="{BFF78AA6-5FE1-AA02-167A-6752B0945CA7}"/>
              </a:ext>
            </a:extLst>
          </p:cNvPr>
          <p:cNvSpPr txBox="1">
            <a:spLocks/>
          </p:cNvSpPr>
          <p:nvPr/>
        </p:nvSpPr>
        <p:spPr>
          <a:xfrm>
            <a:off x="3261280" y="1073800"/>
            <a:ext cx="3303825" cy="3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●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■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●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■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●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■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Font typeface="DM Sans"/>
              <a:buNone/>
            </a:pPr>
            <a:r>
              <a:rPr lang="en-GB" sz="1800" b="1" u="sng" dirty="0"/>
              <a:t>Standard Dynamic Tools</a:t>
            </a:r>
            <a:br>
              <a:rPr lang="en-GB" sz="1800" b="1" dirty="0"/>
            </a:br>
            <a:r>
              <a:rPr lang="en-GB" sz="1800" b="1" dirty="0"/>
              <a:t>Debugger </a:t>
            </a:r>
            <a:r>
              <a:rPr lang="en-GB" sz="1800" dirty="0"/>
              <a:t>(manual)</a:t>
            </a:r>
            <a:br>
              <a:rPr lang="en-GB" sz="1800" dirty="0"/>
            </a:br>
            <a:br>
              <a:rPr lang="en-GB" sz="1800" dirty="0"/>
            </a:br>
            <a:r>
              <a:rPr lang="en-GB" sz="1800" b="1" dirty="0"/>
              <a:t>Unit Testing</a:t>
            </a:r>
            <a:br>
              <a:rPr lang="en-GB" sz="1800" b="1" dirty="0"/>
            </a:br>
            <a:br>
              <a:rPr lang="en-GB" sz="1800" b="1" dirty="0"/>
            </a:br>
            <a:r>
              <a:rPr lang="en-GB" sz="1800" b="1" dirty="0"/>
              <a:t>Integration Testing</a:t>
            </a:r>
            <a:br>
              <a:rPr lang="en-GB" sz="1800" dirty="0"/>
            </a:br>
            <a:endParaRPr lang="en-GB" sz="1800" dirty="0"/>
          </a:p>
          <a:p>
            <a:pPr marL="0" indent="0">
              <a:buFont typeface="DM Sans"/>
              <a:buNone/>
            </a:pPr>
            <a:r>
              <a:rPr lang="en-GB" sz="1800" b="1" dirty="0"/>
              <a:t>Security Application Testers</a:t>
            </a:r>
            <a:br>
              <a:rPr lang="en-GB" sz="1800" b="1" dirty="0"/>
            </a:br>
            <a:r>
              <a:rPr lang="en-GB" sz="1800" b="1" dirty="0"/>
              <a:t>- DAST</a:t>
            </a:r>
            <a:endParaRPr lang="en-GB" sz="1800" dirty="0"/>
          </a:p>
          <a:p>
            <a:pPr marL="0" indent="0">
              <a:buFont typeface="DM Sans"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60959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6537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Modern Software Tooling</a:t>
            </a:r>
            <a:endParaRPr dirty="0"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229950" y="722225"/>
            <a:ext cx="6537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2"/>
          </p:nvPr>
        </p:nvSpPr>
        <p:spPr>
          <a:xfrm>
            <a:off x="229950" y="1073800"/>
            <a:ext cx="2727563" cy="354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sz="1800" b="1" u="sng" dirty="0"/>
              <a:t>Standard Static Tools</a:t>
            </a:r>
            <a:endParaRPr lang="en-GB" sz="1800" u="sng" dirty="0"/>
          </a:p>
          <a:p>
            <a:pPr marL="0" indent="0">
              <a:buNone/>
            </a:pPr>
            <a:r>
              <a:rPr lang="en-GB" sz="1800" strike="sngStrike" dirty="0"/>
              <a:t>Linter</a:t>
            </a:r>
            <a:br>
              <a:rPr lang="en-GB" sz="1800" strike="sngStrike" dirty="0"/>
            </a:br>
            <a:br>
              <a:rPr lang="en-GB" sz="1800" strike="sngStrike" dirty="0"/>
            </a:br>
            <a:r>
              <a:rPr lang="en-GB" sz="1800" strike="sngStrike" dirty="0"/>
              <a:t>API Documenters</a:t>
            </a:r>
            <a:br>
              <a:rPr lang="en-GB" sz="1800" b="1" dirty="0"/>
            </a:br>
            <a:br>
              <a:rPr lang="en-GB" sz="1800" b="1" dirty="0"/>
            </a:br>
            <a:r>
              <a:rPr lang="en-GB" sz="1800" b="1" dirty="0"/>
              <a:t>Security Code Testers</a:t>
            </a:r>
            <a:br>
              <a:rPr lang="en-GB" sz="1800" b="1" dirty="0"/>
            </a:br>
            <a:r>
              <a:rPr lang="en-GB" sz="1800" b="1" dirty="0"/>
              <a:t>- SCA</a:t>
            </a:r>
            <a:br>
              <a:rPr lang="en-GB" sz="1800" b="1" dirty="0"/>
            </a:br>
            <a:r>
              <a:rPr lang="en-GB" sz="1800" b="1" dirty="0"/>
              <a:t>- SAST Code</a:t>
            </a:r>
            <a:br>
              <a:rPr lang="en-GB" sz="1800" b="1" dirty="0"/>
            </a:br>
            <a:r>
              <a:rPr lang="en-GB" sz="1800" b="1" dirty="0"/>
              <a:t>- SAST Secrets</a:t>
            </a:r>
            <a:br>
              <a:rPr lang="en-GB" sz="1800" b="1" dirty="0"/>
            </a:br>
            <a:r>
              <a:rPr lang="en-GB" sz="1800" b="1" dirty="0"/>
              <a:t>- SAST IAC Config</a:t>
            </a:r>
            <a:endParaRPr lang="en-GB" sz="1800" dirty="0"/>
          </a:p>
        </p:txBody>
      </p:sp>
      <p:sp>
        <p:nvSpPr>
          <p:cNvPr id="2" name="Google Shape;325;p37">
            <a:extLst>
              <a:ext uri="{FF2B5EF4-FFF2-40B4-BE49-F238E27FC236}">
                <a16:creationId xmlns:a16="http://schemas.microsoft.com/office/drawing/2014/main" id="{BFF78AA6-5FE1-AA02-167A-6752B0945CA7}"/>
              </a:ext>
            </a:extLst>
          </p:cNvPr>
          <p:cNvSpPr txBox="1">
            <a:spLocks/>
          </p:cNvSpPr>
          <p:nvPr/>
        </p:nvSpPr>
        <p:spPr>
          <a:xfrm>
            <a:off x="3261280" y="1073800"/>
            <a:ext cx="3303825" cy="3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●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■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●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■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●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■"/>
              <a:defRPr sz="11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Font typeface="DM Sans"/>
              <a:buNone/>
            </a:pPr>
            <a:r>
              <a:rPr lang="en-GB" sz="1800" b="1" u="sng" dirty="0"/>
              <a:t>Standard Dynamic Tools</a:t>
            </a:r>
            <a:br>
              <a:rPr lang="en-GB" sz="1800" b="1" dirty="0"/>
            </a:br>
            <a:r>
              <a:rPr lang="en-GB" sz="1800" strike="sngStrike" dirty="0"/>
              <a:t>Debugger (manual)</a:t>
            </a:r>
            <a:br>
              <a:rPr lang="en-GB" sz="1800" strike="sngStrike" dirty="0"/>
            </a:br>
            <a:br>
              <a:rPr lang="en-GB" sz="1800" strike="sngStrike" dirty="0"/>
            </a:br>
            <a:r>
              <a:rPr lang="en-GB" sz="1800" strike="sngStrike" dirty="0"/>
              <a:t>Unit Testing</a:t>
            </a:r>
            <a:br>
              <a:rPr lang="en-GB" sz="1800" strike="sngStrike" dirty="0"/>
            </a:br>
            <a:br>
              <a:rPr lang="en-GB" sz="1800" strike="sngStrike" dirty="0"/>
            </a:br>
            <a:r>
              <a:rPr lang="en-GB" sz="1800" strike="sngStrike" dirty="0"/>
              <a:t>Integration Testing</a:t>
            </a:r>
            <a:br>
              <a:rPr lang="en-GB" sz="1800" strike="sngStrike" dirty="0"/>
            </a:br>
            <a:endParaRPr lang="en-GB" sz="1800" strike="sngStrike" dirty="0"/>
          </a:p>
          <a:p>
            <a:pPr marL="0" indent="0">
              <a:buFont typeface="DM Sans"/>
              <a:buNone/>
            </a:pPr>
            <a:r>
              <a:rPr lang="en-GB" sz="1800" strike="sngStrike" dirty="0"/>
              <a:t>Security Application Testers</a:t>
            </a:r>
            <a:br>
              <a:rPr lang="en-GB" sz="1800" strike="sngStrike" dirty="0"/>
            </a:br>
            <a:r>
              <a:rPr lang="en-GB" sz="1800" strike="sngStrike" dirty="0"/>
              <a:t>- DAST</a:t>
            </a:r>
          </a:p>
          <a:p>
            <a:pPr marL="0" indent="0">
              <a:buFont typeface="DM Sans"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306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 101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25082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Table of Contents</a:t>
            </a:r>
            <a:endParaRPr b="1" i="1"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subTitle" idx="2"/>
          </p:nvPr>
        </p:nvSpPr>
        <p:spPr>
          <a:xfrm>
            <a:off x="250825" y="1560900"/>
            <a:ext cx="25155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/>
              <a:t>HISTORY</a:t>
            </a:r>
            <a:br>
              <a:rPr lang="en-US" sz="1600" b="1" u="sng" dirty="0"/>
            </a:br>
            <a:r>
              <a:rPr lang="en-US" sz="1600" b="1" u="sng" dirty="0"/>
              <a:t>Software Tooling</a:t>
            </a:r>
            <a:endParaRPr sz="1600" b="1" u="sng" dirty="0"/>
          </a:p>
        </p:txBody>
      </p:sp>
      <p:sp>
        <p:nvSpPr>
          <p:cNvPr id="302" name="Google Shape;302;p35"/>
          <p:cNvSpPr txBox="1">
            <a:spLocks noGrp="1"/>
          </p:cNvSpPr>
          <p:nvPr>
            <p:ph type="subTitle" idx="3"/>
          </p:nvPr>
        </p:nvSpPr>
        <p:spPr>
          <a:xfrm>
            <a:off x="250825" y="2142053"/>
            <a:ext cx="2515500" cy="14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Software Tooling Pre-History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/>
            </a:br>
            <a:r>
              <a:rPr lang="en-US" sz="1600" dirty="0"/>
              <a:t>Software Tooling Modern History</a:t>
            </a:r>
            <a:endParaRPr sz="1600" dirty="0"/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"/>
          </p:nvPr>
        </p:nvSpPr>
        <p:spPr>
          <a:xfrm>
            <a:off x="3144150" y="1560900"/>
            <a:ext cx="26442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/>
              <a:t>BACKGROUND</a:t>
            </a:r>
            <a:br>
              <a:rPr lang="en-US" sz="1600" b="1" u="sng" dirty="0"/>
            </a:br>
            <a:r>
              <a:rPr lang="en-US" sz="1600" b="1" u="sng" dirty="0"/>
              <a:t>Tooling in SSDLC / Dora</a:t>
            </a:r>
            <a:endParaRPr sz="1600" b="1" u="sng"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5"/>
          </p:nvPr>
        </p:nvSpPr>
        <p:spPr>
          <a:xfrm>
            <a:off x="3144150" y="2142053"/>
            <a:ext cx="2644200" cy="14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Secure Software Development Lifecycle 101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/>
            </a:br>
            <a:r>
              <a:rPr lang="en-US" sz="1600" dirty="0"/>
              <a:t>SSDLC Principles</a:t>
            </a:r>
            <a:endParaRPr sz="1600" dirty="0"/>
          </a:p>
        </p:txBody>
      </p:sp>
      <p:sp>
        <p:nvSpPr>
          <p:cNvPr id="305" name="Google Shape;305;p35"/>
          <p:cNvSpPr txBox="1">
            <a:spLocks noGrp="1"/>
          </p:cNvSpPr>
          <p:nvPr>
            <p:ph type="subTitle" idx="6"/>
          </p:nvPr>
        </p:nvSpPr>
        <p:spPr>
          <a:xfrm>
            <a:off x="6159275" y="1560900"/>
            <a:ext cx="27141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/>
              <a:t>IMPLEMENTATION</a:t>
            </a:r>
            <a:br>
              <a:rPr lang="en-US" sz="1600" b="1" u="sng" dirty="0"/>
            </a:br>
            <a:r>
              <a:rPr lang="en-US" sz="1600" b="1" u="sng" dirty="0"/>
              <a:t>Shift Left Security Tooling</a:t>
            </a:r>
            <a:endParaRPr sz="1600" b="1" u="sng"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subTitle" idx="7"/>
          </p:nvPr>
        </p:nvSpPr>
        <p:spPr>
          <a:xfrm>
            <a:off x="6159275" y="2142053"/>
            <a:ext cx="2714100" cy="14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SCA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SBOM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SAST (Secrets)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SAST (Code Smells)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5089250" y="1044902"/>
            <a:ext cx="4054800" cy="45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-GB" sz="1400" dirty="0">
                <a:solidFill>
                  <a:schemeClr val="lt1"/>
                </a:solidFill>
              </a:rPr>
              <a:t>Software Tooling Modern History</a:t>
            </a:r>
            <a:endParaRPr lang="en-GB" sz="1400" dirty="0"/>
          </a:p>
        </p:txBody>
      </p:sp>
      <p:sp>
        <p:nvSpPr>
          <p:cNvPr id="399" name="Google Shape;399;p43"/>
          <p:cNvSpPr txBox="1"/>
          <p:nvPr/>
        </p:nvSpPr>
        <p:spPr>
          <a:xfrm>
            <a:off x="5089250" y="1618975"/>
            <a:ext cx="39555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History Questions ?</a:t>
            </a: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History: Software Tooling Modern History</a:t>
            </a:r>
            <a:endParaRPr dirty="0"/>
          </a:p>
        </p:txBody>
      </p:sp>
      <p:pic>
        <p:nvPicPr>
          <p:cNvPr id="3" name="Picture 2" descr="How'd We Get Here?: The History of the Modern Computer | Broadcast | Crucial">
            <a:extLst>
              <a:ext uri="{FF2B5EF4-FFF2-40B4-BE49-F238E27FC236}">
                <a16:creationId xmlns:a16="http://schemas.microsoft.com/office/drawing/2014/main" id="{FA46302A-0A59-D091-04CE-31873DCD2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" y="948100"/>
            <a:ext cx="28575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3B157-A77B-4945-9D08-886376DB398E}"/>
              </a:ext>
            </a:extLst>
          </p:cNvPr>
          <p:cNvSpPr txBox="1"/>
          <p:nvPr/>
        </p:nvSpPr>
        <p:spPr>
          <a:xfrm>
            <a:off x="0" y="378414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https://www.crucial.com.au/blog/2016/05/05/the-history-of-the-modern-computer/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322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 101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25082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Table of Contents</a:t>
            </a:r>
            <a:endParaRPr b="1" i="1"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subTitle" idx="2"/>
          </p:nvPr>
        </p:nvSpPr>
        <p:spPr>
          <a:xfrm>
            <a:off x="250825" y="1560900"/>
            <a:ext cx="25155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br>
              <a:rPr lang="en-US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Tooling</a:t>
            </a:r>
            <a:endParaRPr sz="16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ubTitle" idx="3"/>
          </p:nvPr>
        </p:nvSpPr>
        <p:spPr>
          <a:xfrm>
            <a:off x="250825" y="2142053"/>
            <a:ext cx="2515500" cy="14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Tooling Pre-History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Tooling Modern History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"/>
          </p:nvPr>
        </p:nvSpPr>
        <p:spPr>
          <a:xfrm>
            <a:off x="3144150" y="1560900"/>
            <a:ext cx="26442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/>
              <a:t>BACKGROUND</a:t>
            </a:r>
            <a:br>
              <a:rPr lang="en-US" sz="1600" b="1" u="sng" dirty="0"/>
            </a:br>
            <a:r>
              <a:rPr lang="en-US" sz="1600" b="1" u="sng" dirty="0"/>
              <a:t>Tooling in SSDLC / Dora</a:t>
            </a:r>
            <a:endParaRPr sz="1600" b="1" u="sng"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5"/>
          </p:nvPr>
        </p:nvSpPr>
        <p:spPr>
          <a:xfrm>
            <a:off x="3144150" y="2142053"/>
            <a:ext cx="2644200" cy="14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Secure Software Development Lifecycle 101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/>
            </a:br>
            <a:r>
              <a:rPr lang="en-US" sz="1600" dirty="0"/>
              <a:t>SSDLC Principles</a:t>
            </a:r>
            <a:endParaRPr sz="1600" dirty="0"/>
          </a:p>
        </p:txBody>
      </p:sp>
      <p:sp>
        <p:nvSpPr>
          <p:cNvPr id="305" name="Google Shape;305;p35"/>
          <p:cNvSpPr txBox="1">
            <a:spLocks noGrp="1"/>
          </p:cNvSpPr>
          <p:nvPr>
            <p:ph type="subTitle" idx="6"/>
          </p:nvPr>
        </p:nvSpPr>
        <p:spPr>
          <a:xfrm>
            <a:off x="6159275" y="1560900"/>
            <a:ext cx="27141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/>
              <a:t>IMPLEMENTATION</a:t>
            </a:r>
            <a:br>
              <a:rPr lang="en-US" sz="1600" b="1" u="sng" dirty="0"/>
            </a:br>
            <a:r>
              <a:rPr lang="en-US" sz="1600" b="1" u="sng" dirty="0"/>
              <a:t>Shift Left Security Tooling</a:t>
            </a:r>
            <a:endParaRPr sz="1600" b="1" u="sng"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subTitle" idx="7"/>
          </p:nvPr>
        </p:nvSpPr>
        <p:spPr>
          <a:xfrm>
            <a:off x="6159275" y="2142053"/>
            <a:ext cx="2714100" cy="14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SCA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SBOM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SAST (Secrets)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SAST (Code Smells)</a:t>
            </a:r>
          </a:p>
        </p:txBody>
      </p:sp>
    </p:spTree>
    <p:extLst>
      <p:ext uri="{BB962C8B-B14F-4D97-AF65-F5344CB8AC3E}">
        <p14:creationId xmlns:p14="http://schemas.microsoft.com/office/powerpoint/2010/main" val="864229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6537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SSDLC 101</a:t>
            </a:r>
            <a:endParaRPr dirty="0"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229950" y="722225"/>
            <a:ext cx="6537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2"/>
          </p:nvPr>
        </p:nvSpPr>
        <p:spPr>
          <a:xfrm>
            <a:off x="229950" y="1073800"/>
            <a:ext cx="6159000" cy="354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sz="1800" dirty="0"/>
              <a:t>SSDLC 101</a:t>
            </a:r>
            <a:br>
              <a:rPr lang="en-US" sz="1800" dirty="0"/>
            </a:br>
            <a:r>
              <a:rPr lang="en-US" sz="1800" dirty="0"/>
              <a:t>( Secure Software Development Lifecycle )</a:t>
            </a:r>
          </a:p>
          <a:p>
            <a:r>
              <a:rPr lang="en-US" sz="1800" dirty="0"/>
              <a:t>SSDLC Principles</a:t>
            </a:r>
          </a:p>
          <a:p>
            <a:r>
              <a:rPr lang="en-US" sz="1800" dirty="0"/>
              <a:t>Google’s Dora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316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>
            <a:spLocks noGrp="1"/>
          </p:cNvSpPr>
          <p:nvPr>
            <p:ph type="subTitle" idx="1"/>
          </p:nvPr>
        </p:nvSpPr>
        <p:spPr>
          <a:xfrm>
            <a:off x="6378149" y="2903825"/>
            <a:ext cx="2680125" cy="157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" sz="2200" dirty="0">
                <a:solidFill>
                  <a:schemeClr val="lt1"/>
                </a:solidFill>
              </a:rPr>
              <a:t>01 </a:t>
            </a:r>
            <a:r>
              <a:rPr lang="en-GB" sz="2200" dirty="0">
                <a:solidFill>
                  <a:schemeClr val="lt1"/>
                </a:solidFill>
              </a:rPr>
              <a:t>SSDLC</a:t>
            </a:r>
            <a:endParaRPr lang="en-GB" sz="2200" dirty="0"/>
          </a:p>
        </p:txBody>
      </p:sp>
      <p:sp>
        <p:nvSpPr>
          <p:cNvPr id="390" name="Google Shape;390;p42"/>
          <p:cNvSpPr txBox="1"/>
          <p:nvPr/>
        </p:nvSpPr>
        <p:spPr>
          <a:xfrm>
            <a:off x="229950" y="888525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Secure Software Development Lifecycle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261F6-7E96-2F64-DD7B-9811302C3CAF}"/>
              </a:ext>
            </a:extLst>
          </p:cNvPr>
          <p:cNvSpPr txBox="1"/>
          <p:nvPr/>
        </p:nvSpPr>
        <p:spPr>
          <a:xfrm>
            <a:off x="2000249" y="436959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https://xkcd.com/2166/</a:t>
            </a:r>
          </a:p>
        </p:txBody>
      </p:sp>
      <p:pic>
        <p:nvPicPr>
          <p:cNvPr id="2054" name="Picture 6" descr="via  the comic delivery system monikered  Randall Munroe  at  XKCD !">
            <a:extLst>
              <a:ext uri="{FF2B5EF4-FFF2-40B4-BE49-F238E27FC236}">
                <a16:creationId xmlns:a16="http://schemas.microsoft.com/office/drawing/2014/main" id="{46CA31D2-0C96-858B-6239-EDC904A9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73" y="677150"/>
            <a:ext cx="2157089" cy="373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3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subTitle" idx="1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Standard: Software Development Lifecycle</a:t>
            </a:r>
            <a:endParaRPr sz="1400" dirty="0"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SSDLC 101</a:t>
            </a:r>
            <a:endParaRPr dirty="0"/>
          </a:p>
        </p:txBody>
      </p:sp>
      <p:sp>
        <p:nvSpPr>
          <p:cNvPr id="362" name="Google Shape;362;p40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4"/>
          </p:nvPr>
        </p:nvSpPr>
        <p:spPr>
          <a:xfrm>
            <a:off x="229950" y="1051275"/>
            <a:ext cx="4182600" cy="28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4" name="Google Shape;364;p40"/>
          <p:cNvSpPr txBox="1">
            <a:spLocks noGrp="1"/>
          </p:cNvSpPr>
          <p:nvPr>
            <p:ph type="subTitle" idx="2"/>
          </p:nvPr>
        </p:nvSpPr>
        <p:spPr>
          <a:xfrm>
            <a:off x="5105600" y="1697849"/>
            <a:ext cx="3502620" cy="272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Software dev follows 6 stages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Analysis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Planning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Design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Development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Testing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/>
              <a:t>Maintenance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8011C-59FA-1723-F5F0-EE1238BA7F88}"/>
              </a:ext>
            </a:extLst>
          </p:cNvPr>
          <p:cNvSpPr txBox="1"/>
          <p:nvPr/>
        </p:nvSpPr>
        <p:spPr>
          <a:xfrm>
            <a:off x="229950" y="3661338"/>
            <a:ext cx="54185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https://en.wikipedia.org/wiki/Systems_development_life_cycle</a:t>
            </a:r>
            <a:r>
              <a:rPr lang="en-GB" sz="1100" dirty="0"/>
              <a:t> </a:t>
            </a:r>
            <a:br>
              <a:rPr lang="en-GB" sz="1100" dirty="0"/>
            </a:br>
            <a:r>
              <a:rPr lang="en-GB" sz="1100" dirty="0">
                <a:hlinkClick r:id="rId4"/>
              </a:rPr>
              <a:t>https://devoxsoftware.com/blog/software-development-lifecycle/</a:t>
            </a:r>
            <a:r>
              <a:rPr lang="en-GB" sz="1100" dirty="0"/>
              <a:t> </a:t>
            </a:r>
          </a:p>
        </p:txBody>
      </p:sp>
      <p:pic>
        <p:nvPicPr>
          <p:cNvPr id="8196" name="Picture 4" descr="stages of software development process">
            <a:extLst>
              <a:ext uri="{FF2B5EF4-FFF2-40B4-BE49-F238E27FC236}">
                <a16:creationId xmlns:a16="http://schemas.microsoft.com/office/drawing/2014/main" id="{9F9813BE-C44A-B8EB-47FD-6AACEE7D6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9" y="1008412"/>
            <a:ext cx="3407568" cy="26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91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subTitle" idx="1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SDLC: Software Development Lifecycle</a:t>
            </a:r>
            <a:endParaRPr sz="1400" dirty="0"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SSDLC 101</a:t>
            </a:r>
            <a:endParaRPr dirty="0"/>
          </a:p>
        </p:txBody>
      </p:sp>
      <p:sp>
        <p:nvSpPr>
          <p:cNvPr id="362" name="Google Shape;362;p40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4"/>
          </p:nvPr>
        </p:nvSpPr>
        <p:spPr>
          <a:xfrm>
            <a:off x="229950" y="1051275"/>
            <a:ext cx="4182600" cy="28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4" name="Google Shape;364;p40"/>
          <p:cNvSpPr txBox="1">
            <a:spLocks noGrp="1"/>
          </p:cNvSpPr>
          <p:nvPr>
            <p:ph type="subTitle" idx="2"/>
          </p:nvPr>
        </p:nvSpPr>
        <p:spPr>
          <a:xfrm>
            <a:off x="5105600" y="1697849"/>
            <a:ext cx="3502620" cy="272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is different in SSDLC ?</a:t>
            </a:r>
            <a:br>
              <a:rPr lang="en" sz="1800" dirty="0"/>
            </a:br>
            <a:br>
              <a:rPr lang="en" sz="1800" dirty="0"/>
            </a:br>
            <a:r>
              <a:rPr lang="en" sz="1800" b="1" i="1" dirty="0"/>
              <a:t>Secure</a:t>
            </a:r>
            <a:r>
              <a:rPr lang="en" sz="1800" dirty="0"/>
              <a:t> Software Development Lifecycle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8011C-59FA-1723-F5F0-EE1238BA7F88}"/>
              </a:ext>
            </a:extLst>
          </p:cNvPr>
          <p:cNvSpPr txBox="1"/>
          <p:nvPr/>
        </p:nvSpPr>
        <p:spPr>
          <a:xfrm>
            <a:off x="229950" y="3611330"/>
            <a:ext cx="54185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https://en.wikipedia.org/wiki/Systems_development_life_cycle</a:t>
            </a:r>
            <a:r>
              <a:rPr lang="en-GB" sz="1100" dirty="0"/>
              <a:t> </a:t>
            </a:r>
            <a:br>
              <a:rPr lang="en-GB" sz="1100" dirty="0"/>
            </a:br>
            <a:r>
              <a:rPr lang="en-GB" sz="1100" dirty="0">
                <a:hlinkClick r:id="rId4"/>
              </a:rPr>
              <a:t>https://devoxsoftware.com/blog/software-development-lifecycle/</a:t>
            </a:r>
            <a:r>
              <a:rPr lang="en-GB" sz="1100" dirty="0"/>
              <a:t> </a:t>
            </a:r>
          </a:p>
        </p:txBody>
      </p:sp>
      <p:pic>
        <p:nvPicPr>
          <p:cNvPr id="8196" name="Picture 4" descr="stages of software development process">
            <a:extLst>
              <a:ext uri="{FF2B5EF4-FFF2-40B4-BE49-F238E27FC236}">
                <a16:creationId xmlns:a16="http://schemas.microsoft.com/office/drawing/2014/main" id="{9F9813BE-C44A-B8EB-47FD-6AACEE7D6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9" y="1008412"/>
            <a:ext cx="3407568" cy="264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20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subTitle" idx="1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SSDLC: </a:t>
            </a:r>
            <a:r>
              <a:rPr lang="en" sz="1200" dirty="0"/>
              <a:t>Secure Software Development Lifecycle</a:t>
            </a:r>
            <a:endParaRPr sz="1400" dirty="0"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SSDLC 101</a:t>
            </a:r>
            <a:endParaRPr dirty="0"/>
          </a:p>
        </p:txBody>
      </p:sp>
      <p:sp>
        <p:nvSpPr>
          <p:cNvPr id="362" name="Google Shape;362;p40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4"/>
          </p:nvPr>
        </p:nvSpPr>
        <p:spPr>
          <a:xfrm>
            <a:off x="229950" y="1051275"/>
            <a:ext cx="4182600" cy="28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4" name="Google Shape;364;p40"/>
          <p:cNvSpPr txBox="1">
            <a:spLocks noGrp="1"/>
          </p:cNvSpPr>
          <p:nvPr>
            <p:ph type="subTitle" idx="2"/>
          </p:nvPr>
        </p:nvSpPr>
        <p:spPr>
          <a:xfrm>
            <a:off x="5105600" y="1697849"/>
            <a:ext cx="3502620" cy="272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/>
              <a:t>Secure</a:t>
            </a:r>
            <a:r>
              <a:rPr lang="en" sz="1800" dirty="0"/>
              <a:t> Software Development Lifecycle integrates </a:t>
            </a:r>
            <a:r>
              <a:rPr lang="en" sz="1800" b="1" dirty="0"/>
              <a:t>Security Assurance</a:t>
            </a:r>
            <a:r>
              <a:rPr lang="en" sz="1800" dirty="0"/>
              <a:t> processes into every step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Rather than just using </a:t>
            </a:r>
            <a:r>
              <a:rPr lang="en" sz="1800" b="1" dirty="0"/>
              <a:t>Security Control</a:t>
            </a:r>
            <a:r>
              <a:rPr lang="en" sz="1800" dirty="0"/>
              <a:t> steps like PEN tests at the end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It’s </a:t>
            </a:r>
            <a:r>
              <a:rPr lang="en" sz="1800" b="1" dirty="0"/>
              <a:t>Quality Assurance </a:t>
            </a:r>
            <a:r>
              <a:rPr lang="en" sz="1800" dirty="0"/>
              <a:t>over </a:t>
            </a:r>
            <a:r>
              <a:rPr lang="en" sz="1800" b="1" dirty="0"/>
              <a:t>Quality Control</a:t>
            </a:r>
            <a:endParaRPr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8011C-59FA-1723-F5F0-EE1238BA7F88}"/>
              </a:ext>
            </a:extLst>
          </p:cNvPr>
          <p:cNvSpPr txBox="1"/>
          <p:nvPr/>
        </p:nvSpPr>
        <p:spPr>
          <a:xfrm>
            <a:off x="229950" y="3783543"/>
            <a:ext cx="54185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3"/>
              </a:rPr>
              <a:t>https://codesigningstore.com/secure-software-development-life-cycle-sdlc</a:t>
            </a:r>
            <a:r>
              <a:rPr lang="en-GB" sz="1000" dirty="0"/>
              <a:t> </a:t>
            </a:r>
            <a:br>
              <a:rPr lang="en-GB" sz="1000" dirty="0"/>
            </a:br>
            <a:br>
              <a:rPr lang="en-GB" sz="1000" dirty="0"/>
            </a:br>
            <a:r>
              <a:rPr lang="en-GB" sz="1000" i="1" dirty="0"/>
              <a:t>* ask me about stages in SDLC if you spot it</a:t>
            </a:r>
          </a:p>
        </p:txBody>
      </p:sp>
      <p:pic>
        <p:nvPicPr>
          <p:cNvPr id="9218" name="Picture 2" descr="secure software development life cycle process">
            <a:extLst>
              <a:ext uri="{FF2B5EF4-FFF2-40B4-BE49-F238E27FC236}">
                <a16:creationId xmlns:a16="http://schemas.microsoft.com/office/drawing/2014/main" id="{8A51A449-7162-67A5-6E52-F4C000CB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" y="1038799"/>
            <a:ext cx="4182600" cy="228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5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subTitle" idx="1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SSDLC: </a:t>
            </a:r>
            <a:r>
              <a:rPr lang="en" sz="1200" dirty="0"/>
              <a:t>Secure Software Development Lifecycle</a:t>
            </a:r>
            <a:endParaRPr sz="1400" dirty="0"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SSDLC Principles</a:t>
            </a:r>
            <a:endParaRPr dirty="0"/>
          </a:p>
        </p:txBody>
      </p:sp>
      <p:sp>
        <p:nvSpPr>
          <p:cNvPr id="362" name="Google Shape;362;p40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4"/>
          </p:nvPr>
        </p:nvSpPr>
        <p:spPr>
          <a:xfrm>
            <a:off x="229950" y="1051275"/>
            <a:ext cx="4182600" cy="28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Planning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Coding +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Deploying + Operating</a:t>
            </a:r>
            <a:endParaRPr lang="en-US" sz="1800" dirty="0"/>
          </a:p>
        </p:txBody>
      </p:sp>
      <p:sp>
        <p:nvSpPr>
          <p:cNvPr id="364" name="Google Shape;364;p40"/>
          <p:cNvSpPr txBox="1">
            <a:spLocks noGrp="1"/>
          </p:cNvSpPr>
          <p:nvPr>
            <p:ph type="subTitle" idx="2"/>
          </p:nvPr>
        </p:nvSpPr>
        <p:spPr>
          <a:xfrm>
            <a:off x="5105600" y="1697849"/>
            <a:ext cx="3502620" cy="272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Big topic, these are the cliffnotes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24317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subTitle" idx="1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SSDLC: </a:t>
            </a:r>
            <a:r>
              <a:rPr lang="en" sz="1200" dirty="0"/>
              <a:t>Secure Software Development Lifecycle</a:t>
            </a:r>
            <a:endParaRPr sz="1400" dirty="0"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SSDLC Principles</a:t>
            </a:r>
            <a:endParaRPr dirty="0"/>
          </a:p>
        </p:txBody>
      </p:sp>
      <p:sp>
        <p:nvSpPr>
          <p:cNvPr id="362" name="Google Shape;362;p40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4"/>
          </p:nvPr>
        </p:nvSpPr>
        <p:spPr>
          <a:xfrm>
            <a:off x="229950" y="1051275"/>
            <a:ext cx="4182600" cy="28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Planning: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Define Security Requirements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Secure by Design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Threat Model</a:t>
            </a:r>
          </a:p>
        </p:txBody>
      </p:sp>
      <p:sp>
        <p:nvSpPr>
          <p:cNvPr id="364" name="Google Shape;364;p40"/>
          <p:cNvSpPr txBox="1">
            <a:spLocks noGrp="1"/>
          </p:cNvSpPr>
          <p:nvPr>
            <p:ph type="subTitle" idx="2"/>
          </p:nvPr>
        </p:nvSpPr>
        <p:spPr>
          <a:xfrm>
            <a:off x="5105600" y="1697849"/>
            <a:ext cx="3502620" cy="272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Big topic, these are the cliffnotes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180018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subTitle" idx="1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SSDLC: </a:t>
            </a:r>
            <a:r>
              <a:rPr lang="en" sz="1200" dirty="0"/>
              <a:t>Secure Software Development Lifecycle</a:t>
            </a:r>
            <a:endParaRPr sz="1400" dirty="0"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SSDLC Principles</a:t>
            </a:r>
            <a:endParaRPr dirty="0"/>
          </a:p>
        </p:txBody>
      </p:sp>
      <p:sp>
        <p:nvSpPr>
          <p:cNvPr id="362" name="Google Shape;362;p40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4"/>
          </p:nvPr>
        </p:nvSpPr>
        <p:spPr>
          <a:xfrm>
            <a:off x="229950" y="1051275"/>
            <a:ext cx="4182600" cy="28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Coding: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Code reviews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Static code analysis (</a:t>
            </a:r>
            <a:r>
              <a:rPr lang="en-US" sz="1800" b="1" dirty="0"/>
              <a:t>SAST</a:t>
            </a:r>
            <a:r>
              <a:rPr lang="en-US" sz="1800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Testing: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Test Security Requirements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Do not turn off security features during testing! “</a:t>
            </a:r>
            <a:r>
              <a:rPr lang="en-US" sz="1800" dirty="0" err="1"/>
              <a:t>Authn</a:t>
            </a:r>
            <a:r>
              <a:rPr lang="en-US" sz="1800" dirty="0"/>
              <a:t>/z”</a:t>
            </a:r>
          </a:p>
        </p:txBody>
      </p:sp>
      <p:sp>
        <p:nvSpPr>
          <p:cNvPr id="364" name="Google Shape;364;p40"/>
          <p:cNvSpPr txBox="1">
            <a:spLocks noGrp="1"/>
          </p:cNvSpPr>
          <p:nvPr>
            <p:ph type="subTitle" idx="2"/>
          </p:nvPr>
        </p:nvSpPr>
        <p:spPr>
          <a:xfrm>
            <a:off x="5105600" y="1697849"/>
            <a:ext cx="3502620" cy="272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Big topic, these are the cliffnotes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9067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6537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 Lessons</a:t>
            </a:r>
            <a:endParaRPr dirty="0"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229950" y="722225"/>
            <a:ext cx="6537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2"/>
          </p:nvPr>
        </p:nvSpPr>
        <p:spPr>
          <a:xfrm>
            <a:off x="229950" y="1073800"/>
            <a:ext cx="6159000" cy="354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sz="1800" dirty="0"/>
              <a:t>Software Tooling Pre-History</a:t>
            </a:r>
          </a:p>
          <a:p>
            <a:r>
              <a:rPr lang="en-US" sz="1800" dirty="0"/>
              <a:t>Software Tooling Modern History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subTitle" idx="1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SSDLC: </a:t>
            </a:r>
            <a:r>
              <a:rPr lang="en" sz="1200" dirty="0"/>
              <a:t>Secure Software Development Lifecycle</a:t>
            </a:r>
            <a:endParaRPr sz="1400" dirty="0"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SSDLC Principles</a:t>
            </a:r>
            <a:endParaRPr dirty="0"/>
          </a:p>
        </p:txBody>
      </p:sp>
      <p:sp>
        <p:nvSpPr>
          <p:cNvPr id="362" name="Google Shape;362;p40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4"/>
          </p:nvPr>
        </p:nvSpPr>
        <p:spPr>
          <a:xfrm>
            <a:off x="229950" y="1051275"/>
            <a:ext cx="4182600" cy="28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Deploying: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Software Composition Analysis (</a:t>
            </a:r>
            <a:r>
              <a:rPr lang="en-US" sz="1800" b="1" dirty="0"/>
              <a:t>SCA</a:t>
            </a:r>
            <a:r>
              <a:rPr lang="en-US" sz="1800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Everything as Code (</a:t>
            </a:r>
            <a:r>
              <a:rPr lang="en-US" sz="1800" b="1" dirty="0"/>
              <a:t>IAC</a:t>
            </a:r>
            <a:r>
              <a:rPr lang="en-US" sz="1800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Operating: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Always </a:t>
            </a:r>
            <a:r>
              <a:rPr lang="en-US" sz="1800" dirty="0" err="1"/>
              <a:t>Authn</a:t>
            </a:r>
            <a:r>
              <a:rPr lang="en-US" sz="1800" dirty="0"/>
              <a:t>/z (zero trust)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Dynamic Application Security Testing (</a:t>
            </a:r>
            <a:r>
              <a:rPr lang="en-US" sz="1800" b="1" dirty="0"/>
              <a:t>DAST</a:t>
            </a:r>
            <a:r>
              <a:rPr lang="en-US" sz="1800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Logging and Monitoring</a:t>
            </a:r>
            <a:br>
              <a:rPr lang="en-US" sz="1800" dirty="0"/>
            </a:br>
            <a:r>
              <a:rPr lang="en-US" sz="1800" dirty="0"/>
              <a:t>(Alerts and Alarms)</a:t>
            </a:r>
          </a:p>
        </p:txBody>
      </p:sp>
      <p:sp>
        <p:nvSpPr>
          <p:cNvPr id="364" name="Google Shape;364;p40"/>
          <p:cNvSpPr txBox="1">
            <a:spLocks noGrp="1"/>
          </p:cNvSpPr>
          <p:nvPr>
            <p:ph type="subTitle" idx="2"/>
          </p:nvPr>
        </p:nvSpPr>
        <p:spPr>
          <a:xfrm>
            <a:off x="5105600" y="1697849"/>
            <a:ext cx="3502620" cy="272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Big topic, these are the cliffnotes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38963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subTitle" idx="1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SSDLC: </a:t>
            </a:r>
            <a:r>
              <a:rPr lang="en" sz="1200" dirty="0"/>
              <a:t>Secure Software Development Lifecycle</a:t>
            </a:r>
            <a:endParaRPr sz="1400" dirty="0"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SSDLC Principles</a:t>
            </a:r>
            <a:endParaRPr dirty="0"/>
          </a:p>
        </p:txBody>
      </p:sp>
      <p:sp>
        <p:nvSpPr>
          <p:cNvPr id="362" name="Google Shape;362;p40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4"/>
          </p:nvPr>
        </p:nvSpPr>
        <p:spPr>
          <a:xfrm>
            <a:off x="129934" y="985573"/>
            <a:ext cx="4182600" cy="3174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Planning: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Define Security Requirements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Secure by Design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Threat Model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Coding: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Code reviews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Static code analysis (</a:t>
            </a:r>
            <a:r>
              <a:rPr lang="en-US" b="1" dirty="0"/>
              <a:t>SAST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Testing: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Test Security Requirements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Do not turn off security features during testing! “</a:t>
            </a:r>
            <a:r>
              <a:rPr lang="en-US" dirty="0" err="1"/>
              <a:t>Authn</a:t>
            </a:r>
            <a:r>
              <a:rPr lang="en-US" dirty="0"/>
              <a:t>/z”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Deploying: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Software Composition Analysis (</a:t>
            </a:r>
            <a:r>
              <a:rPr lang="en-US" b="1" dirty="0"/>
              <a:t>SCA</a:t>
            </a:r>
            <a:r>
              <a:rPr lang="en-US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Everything as Code (</a:t>
            </a:r>
            <a:r>
              <a:rPr lang="en-US" b="1" dirty="0"/>
              <a:t>IAC</a:t>
            </a:r>
            <a:r>
              <a:rPr lang="en-US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Operating: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Always </a:t>
            </a:r>
            <a:r>
              <a:rPr lang="en-US" dirty="0" err="1"/>
              <a:t>Authn</a:t>
            </a:r>
            <a:r>
              <a:rPr lang="en-US" dirty="0"/>
              <a:t>/z (zero trust)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Dynamic Application Security Testing (</a:t>
            </a:r>
            <a:r>
              <a:rPr lang="en-US" b="1" dirty="0"/>
              <a:t>DAST</a:t>
            </a:r>
            <a:r>
              <a:rPr lang="en-US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Logging and Monitoring</a:t>
            </a:r>
            <a:br>
              <a:rPr lang="en-US" sz="1100" dirty="0"/>
            </a:br>
            <a:r>
              <a:rPr lang="en-US" sz="1100" dirty="0"/>
              <a:t>(Alerts and Alarms)</a:t>
            </a:r>
            <a:endParaRPr lang="en-US" dirty="0"/>
          </a:p>
        </p:txBody>
      </p:sp>
      <p:sp>
        <p:nvSpPr>
          <p:cNvPr id="364" name="Google Shape;364;p40"/>
          <p:cNvSpPr txBox="1">
            <a:spLocks noGrp="1"/>
          </p:cNvSpPr>
          <p:nvPr>
            <p:ph type="subTitle" idx="2"/>
          </p:nvPr>
        </p:nvSpPr>
        <p:spPr>
          <a:xfrm>
            <a:off x="5105600" y="1697849"/>
            <a:ext cx="3502620" cy="272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Big topic, these are the cliffnotes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19647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subTitle" idx="1"/>
          </p:nvPr>
        </p:nvSpPr>
        <p:spPr>
          <a:xfrm>
            <a:off x="5105600" y="1051275"/>
            <a:ext cx="40548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SSDLC: </a:t>
            </a:r>
            <a:r>
              <a:rPr lang="en" sz="1200" dirty="0"/>
              <a:t>Secure Software Development Lifecycle</a:t>
            </a:r>
            <a:endParaRPr sz="1400" dirty="0"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SSDLC Principles</a:t>
            </a:r>
            <a:endParaRPr dirty="0"/>
          </a:p>
        </p:txBody>
      </p:sp>
      <p:sp>
        <p:nvSpPr>
          <p:cNvPr id="362" name="Google Shape;362;p40"/>
          <p:cNvSpPr txBox="1">
            <a:spLocks noGrp="1"/>
          </p:cNvSpPr>
          <p:nvPr>
            <p:ph type="subTitle" idx="3"/>
          </p:nvPr>
        </p:nvSpPr>
        <p:spPr>
          <a:xfrm>
            <a:off x="229950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3" name="Google Shape;363;p40"/>
          <p:cNvSpPr txBox="1">
            <a:spLocks noGrp="1"/>
          </p:cNvSpPr>
          <p:nvPr>
            <p:ph type="subTitle" idx="4"/>
          </p:nvPr>
        </p:nvSpPr>
        <p:spPr>
          <a:xfrm>
            <a:off x="129934" y="985573"/>
            <a:ext cx="4182600" cy="31742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Planning: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Define Security Requirements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 by Design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Threat Model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b="1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Coding: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 reviews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Static code analysis (</a:t>
            </a:r>
            <a:r>
              <a:rPr lang="en-US" b="1" dirty="0"/>
              <a:t>SAST</a:t>
            </a:r>
            <a:r>
              <a:rPr lang="en-US" dirty="0"/>
              <a:t>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Security Requirements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not turn off security features during testing! “</a:t>
            </a:r>
            <a:r>
              <a:rPr 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Authn</a:t>
            </a: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/z”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Deploying: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Software Composition Analysis (</a:t>
            </a:r>
            <a:r>
              <a:rPr lang="en-US" b="1" dirty="0"/>
              <a:t>SCA</a:t>
            </a:r>
            <a:r>
              <a:rPr lang="en-US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Everything as Code (</a:t>
            </a:r>
            <a:r>
              <a:rPr lang="en-US" b="1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IAC</a:t>
            </a: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Always </a:t>
            </a:r>
            <a:r>
              <a:rPr lang="en-US" strike="sngStrik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Authn</a:t>
            </a: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/z (zero trust)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Application Security Testing (</a:t>
            </a:r>
            <a:r>
              <a:rPr lang="en-US" b="1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DAST</a:t>
            </a: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Logging and Monitoring</a:t>
            </a:r>
            <a:br>
              <a:rPr lang="en-US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(Alerts and Alarms)</a:t>
            </a:r>
            <a:endParaRPr lang="en-US" strike="sng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4" name="Google Shape;364;p40"/>
          <p:cNvSpPr txBox="1">
            <a:spLocks noGrp="1"/>
          </p:cNvSpPr>
          <p:nvPr>
            <p:ph type="subTitle" idx="2"/>
          </p:nvPr>
        </p:nvSpPr>
        <p:spPr>
          <a:xfrm>
            <a:off x="5105600" y="1697849"/>
            <a:ext cx="3502620" cy="272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/>
              <a:t>SSDLC Questions ?</a:t>
            </a:r>
            <a:br>
              <a:rPr lang="en" sz="1800" dirty="0"/>
            </a:br>
            <a:br>
              <a:rPr lang="en" sz="1800" dirty="0"/>
            </a:br>
            <a:br>
              <a:rPr lang="en" sz="1800" dirty="0"/>
            </a:br>
            <a:r>
              <a:rPr lang="en" sz="1800" dirty="0"/>
              <a:t>Else, </a:t>
            </a:r>
            <a:r>
              <a:rPr lang="en-US" sz="1800" dirty="0"/>
              <a:t>onto </a:t>
            </a:r>
            <a:r>
              <a:rPr lang="en-US" sz="1800" b="1" dirty="0"/>
              <a:t>SAST</a:t>
            </a:r>
            <a:r>
              <a:rPr lang="en-US" sz="1800" dirty="0"/>
              <a:t> and </a:t>
            </a:r>
            <a:r>
              <a:rPr lang="en-US" sz="1800" b="1" dirty="0"/>
              <a:t>SCA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006548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 101</a:t>
            </a:r>
            <a:endParaRPr dirty="0"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1"/>
          </p:nvPr>
        </p:nvSpPr>
        <p:spPr>
          <a:xfrm>
            <a:off x="250825" y="722225"/>
            <a:ext cx="87159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Table of Contents</a:t>
            </a:r>
            <a:endParaRPr b="1" i="1" dirty="0"/>
          </a:p>
        </p:txBody>
      </p:sp>
      <p:sp>
        <p:nvSpPr>
          <p:cNvPr id="301" name="Google Shape;301;p35"/>
          <p:cNvSpPr txBox="1">
            <a:spLocks noGrp="1"/>
          </p:cNvSpPr>
          <p:nvPr>
            <p:ph type="subTitle" idx="2"/>
          </p:nvPr>
        </p:nvSpPr>
        <p:spPr>
          <a:xfrm>
            <a:off x="250825" y="1560900"/>
            <a:ext cx="25155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HISTORY</a:t>
            </a:r>
            <a:br>
              <a:rPr lang="en-US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Tooling</a:t>
            </a:r>
            <a:endParaRPr sz="16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2" name="Google Shape;302;p35"/>
          <p:cNvSpPr txBox="1">
            <a:spLocks noGrp="1"/>
          </p:cNvSpPr>
          <p:nvPr>
            <p:ph type="subTitle" idx="3"/>
          </p:nvPr>
        </p:nvSpPr>
        <p:spPr>
          <a:xfrm>
            <a:off x="250825" y="2142053"/>
            <a:ext cx="2515500" cy="14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Tooling Pre-History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Tooling Modern History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4"/>
          </p:nvPr>
        </p:nvSpPr>
        <p:spPr>
          <a:xfrm>
            <a:off x="3144150" y="1560900"/>
            <a:ext cx="26442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  <a:br>
              <a:rPr lang="en-US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Tooling in SSDLC / Dora</a:t>
            </a:r>
            <a:endParaRPr sz="16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5"/>
          </p:nvPr>
        </p:nvSpPr>
        <p:spPr>
          <a:xfrm>
            <a:off x="3144150" y="2142053"/>
            <a:ext cx="2644200" cy="14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Secure Software Development Lifecycle 101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SSDLC Principles</a:t>
            </a:r>
            <a:endParaRPr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5" name="Google Shape;305;p35"/>
          <p:cNvSpPr txBox="1">
            <a:spLocks noGrp="1"/>
          </p:cNvSpPr>
          <p:nvPr>
            <p:ph type="subTitle" idx="6"/>
          </p:nvPr>
        </p:nvSpPr>
        <p:spPr>
          <a:xfrm>
            <a:off x="6159275" y="1560900"/>
            <a:ext cx="2714100" cy="2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/>
              <a:t>IMPLEMENTATION</a:t>
            </a:r>
            <a:br>
              <a:rPr lang="en-US" sz="1600" b="1" u="sng" dirty="0"/>
            </a:br>
            <a:r>
              <a:rPr lang="en-US" sz="1600" b="1" u="sng" dirty="0"/>
              <a:t>Shift Left Security Tooling</a:t>
            </a:r>
            <a:endParaRPr sz="1600" b="1" u="sng"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subTitle" idx="7"/>
          </p:nvPr>
        </p:nvSpPr>
        <p:spPr>
          <a:xfrm>
            <a:off x="6159275" y="2142053"/>
            <a:ext cx="2714100" cy="141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SCA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SBOM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SAST (Secrets)</a:t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SAST (Code Smells)</a:t>
            </a:r>
          </a:p>
        </p:txBody>
      </p:sp>
    </p:spTree>
    <p:extLst>
      <p:ext uri="{BB962C8B-B14F-4D97-AF65-F5344CB8AC3E}">
        <p14:creationId xmlns:p14="http://schemas.microsoft.com/office/powerpoint/2010/main" val="860500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6537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 101</a:t>
            </a:r>
            <a:br>
              <a:rPr lang="en-US" dirty="0"/>
            </a:br>
            <a:r>
              <a:rPr lang="en-US" dirty="0"/>
              <a:t>(Security Assurance in Code)</a:t>
            </a:r>
            <a:endParaRPr dirty="0"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2"/>
          </p:nvPr>
        </p:nvSpPr>
        <p:spPr>
          <a:xfrm>
            <a:off x="229950" y="1073800"/>
            <a:ext cx="6159000" cy="354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285750" indent="-285750"/>
            <a:r>
              <a:rPr lang="en-US" sz="1800" dirty="0"/>
              <a:t>SCA</a:t>
            </a:r>
          </a:p>
          <a:p>
            <a:pPr marL="285750" indent="-285750"/>
            <a:r>
              <a:rPr lang="en-US" sz="1800" dirty="0"/>
              <a:t>SBOM</a:t>
            </a:r>
          </a:p>
          <a:p>
            <a:pPr marL="285750" indent="-285750"/>
            <a:r>
              <a:rPr lang="en-US" sz="1800" dirty="0"/>
              <a:t>SAST (Secrets)</a:t>
            </a:r>
          </a:p>
          <a:p>
            <a:pPr marL="285750" indent="-285750"/>
            <a:r>
              <a:rPr lang="en-US" sz="1800" dirty="0"/>
              <a:t>SAST (Code Smells)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8322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>
            <a:spLocks noGrp="1"/>
          </p:cNvSpPr>
          <p:nvPr>
            <p:ph type="subTitle" idx="1"/>
          </p:nvPr>
        </p:nvSpPr>
        <p:spPr>
          <a:xfrm>
            <a:off x="6385293" y="1860829"/>
            <a:ext cx="2680125" cy="157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" sz="2200" dirty="0">
                <a:solidFill>
                  <a:schemeClr val="lt1"/>
                </a:solidFill>
              </a:rPr>
              <a:t>01 </a:t>
            </a:r>
            <a:br>
              <a:rPr lang="en" sz="2200" dirty="0">
                <a:solidFill>
                  <a:schemeClr val="lt1"/>
                </a:solidFill>
              </a:rPr>
            </a:br>
            <a:r>
              <a:rPr lang="en-GB" sz="2200" dirty="0">
                <a:solidFill>
                  <a:schemeClr val="lt1"/>
                </a:solidFill>
              </a:rPr>
              <a:t>SCA</a:t>
            </a:r>
            <a:br>
              <a:rPr lang="en-GB" sz="2200" dirty="0">
                <a:solidFill>
                  <a:schemeClr val="lt1"/>
                </a:solidFill>
              </a:rPr>
            </a:br>
            <a:r>
              <a:rPr lang="en-GB" sz="2200" dirty="0">
                <a:solidFill>
                  <a:schemeClr val="lt1"/>
                </a:solidFill>
              </a:rPr>
              <a:t>Software Component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endParaRPr lang="en-GB" sz="22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-GB" sz="2200" dirty="0">
                <a:solidFill>
                  <a:schemeClr val="lt1"/>
                </a:solidFill>
              </a:rPr>
              <a:t>SBOM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-GB" sz="2200" dirty="0">
                <a:solidFill>
                  <a:schemeClr val="lt1"/>
                </a:solidFill>
              </a:rPr>
              <a:t>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-GB" sz="2200" dirty="0">
                <a:solidFill>
                  <a:schemeClr val="lt1"/>
                </a:solidFill>
              </a:rPr>
              <a:t>Bill of Materials</a:t>
            </a:r>
            <a:endParaRPr lang="en-GB" sz="2200" dirty="0"/>
          </a:p>
        </p:txBody>
      </p:sp>
      <p:sp>
        <p:nvSpPr>
          <p:cNvPr id="390" name="Google Shape;390;p42"/>
          <p:cNvSpPr txBox="1"/>
          <p:nvPr/>
        </p:nvSpPr>
        <p:spPr>
          <a:xfrm>
            <a:off x="229950" y="888525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 + SBOM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261F6-7E96-2F64-DD7B-9811302C3CAF}"/>
              </a:ext>
            </a:extLst>
          </p:cNvPr>
          <p:cNvSpPr txBox="1"/>
          <p:nvPr/>
        </p:nvSpPr>
        <p:spPr>
          <a:xfrm>
            <a:off x="1697177" y="44096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https://xkcd.com/2347/</a:t>
            </a:r>
            <a:r>
              <a:rPr lang="en-GB" dirty="0"/>
              <a:t> </a:t>
            </a:r>
          </a:p>
        </p:txBody>
      </p:sp>
      <p:pic>
        <p:nvPicPr>
          <p:cNvPr id="2052" name="Picture 4" descr="xkcd: Dependency">
            <a:extLst>
              <a:ext uri="{FF2B5EF4-FFF2-40B4-BE49-F238E27FC236}">
                <a16:creationId xmlns:a16="http://schemas.microsoft.com/office/drawing/2014/main" id="{28269257-711A-90C7-4968-4BA5A3A52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81" y="677150"/>
            <a:ext cx="2896254" cy="367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419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Composition Analysis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Modern software is built on Libraries.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Libraries are built on top of one-another.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Libraries have flaws: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- some by mistake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- some by design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- some maliciously </a:t>
            </a:r>
            <a:endParaRPr lang="en-GB" sz="18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lang="en-GB" sz="11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</a:t>
            </a:r>
            <a:endParaRPr dirty="0"/>
          </a:p>
        </p:txBody>
      </p:sp>
      <p:pic>
        <p:nvPicPr>
          <p:cNvPr id="2" name="Picture 4" descr="xkcd: Dependency">
            <a:extLst>
              <a:ext uri="{FF2B5EF4-FFF2-40B4-BE49-F238E27FC236}">
                <a16:creationId xmlns:a16="http://schemas.microsoft.com/office/drawing/2014/main" id="{22D8AF37-2B4C-7FB3-15EF-13DD8A50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0" y="1011728"/>
            <a:ext cx="2886838" cy="36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347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Composition Analysis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How do you choose what is a safe dependency / version ?</a:t>
            </a:r>
            <a:endParaRPr lang="en-GB" sz="18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lang="en-GB" sz="11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</a:t>
            </a:r>
            <a:endParaRPr dirty="0"/>
          </a:p>
        </p:txBody>
      </p:sp>
      <p:pic>
        <p:nvPicPr>
          <p:cNvPr id="2" name="Picture 4" descr="xkcd: Dependency">
            <a:extLst>
              <a:ext uri="{FF2B5EF4-FFF2-40B4-BE49-F238E27FC236}">
                <a16:creationId xmlns:a16="http://schemas.microsoft.com/office/drawing/2014/main" id="{22D8AF37-2B4C-7FB3-15EF-13DD8A50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0" y="1011728"/>
            <a:ext cx="2886838" cy="36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549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Composition Analysis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How do you choose what is a safe dependency / version ?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i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Manual: </a:t>
            </a:r>
            <a:r>
              <a:rPr lang="en-US" sz="1800" i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Synk</a:t>
            </a:r>
            <a:r>
              <a:rPr lang="en-US" sz="1800" i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Advisor: double check dependencies before adding to projects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1800" i="1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https://snyk.io/advisor/search?source=python&amp;q=pydash</a:t>
            </a:r>
            <a:r>
              <a:rPr lang="en-US" sz="1800" i="1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lang="en-GB" sz="1800" b="1" i="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lang="en-GB" sz="11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</a:t>
            </a:r>
            <a:endParaRPr dirty="0"/>
          </a:p>
        </p:txBody>
      </p:sp>
      <p:pic>
        <p:nvPicPr>
          <p:cNvPr id="2" name="Picture 4" descr="xkcd: Dependency">
            <a:extLst>
              <a:ext uri="{FF2B5EF4-FFF2-40B4-BE49-F238E27FC236}">
                <a16:creationId xmlns:a16="http://schemas.microsoft.com/office/drawing/2014/main" id="{22D8AF37-2B4C-7FB3-15EF-13DD8A50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0" y="1011728"/>
            <a:ext cx="2886838" cy="36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667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Composition Analysis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How do you choose what is a safe dependency / version ?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i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Automated way is SCA tooling</a:t>
            </a:r>
            <a:endParaRPr lang="en-GB" sz="1800" b="1" i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lang="en-GB" sz="11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</a:t>
            </a:r>
            <a:endParaRPr dirty="0"/>
          </a:p>
        </p:txBody>
      </p:sp>
      <p:pic>
        <p:nvPicPr>
          <p:cNvPr id="2" name="Picture 4" descr="xkcd: Dependency">
            <a:extLst>
              <a:ext uri="{FF2B5EF4-FFF2-40B4-BE49-F238E27FC236}">
                <a16:creationId xmlns:a16="http://schemas.microsoft.com/office/drawing/2014/main" id="{22D8AF37-2B4C-7FB3-15EF-13DD8A50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0" y="1011728"/>
            <a:ext cx="2886838" cy="36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6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>
            <a:spLocks noGrp="1"/>
          </p:cNvSpPr>
          <p:nvPr>
            <p:ph type="subTitle" idx="1"/>
          </p:nvPr>
        </p:nvSpPr>
        <p:spPr>
          <a:xfrm>
            <a:off x="6378150" y="2903825"/>
            <a:ext cx="2509800" cy="157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" sz="2200" dirty="0">
                <a:solidFill>
                  <a:schemeClr val="lt1"/>
                </a:solidFill>
              </a:rPr>
              <a:t>01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-GB" sz="2200" dirty="0">
                <a:solidFill>
                  <a:schemeClr val="lt1"/>
                </a:solidFill>
              </a:rPr>
              <a:t>Software Tooling Pre-History</a:t>
            </a:r>
            <a:endParaRPr lang="en-GB" sz="2200" dirty="0"/>
          </a:p>
        </p:txBody>
      </p:sp>
      <p:sp>
        <p:nvSpPr>
          <p:cNvPr id="390" name="Google Shape;390;p42"/>
          <p:cNvSpPr txBox="1"/>
          <p:nvPr/>
        </p:nvSpPr>
        <p:spPr>
          <a:xfrm>
            <a:off x="229950" y="888525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History: </a:t>
            </a:r>
            <a:r>
              <a:rPr lang="en-GB" dirty="0"/>
              <a:t>Software Tooling Pre-History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F8BBEB-16D0-9426-746C-F551BDCF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57" y="767095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806E22-A5E9-4C1F-1336-8A3875FCCFA7}"/>
              </a:ext>
            </a:extLst>
          </p:cNvPr>
          <p:cNvSpPr txBox="1"/>
          <p:nvPr/>
        </p:nvSpPr>
        <p:spPr>
          <a:xfrm>
            <a:off x="864393" y="392147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https://sites.google.com/site/histryofcomputers/limited-function-early-computers/1801-punched-card-technology</a:t>
            </a: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Composition Analysis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Modern applications and libraries are registered with CVE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Vulnerabilities are assigned a CVE number when flaws are found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These vulnerabilities can be searched by name and version of the software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https://cve.mitre.org/</a:t>
            </a:r>
            <a: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lang="en-GB" sz="1100" b="1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C4537-580C-32DF-6D8E-F6A34BD4F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45" y="1100902"/>
            <a:ext cx="3296074" cy="2591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69C81-CDD7-DE70-856B-5ED8FE2BEC74}"/>
              </a:ext>
            </a:extLst>
          </p:cNvPr>
          <p:cNvSpPr txBox="1"/>
          <p:nvPr/>
        </p:nvSpPr>
        <p:spPr>
          <a:xfrm>
            <a:off x="164275" y="3759375"/>
            <a:ext cx="4579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https://www.cve.org/CVERecord?id=CVE-2021-44228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1703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Composition Analysis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SCA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tooling looks at all the libraries in a program’s </a:t>
            </a:r>
            <a:r>
              <a:rPr lang="en-US" sz="18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manifest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file* for known </a:t>
            </a:r>
            <a:r>
              <a:rPr lang="en-US" sz="18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CVE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registered vulnerabilities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The most common SCA software you will use is </a:t>
            </a: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github’s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8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dependabot</a:t>
            </a: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* aka pom.xml, </a:t>
            </a:r>
            <a:r>
              <a:rPr lang="en-US" sz="1800" i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package.json</a:t>
            </a:r>
            <a:r>
              <a:rPr lang="en-US" sz="1800" i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800" i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etc</a:t>
            </a:r>
            <a:endParaRPr lang="en-GB" sz="1100" i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</a:t>
            </a:r>
            <a:endParaRPr dirty="0"/>
          </a:p>
        </p:txBody>
      </p:sp>
      <p:pic>
        <p:nvPicPr>
          <p:cNvPr id="11266" name="Picture 2" descr="Today I Learned About GitHub's Dependabot | Noise from the Basement">
            <a:extLst>
              <a:ext uri="{FF2B5EF4-FFF2-40B4-BE49-F238E27FC236}">
                <a16:creationId xmlns:a16="http://schemas.microsoft.com/office/drawing/2014/main" id="{F919502F-224C-2246-6C23-A9217B52C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37" y="990431"/>
            <a:ext cx="3805238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2E8AF-F335-BA2E-2907-BEB52816BC7D}"/>
              </a:ext>
            </a:extLst>
          </p:cNvPr>
          <p:cNvSpPr txBox="1"/>
          <p:nvPr/>
        </p:nvSpPr>
        <p:spPr>
          <a:xfrm>
            <a:off x="249689" y="3780988"/>
            <a:ext cx="457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https://nftb.saturdaymp.com/today-i-learned-about-githubs-dependabot/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932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Composition Analysis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Other SCA software exists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https://docs.npmjs.com/cli/v9/commands/npm-audit</a:t>
            </a:r>
            <a: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b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npm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audit</a:t>
            </a: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</a:t>
            </a:r>
            <a:endParaRPr dirty="0"/>
          </a:p>
        </p:txBody>
      </p:sp>
      <p:pic>
        <p:nvPicPr>
          <p:cNvPr id="20482" name="Picture 2" descr="Screenshot of command-line audit results with suggested fixes">
            <a:extLst>
              <a:ext uri="{FF2B5EF4-FFF2-40B4-BE49-F238E27FC236}">
                <a16:creationId xmlns:a16="http://schemas.microsoft.com/office/drawing/2014/main" id="{B1E66955-AD48-BD8D-FD5D-CDB1E3F6C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6" y="1100902"/>
            <a:ext cx="3843338" cy="159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83D72-ACD5-577B-DB45-4EDE86D90258}"/>
              </a:ext>
            </a:extLst>
          </p:cNvPr>
          <p:cNvSpPr txBox="1"/>
          <p:nvPr/>
        </p:nvSpPr>
        <p:spPr>
          <a:xfrm>
            <a:off x="229950" y="2868316"/>
            <a:ext cx="457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https://docs.npmjs.com/auditing-package-dependencies-for-security-vulnerabilities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4229847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Composition Analysis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Other SCA software exists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PYTHON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https://pypi.org/project/pip-audit/</a:t>
            </a:r>
            <a:endParaRPr lang="en-US" sz="1800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pip install pip-audit</a:t>
            </a:r>
            <a:b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 err="1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pip-audit</a:t>
            </a:r>
            <a:r>
              <a:rPr lang="en-US" sz="18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 xxx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E3DF7-691D-B669-90E6-F8AEFD5D9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7" y="1852270"/>
            <a:ext cx="4021931" cy="88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9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Composition Analysis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SCA QUESTIONS ?</a:t>
            </a:r>
            <a:endParaRPr lang="en-US" sz="1800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8550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>
            <a:spLocks noGrp="1"/>
          </p:cNvSpPr>
          <p:nvPr>
            <p:ph type="subTitle" idx="1"/>
          </p:nvPr>
        </p:nvSpPr>
        <p:spPr>
          <a:xfrm>
            <a:off x="6385293" y="1860829"/>
            <a:ext cx="2680125" cy="157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" sz="2200" dirty="0">
                <a:solidFill>
                  <a:schemeClr val="lt1"/>
                </a:solidFill>
              </a:rPr>
              <a:t>02 </a:t>
            </a:r>
            <a:br>
              <a:rPr lang="en" sz="2200" dirty="0">
                <a:solidFill>
                  <a:schemeClr val="lt1"/>
                </a:solidFill>
              </a:rPr>
            </a:br>
            <a:r>
              <a:rPr lang="en-GB" sz="2200" dirty="0">
                <a:solidFill>
                  <a:schemeClr val="lt1"/>
                </a:solidFill>
              </a:rPr>
              <a:t>SBOM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-GB" sz="2200" dirty="0">
                <a:solidFill>
                  <a:schemeClr val="lt1"/>
                </a:solidFill>
              </a:rPr>
              <a:t>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-GB" sz="2200" dirty="0">
                <a:solidFill>
                  <a:schemeClr val="lt1"/>
                </a:solidFill>
              </a:rPr>
              <a:t>Bill of Materials</a:t>
            </a:r>
            <a:endParaRPr lang="en-GB" sz="2200" dirty="0"/>
          </a:p>
        </p:txBody>
      </p:sp>
      <p:sp>
        <p:nvSpPr>
          <p:cNvPr id="390" name="Google Shape;390;p42"/>
          <p:cNvSpPr txBox="1"/>
          <p:nvPr/>
        </p:nvSpPr>
        <p:spPr>
          <a:xfrm>
            <a:off x="229950" y="888525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SCA + SBOM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261F6-7E96-2F64-DD7B-9811302C3CAF}"/>
              </a:ext>
            </a:extLst>
          </p:cNvPr>
          <p:cNvSpPr txBox="1"/>
          <p:nvPr/>
        </p:nvSpPr>
        <p:spPr>
          <a:xfrm>
            <a:off x="1697177" y="44096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https://xkcd.com/2347/</a:t>
            </a:r>
            <a:r>
              <a:rPr lang="en-GB" dirty="0"/>
              <a:t> </a:t>
            </a:r>
          </a:p>
        </p:txBody>
      </p:sp>
      <p:pic>
        <p:nvPicPr>
          <p:cNvPr id="2052" name="Picture 4" descr="xkcd: Dependency">
            <a:extLst>
              <a:ext uri="{FF2B5EF4-FFF2-40B4-BE49-F238E27FC236}">
                <a16:creationId xmlns:a16="http://schemas.microsoft.com/office/drawing/2014/main" id="{28269257-711A-90C7-4968-4BA5A3A52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15" y="791474"/>
            <a:ext cx="2803386" cy="35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448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Bill of Materials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Modern software is built on Libraries.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Libraries are built on top of one-another.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Developers often have no idea, was the nested list is…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Tooling to create </a:t>
            </a:r>
            <a:r>
              <a:rPr lang="en-US" sz="18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SBOM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 can help</a:t>
            </a:r>
            <a:endParaRPr lang="en-GB"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lang="en-GB" sz="11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SBOM</a:t>
            </a:r>
            <a:endParaRPr dirty="0"/>
          </a:p>
        </p:txBody>
      </p:sp>
      <p:pic>
        <p:nvPicPr>
          <p:cNvPr id="2" name="Picture 4" descr="xkcd: Dependency">
            <a:extLst>
              <a:ext uri="{FF2B5EF4-FFF2-40B4-BE49-F238E27FC236}">
                <a16:creationId xmlns:a16="http://schemas.microsoft.com/office/drawing/2014/main" id="{22D8AF37-2B4C-7FB3-15EF-13DD8A50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0" y="1011728"/>
            <a:ext cx="2886838" cy="36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44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Bill of Materials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SBOM tools statically scan manifest files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They download the information of any nested libraries as well, created a Software Bill of Materials (</a:t>
            </a:r>
            <a:r>
              <a:rPr lang="en-US" sz="18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SBOM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* </a:t>
            </a:r>
            <a:r>
              <a:rPr lang="en-US" sz="18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SBOM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tool often carry out </a:t>
            </a:r>
            <a:r>
              <a:rPr lang="en-US" sz="18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SCA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checks against the CVE database</a:t>
            </a:r>
            <a:endParaRPr lang="en-GB" sz="11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SBOM</a:t>
            </a:r>
            <a:endParaRPr dirty="0"/>
          </a:p>
        </p:txBody>
      </p:sp>
      <p:pic>
        <p:nvPicPr>
          <p:cNvPr id="2" name="Picture 4" descr="xkcd: Dependency">
            <a:extLst>
              <a:ext uri="{FF2B5EF4-FFF2-40B4-BE49-F238E27FC236}">
                <a16:creationId xmlns:a16="http://schemas.microsoft.com/office/drawing/2014/main" id="{22D8AF37-2B4C-7FB3-15EF-13DD8A50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0" y="1011728"/>
            <a:ext cx="2886838" cy="36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518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Bill of Materials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SBOM industry formats are: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b="1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CycloneDX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– </a:t>
            </a: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defacto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standard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SPDX – 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older standard</a:t>
            </a: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DM Sans"/>
                <a:sym typeface="DM Sans"/>
              </a:rPr>
              <a:t>Recommended SBOM Tooling</a:t>
            </a:r>
            <a:br>
              <a:rPr lang="en-GB" sz="1800" dirty="0">
                <a:solidFill>
                  <a:schemeClr val="lt1"/>
                </a:solidFill>
                <a:latin typeface="DM Sans"/>
                <a:sym typeface="DM Sans"/>
              </a:rPr>
            </a:br>
            <a:r>
              <a:rPr lang="en-GB" sz="1800" dirty="0">
                <a:solidFill>
                  <a:schemeClr val="bg1"/>
                </a:solidFill>
                <a:latin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https://github.com/CycloneDX</a:t>
            </a:r>
            <a:r>
              <a:rPr lang="en-GB" sz="1800" dirty="0">
                <a:solidFill>
                  <a:schemeClr val="bg1"/>
                </a:solidFill>
                <a:latin typeface="DM Sans"/>
                <a:sym typeface="DM Sans"/>
              </a:rPr>
              <a:t> </a:t>
            </a:r>
            <a:br>
              <a:rPr lang="en-GB" sz="1800" dirty="0">
                <a:solidFill>
                  <a:schemeClr val="lt1"/>
                </a:solidFill>
                <a:latin typeface="DM Sans"/>
                <a:sym typeface="DM Sans"/>
              </a:rPr>
            </a:br>
            <a:endParaRPr lang="en-GB" sz="1800" dirty="0">
              <a:solidFill>
                <a:schemeClr val="lt1"/>
              </a:solidFill>
              <a:latin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SBOM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14AD2-30AD-1D54-DB23-AD8ED1811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36" y="1045566"/>
            <a:ext cx="3947089" cy="2165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760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Software Bill of Materials</a:t>
            </a: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SBOM QUESTIONS ?</a:t>
            </a:r>
            <a:endParaRPr lang="en-US" sz="1800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SBOM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8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5089250" y="1044902"/>
            <a:ext cx="4054800" cy="45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Punchcard Coding 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5089250" y="1618975"/>
            <a:ext cx="39555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Once upon a time in the 1920s</a:t>
            </a:r>
            <a:b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lang="en-US"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Code was written in punched 0 / 1s into paper</a:t>
            </a:r>
            <a:endParaRPr sz="18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Tooling Pre-History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34B3D-8BA6-8966-8BE7-40EB0522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5" y="1079263"/>
            <a:ext cx="3540486" cy="154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9C0563-D3F9-D41C-D499-491C03AAC4F8}"/>
              </a:ext>
            </a:extLst>
          </p:cNvPr>
          <p:cNvSpPr txBox="1"/>
          <p:nvPr/>
        </p:nvSpPr>
        <p:spPr>
          <a:xfrm>
            <a:off x="353616" y="2756947"/>
            <a:ext cx="4579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https://en.wikipedia.org/wiki/Punched_card</a:t>
            </a:r>
          </a:p>
        </p:txBody>
      </p:sp>
    </p:spTree>
    <p:extLst>
      <p:ext uri="{BB962C8B-B14F-4D97-AF65-F5344CB8AC3E}">
        <p14:creationId xmlns:p14="http://schemas.microsoft.com/office/powerpoint/2010/main" val="2320464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>
            <a:spLocks noGrp="1"/>
          </p:cNvSpPr>
          <p:nvPr>
            <p:ph type="subTitle" idx="1"/>
          </p:nvPr>
        </p:nvSpPr>
        <p:spPr>
          <a:xfrm>
            <a:off x="6378149" y="2903825"/>
            <a:ext cx="2680125" cy="157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" sz="2200" dirty="0">
                <a:solidFill>
                  <a:schemeClr val="lt1"/>
                </a:solidFill>
              </a:rPr>
              <a:t>01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-GB" sz="2200" dirty="0">
                <a:solidFill>
                  <a:schemeClr val="lt1"/>
                </a:solidFill>
              </a:rPr>
              <a:t>SAST (Secrets)</a:t>
            </a:r>
            <a:endParaRPr lang="en-GB" sz="2200" dirty="0"/>
          </a:p>
        </p:txBody>
      </p:sp>
      <p:sp>
        <p:nvSpPr>
          <p:cNvPr id="390" name="Google Shape;390;p42"/>
          <p:cNvSpPr txBox="1"/>
          <p:nvPr/>
        </p:nvSpPr>
        <p:spPr>
          <a:xfrm>
            <a:off x="229950" y="888525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261F6-7E96-2F64-DD7B-9811302C3CAF}"/>
              </a:ext>
            </a:extLst>
          </p:cNvPr>
          <p:cNvSpPr txBox="1"/>
          <p:nvPr/>
        </p:nvSpPr>
        <p:spPr>
          <a:xfrm>
            <a:off x="328612" y="33859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https://xkcd.com/538/</a:t>
            </a:r>
            <a:r>
              <a:rPr lang="en-GB" dirty="0"/>
              <a:t> </a:t>
            </a:r>
          </a:p>
        </p:txBody>
      </p:sp>
      <p:pic>
        <p:nvPicPr>
          <p:cNvPr id="2050" name="Picture 2" descr="Security">
            <a:extLst>
              <a:ext uri="{FF2B5EF4-FFF2-40B4-BE49-F238E27FC236}">
                <a16:creationId xmlns:a16="http://schemas.microsoft.com/office/drawing/2014/main" id="{F2CB7870-A948-AFEF-D12F-999A0EDE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3" y="748492"/>
            <a:ext cx="4195689" cy="25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84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Static Analysis tools run over your source code 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(normally via an IDE or pipeline)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They find common programming mistakes and anti-patterns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(Secrets)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47C7-5D82-1378-087F-AD82FA72B981}"/>
              </a:ext>
            </a:extLst>
          </p:cNvPr>
          <p:cNvSpPr txBox="1"/>
          <p:nvPr/>
        </p:nvSpPr>
        <p:spPr>
          <a:xfrm>
            <a:off x="229950" y="1100902"/>
            <a:ext cx="4579144" cy="2197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Common Security Issues: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Hardcoded Secrets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Hardcoded Passwords</a:t>
            </a:r>
            <a:endParaRPr lang="en-US" sz="2000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Security flaws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Common programming mistakes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Library misconfiguration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57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solidFill>
                  <a:schemeClr val="lt1"/>
                </a:solidFill>
                <a:latin typeface="DM Sans"/>
                <a:sym typeface="DM Sans"/>
              </a:rPr>
              <a:t>Hardcoded Secrets</a:t>
            </a:r>
            <a:br>
              <a:rPr lang="en-US" sz="1800" dirty="0">
                <a:solidFill>
                  <a:schemeClr val="lt1"/>
                </a:solidFill>
                <a:latin typeface="DM Sans"/>
                <a:sym typeface="DM Sans"/>
              </a:rPr>
            </a:br>
            <a:endParaRPr lang="en-US" sz="1800" dirty="0">
              <a:solidFill>
                <a:schemeClr val="lt1"/>
              </a:solidFill>
              <a:latin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sym typeface="DM Sans"/>
              </a:rPr>
              <a:t>Even if it’s one commit and 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the commit is overwritten it’s there forever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Unfortunately, it’s a common anti-security pattern to do so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(Secrets)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47C7-5D82-1378-087F-AD82FA72B981}"/>
              </a:ext>
            </a:extLst>
          </p:cNvPr>
          <p:cNvSpPr txBox="1"/>
          <p:nvPr/>
        </p:nvSpPr>
        <p:spPr>
          <a:xfrm>
            <a:off x="229951" y="1100902"/>
            <a:ext cx="4184888" cy="298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House Security 101: </a:t>
            </a:r>
            <a:b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2000" b="1" i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don’t left your keys in the lock</a:t>
            </a:r>
            <a:b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lang="en-US" sz="2000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Software Security 101: </a:t>
            </a:r>
            <a:b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2000" b="1" i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don’t put passwords in source code*</a:t>
            </a:r>
            <a:br>
              <a:rPr lang="en-US" sz="2000" b="1" i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2000" b="1" i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1" i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* All sensitive information including prod/dev credentials and passwords should be securely stored at REST</a:t>
            </a:r>
            <a:endParaRPr lang="en-GB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2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SAST Secret Tools search your git history for credential and password patterns in code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Two excellent SAST Secret Tools: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trufflehog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gitleaks</a:t>
            </a: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(Secrets)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47C7-5D82-1378-087F-AD82FA72B981}"/>
              </a:ext>
            </a:extLst>
          </p:cNvPr>
          <p:cNvSpPr txBox="1"/>
          <p:nvPr/>
        </p:nvSpPr>
        <p:spPr>
          <a:xfrm>
            <a:off x="229951" y="1100902"/>
            <a:ext cx="4184888" cy="298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House Security 101: </a:t>
            </a:r>
            <a:b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2000" b="1" i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don’t left your keys in the lock</a:t>
            </a:r>
            <a:b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lang="en-US" sz="2000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Software Security 101: </a:t>
            </a:r>
            <a:b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2000" b="1" i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don’t put passwords in source code*</a:t>
            </a:r>
            <a:br>
              <a:rPr lang="en-US" sz="2000" b="1" i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2000" b="1" i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b="1" i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* All sensitive information including prod/dev credentials and passwords should be securely stored at REST</a:t>
            </a:r>
            <a:endParaRPr lang="en-GB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77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Trufflehog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https://github.com/trufflesecurity/trufflehog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(Secrets)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47C7-5D82-1378-087F-AD82FA72B981}"/>
              </a:ext>
            </a:extLst>
          </p:cNvPr>
          <p:cNvSpPr txBox="1"/>
          <p:nvPr/>
        </p:nvSpPr>
        <p:spPr>
          <a:xfrm>
            <a:off x="229951" y="1100902"/>
            <a:ext cx="4184888" cy="1780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Run via Docker </a:t>
            </a:r>
            <a:b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200" b="1" dirty="0" err="1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docker</a:t>
            </a: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run \</a:t>
            </a:r>
            <a:b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--rm --</a:t>
            </a:r>
            <a:r>
              <a:rPr lang="en-US" sz="1200" b="1" dirty="0" err="1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tty</a:t>
            </a: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--env "TERM=xterm-256color" \</a:t>
            </a:r>
            <a:b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 -v C:\xxx:/pwd \</a:t>
            </a:r>
            <a:b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trufflesecurity</a:t>
            </a: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trufflehog:latest</a:t>
            </a: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\</a:t>
            </a:r>
            <a:b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 filesystem --directory /</a:t>
            </a:r>
            <a:r>
              <a:rPr lang="en-US" sz="1200" b="1" dirty="0" err="1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pwd</a:t>
            </a: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\</a:t>
            </a:r>
            <a:b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 --no-update --debug</a:t>
            </a:r>
            <a:endParaRPr lang="en-GB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03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Gitleaks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https://github.com/zricethezav/gitleaks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(Secrets)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47C7-5D82-1378-087F-AD82FA72B981}"/>
              </a:ext>
            </a:extLst>
          </p:cNvPr>
          <p:cNvSpPr txBox="1"/>
          <p:nvPr/>
        </p:nvSpPr>
        <p:spPr>
          <a:xfrm>
            <a:off x="229951" y="1100902"/>
            <a:ext cx="4184888" cy="1780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Run via Docker</a:t>
            </a:r>
            <a:b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200" b="1" dirty="0" err="1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docker</a:t>
            </a: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run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 --rm --</a:t>
            </a:r>
            <a:r>
              <a:rPr lang="en-US" sz="1200" b="1" dirty="0" err="1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tty</a:t>
            </a: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--env TERM=xterm-256color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 -v 'C:\xxx://data’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zricethezav</a:t>
            </a: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gitleaks:latest</a:t>
            </a: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 detect --no-git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  --source=//data/ -v</a:t>
            </a:r>
            <a:endParaRPr lang="en-GB" sz="1200" i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87DD38-0175-F21D-5776-B7B71261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72B4D"/>
                </a:solidFill>
                <a:effectLst/>
                <a:latin typeface="Arial Unicode MS"/>
              </a:rPr>
              <a:t>docker run --rm --tty --env TERM=xterm-256color -v 'C:\xxx://data' zricethezav/gitleaks:latest detect --no-git --source=//data/ -v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58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SAST Secrets QUESTIONS ?</a:t>
            </a:r>
            <a:endParaRPr lang="en-US" sz="1800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(Secrets)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8650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>
            <a:spLocks noGrp="1"/>
          </p:cNvSpPr>
          <p:nvPr>
            <p:ph type="subTitle" idx="1"/>
          </p:nvPr>
        </p:nvSpPr>
        <p:spPr>
          <a:xfrm>
            <a:off x="6378149" y="2903825"/>
            <a:ext cx="2680125" cy="157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" sz="2200" dirty="0">
                <a:solidFill>
                  <a:schemeClr val="lt1"/>
                </a:solidFill>
              </a:rPr>
              <a:t>01  </a:t>
            </a:r>
            <a:r>
              <a:rPr lang="en-GB" sz="2200" dirty="0">
                <a:solidFill>
                  <a:schemeClr val="lt1"/>
                </a:solidFill>
              </a:rPr>
              <a:t>SAST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DM Sans"/>
              <a:buNone/>
            </a:pPr>
            <a:r>
              <a:rPr lang="en-GB" sz="2200" dirty="0">
                <a:solidFill>
                  <a:schemeClr val="lt1"/>
                </a:solidFill>
              </a:rPr>
              <a:t>Security Code Smells</a:t>
            </a:r>
            <a:endParaRPr lang="en-GB" sz="2200" dirty="0"/>
          </a:p>
        </p:txBody>
      </p:sp>
      <p:sp>
        <p:nvSpPr>
          <p:cNvPr id="390" name="Google Shape;390;p42"/>
          <p:cNvSpPr txBox="1"/>
          <p:nvPr/>
        </p:nvSpPr>
        <p:spPr>
          <a:xfrm>
            <a:off x="229950" y="888525"/>
            <a:ext cx="3000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261F6-7E96-2F64-DD7B-9811302C3CAF}"/>
              </a:ext>
            </a:extLst>
          </p:cNvPr>
          <p:cNvSpPr txBox="1"/>
          <p:nvPr/>
        </p:nvSpPr>
        <p:spPr>
          <a:xfrm>
            <a:off x="321468" y="29038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https://xkcd.com/327/</a:t>
            </a:r>
          </a:p>
        </p:txBody>
      </p:sp>
      <p:pic>
        <p:nvPicPr>
          <p:cNvPr id="1028" name="Picture 4" descr="Exploits of a Mom">
            <a:extLst>
              <a:ext uri="{FF2B5EF4-FFF2-40B4-BE49-F238E27FC236}">
                <a16:creationId xmlns:a16="http://schemas.microsoft.com/office/drawing/2014/main" id="{8D93218D-19BA-479C-F11B-1C319C1C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0" y="1012905"/>
            <a:ext cx="5714180" cy="175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57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sym typeface="DM Sans"/>
              </a:rPr>
              <a:t>Other SAST Tooling looks for insecure code smells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DM Sans"/>
              <a:sym typeface="DM Sans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Security flaws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Common programming mistakes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Library misconfiguration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(Code Smells)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89F4E-1517-2BBF-9863-3A86CF0F4BB4}"/>
              </a:ext>
            </a:extLst>
          </p:cNvPr>
          <p:cNvSpPr txBox="1"/>
          <p:nvPr/>
        </p:nvSpPr>
        <p:spPr>
          <a:xfrm>
            <a:off x="229951" y="1100902"/>
            <a:ext cx="4184888" cy="2539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Common Security Code Smells: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i="1" dirty="0">
              <a:solidFill>
                <a:schemeClr val="tx1"/>
              </a:solidFill>
              <a:latin typeface="DM Sans"/>
              <a:sym typeface="DM Sans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DM Sans"/>
                <a:sym typeface="DM Sans"/>
              </a:rPr>
              <a:t>Turning off SSL security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DM Sans"/>
                <a:sym typeface="DM Sans"/>
              </a:rPr>
              <a:t>Misconfiguring Servers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DM Sans"/>
                <a:sym typeface="DM Sans"/>
              </a:rPr>
              <a:t>Concatenation of SQL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DM Sans"/>
                <a:sym typeface="DM Sans"/>
              </a:rPr>
              <a:t>Lack of </a:t>
            </a:r>
            <a:r>
              <a:rPr lang="en-US" sz="2000" b="1" i="1" dirty="0" err="1">
                <a:solidFill>
                  <a:schemeClr val="tx1"/>
                </a:solidFill>
                <a:latin typeface="DM Sans"/>
                <a:sym typeface="DM Sans"/>
              </a:rPr>
              <a:t>Authn</a:t>
            </a:r>
            <a:r>
              <a:rPr lang="en-US" sz="2000" b="1" i="1" dirty="0">
                <a:solidFill>
                  <a:schemeClr val="tx1"/>
                </a:solidFill>
                <a:latin typeface="DM Sans"/>
                <a:sym typeface="DM Sans"/>
              </a:rPr>
              <a:t>/z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97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SAST Secret Tools search your code for poor security practices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Three excellent SAST Secret Tools: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semgrep</a:t>
            </a:r>
            <a:b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kics</a:t>
            </a:r>
            <a:endParaRPr lang="en-US" sz="18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codeql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(inside </a:t>
            </a: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github</a:t>
            </a: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(Code Smells)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47C7-5D82-1378-087F-AD82FA72B981}"/>
              </a:ext>
            </a:extLst>
          </p:cNvPr>
          <p:cNvSpPr txBox="1"/>
          <p:nvPr/>
        </p:nvSpPr>
        <p:spPr>
          <a:xfrm>
            <a:off x="229951" y="1100902"/>
            <a:ext cx="4184888" cy="2539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Common Security Code Smells: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i="1" dirty="0">
              <a:solidFill>
                <a:schemeClr val="tx1"/>
              </a:solidFill>
              <a:latin typeface="DM Sans"/>
              <a:sym typeface="DM Sans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DM Sans"/>
                <a:sym typeface="DM Sans"/>
              </a:rPr>
              <a:t>Turning off SSL security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DM Sans"/>
                <a:sym typeface="DM Sans"/>
              </a:rPr>
              <a:t>Misconfiguring Servers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DM Sans"/>
                <a:sym typeface="DM Sans"/>
              </a:rPr>
              <a:t>Concatenation of SQL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/>
                </a:solidFill>
                <a:latin typeface="DM Sans"/>
                <a:sym typeface="DM Sans"/>
              </a:rPr>
              <a:t>Lack of </a:t>
            </a:r>
            <a:r>
              <a:rPr lang="en-US" sz="2000" b="1" i="1" dirty="0" err="1">
                <a:solidFill>
                  <a:schemeClr val="tx1"/>
                </a:solidFill>
                <a:latin typeface="DM Sans"/>
                <a:sym typeface="DM Sans"/>
              </a:rPr>
              <a:t>Authn</a:t>
            </a:r>
            <a:r>
              <a:rPr lang="en-US" sz="2000" b="1" i="1" dirty="0">
                <a:solidFill>
                  <a:schemeClr val="tx1"/>
                </a:solidFill>
                <a:latin typeface="DM Sans"/>
                <a:sym typeface="DM Sans"/>
              </a:rPr>
              <a:t>/z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6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5089250" y="1044902"/>
            <a:ext cx="4054800" cy="45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Punchcard Coding 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5089250" y="1618975"/>
            <a:ext cx="39555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paper code had two major mechanical problems…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code failed to run as expected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because of these physical issues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Tooling Pre-History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0563-D3F9-D41C-D499-491C03AAC4F8}"/>
              </a:ext>
            </a:extLst>
          </p:cNvPr>
          <p:cNvSpPr txBox="1"/>
          <p:nvPr/>
        </p:nvSpPr>
        <p:spPr>
          <a:xfrm>
            <a:off x="367903" y="3651376"/>
            <a:ext cx="4579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https://en.wikipedia.org/wiki/Punched_card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D552A-6676-1BD8-4980-84D5B471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56" y="1044902"/>
            <a:ext cx="2538904" cy="24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4470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semgrep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https://semgrep.dev/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security flaws (SAST) tool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semgrep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 is a leading multi-language opensource solution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Finds library misconfiguration, poor programming practices,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etc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(Code Smells)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47C7-5D82-1378-087F-AD82FA72B981}"/>
              </a:ext>
            </a:extLst>
          </p:cNvPr>
          <p:cNvSpPr txBox="1"/>
          <p:nvPr/>
        </p:nvSpPr>
        <p:spPr>
          <a:xfrm>
            <a:off x="229951" y="1100902"/>
            <a:ext cx="4184888" cy="2539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Run via docker</a:t>
            </a:r>
            <a:b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docker run --rm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393A34"/>
                </a:solidFill>
                <a:latin typeface="JetBrains Mono"/>
              </a:rPr>
              <a:t>  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-v "${PWD}:/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src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"</a:t>
            </a:r>
            <a:r>
              <a:rPr lang="en-GB" sz="2000" dirty="0">
                <a:solidFill>
                  <a:srgbClr val="393A34"/>
                </a:solidFill>
                <a:latin typeface="JetBrains Mono"/>
              </a:rPr>
              <a:t> 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393A34"/>
                </a:solidFill>
                <a:latin typeface="JetBrains Mono"/>
              </a:rPr>
              <a:t> 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 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returntocorp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/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semgrep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 </a:t>
            </a:r>
            <a:r>
              <a:rPr lang="en-GB" sz="2000" b="0" i="0" dirty="0" err="1">
                <a:solidFill>
                  <a:srgbClr val="393A34"/>
                </a:solidFill>
                <a:effectLst/>
                <a:latin typeface="JetBrains Mono"/>
              </a:rPr>
              <a:t>semgrep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393A34"/>
                </a:solidFill>
                <a:latin typeface="JetBrains Mono"/>
              </a:rPr>
              <a:t>  </a:t>
            </a:r>
            <a:r>
              <a:rPr lang="en-GB" sz="2000" b="0" i="0" dirty="0">
                <a:solidFill>
                  <a:srgbClr val="393A34"/>
                </a:solidFill>
                <a:effectLst/>
                <a:latin typeface="JetBrains Mono"/>
              </a:rPr>
              <a:t>--config=auto </a:t>
            </a:r>
            <a:endParaRPr lang="en-US" sz="2000" b="1" i="1" dirty="0">
              <a:solidFill>
                <a:schemeClr val="tx1"/>
              </a:solidFill>
              <a:latin typeface="DM Sans"/>
              <a:sym typeface="DM Sans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63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kics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https://kics.io/#supportedplatforms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</a:rPr>
              <a:t>excellent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DM Sans"/>
              </a:rPr>
              <a:t>SAST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</a:rPr>
              <a:t> for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DM Sans"/>
              </a:rPr>
              <a:t>IAC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</a:rPr>
              <a:t> projects: aka Kubernetes, docker, and terraform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Finds library misconfiguration, poor programming practices,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etc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(Code Smells)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47C7-5D82-1378-087F-AD82FA72B981}"/>
              </a:ext>
            </a:extLst>
          </p:cNvPr>
          <p:cNvSpPr txBox="1"/>
          <p:nvPr/>
        </p:nvSpPr>
        <p:spPr>
          <a:xfrm>
            <a:off x="229951" y="1100902"/>
            <a:ext cx="4184888" cy="2547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  <a:t>Run via docker</a:t>
            </a:r>
            <a:b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br>
              <a:rPr lang="en-US" sz="2000" b="1" dirty="0">
                <a:solidFill>
                  <a:schemeClr val="tx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US" sz="2000" b="0" i="0" dirty="0" err="1">
                <a:solidFill>
                  <a:srgbClr val="393A34"/>
                </a:solidFill>
                <a:effectLst/>
                <a:latin typeface="JetBrains Mono"/>
              </a:rPr>
              <a:t>docker</a:t>
            </a:r>
            <a:r>
              <a:rPr lang="en-US" sz="2000" b="0" i="0" dirty="0">
                <a:solidFill>
                  <a:srgbClr val="393A34"/>
                </a:solidFill>
                <a:effectLst/>
                <a:latin typeface="JetBrains Mono"/>
              </a:rPr>
              <a:t> run --</a:t>
            </a:r>
            <a:r>
              <a:rPr lang="en-US" sz="2000" b="0" i="0" dirty="0" err="1">
                <a:solidFill>
                  <a:srgbClr val="393A34"/>
                </a:solidFill>
                <a:effectLst/>
                <a:latin typeface="JetBrains Mono"/>
              </a:rPr>
              <a:t>tty</a:t>
            </a:r>
            <a:r>
              <a:rPr lang="en-US" sz="2000" b="0" i="0" dirty="0">
                <a:solidFill>
                  <a:srgbClr val="393A34"/>
                </a:solidFill>
                <a:effectLst/>
                <a:latin typeface="JetBrains Mono"/>
              </a:rPr>
              <a:t>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93A34"/>
                </a:solidFill>
                <a:latin typeface="JetBrains Mono"/>
              </a:rPr>
              <a:t>  </a:t>
            </a:r>
            <a:r>
              <a:rPr lang="en-US" sz="2000" b="0" i="0" dirty="0">
                <a:solidFill>
                  <a:srgbClr val="393A34"/>
                </a:solidFill>
                <a:effectLst/>
                <a:latin typeface="JetBrains Mono"/>
              </a:rPr>
              <a:t>--env "TERM=xterm-256color"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93A34"/>
                </a:solidFill>
                <a:latin typeface="JetBrains Mono"/>
              </a:rPr>
              <a:t>  </a:t>
            </a:r>
            <a:r>
              <a:rPr lang="en-US" sz="2000" b="0" i="0" dirty="0">
                <a:solidFill>
                  <a:srgbClr val="393A34"/>
                </a:solidFill>
                <a:effectLst/>
                <a:latin typeface="JetBrains Mono"/>
              </a:rPr>
              <a:t>-v C:\xxx:/path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93A34"/>
                </a:solidFill>
                <a:latin typeface="JetBrains Mono"/>
              </a:rPr>
              <a:t>  </a:t>
            </a:r>
            <a:r>
              <a:rPr lang="en-US" sz="2000" b="0" i="0" dirty="0" err="1">
                <a:solidFill>
                  <a:srgbClr val="393A34"/>
                </a:solidFill>
                <a:effectLst/>
                <a:latin typeface="JetBrains Mono"/>
              </a:rPr>
              <a:t>checkmarx</a:t>
            </a:r>
            <a:r>
              <a:rPr lang="en-US" sz="2000" b="0" i="0" dirty="0">
                <a:solidFill>
                  <a:srgbClr val="393A34"/>
                </a:solidFill>
                <a:effectLst/>
                <a:latin typeface="JetBrains Mono"/>
              </a:rPr>
              <a:t>/</a:t>
            </a:r>
            <a:r>
              <a:rPr lang="en-US" sz="2000" b="0" i="0" dirty="0" err="1">
                <a:solidFill>
                  <a:srgbClr val="393A34"/>
                </a:solidFill>
                <a:effectLst/>
                <a:latin typeface="JetBrains Mono"/>
              </a:rPr>
              <a:t>kics:latest</a:t>
            </a:r>
            <a:r>
              <a:rPr lang="en-US" sz="2000" b="0" i="0" dirty="0">
                <a:solidFill>
                  <a:srgbClr val="393A34"/>
                </a:solidFill>
                <a:effectLst/>
                <a:latin typeface="JetBrains Mono"/>
              </a:rPr>
              <a:t> scan \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393A34"/>
                </a:solidFill>
                <a:latin typeface="JetBrains Mono"/>
              </a:rPr>
              <a:t>  </a:t>
            </a:r>
            <a:r>
              <a:rPr lang="en-US" sz="2000" b="0" i="0" dirty="0">
                <a:solidFill>
                  <a:srgbClr val="393A34"/>
                </a:solidFill>
                <a:effectLst/>
                <a:latin typeface="JetBrains Mono"/>
              </a:rPr>
              <a:t>-p /path -o "/path/"</a:t>
            </a:r>
            <a:endParaRPr lang="en-GB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69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Static Analysis Security Testing</a:t>
            </a: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SAST Code Smells QUESTIONS ?</a:t>
            </a:r>
            <a:endParaRPr lang="en-US" sz="1800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Security: SAST (Code Smells)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1719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"/>
          <p:cNvSpPr txBox="1"/>
          <p:nvPr/>
        </p:nvSpPr>
        <p:spPr>
          <a:xfrm>
            <a:off x="5089250" y="1100902"/>
            <a:ext cx="4054800" cy="45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…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729163" y="1618975"/>
            <a:ext cx="4315587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QUESTIONS ?</a:t>
            </a:r>
            <a:endParaRPr lang="en-US" sz="1800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Shift Left Security 101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8268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, mountain, highland">
            <a:extLst>
              <a:ext uri="{FF2B5EF4-FFF2-40B4-BE49-F238E27FC236}">
                <a16:creationId xmlns:a16="http://schemas.microsoft.com/office/drawing/2014/main" id="{DC829260-933A-6F42-FBAD-9CC899A73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228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DBD70A-9E72-6D13-B5CC-0271DBB4F06C}"/>
              </a:ext>
            </a:extLst>
          </p:cNvPr>
          <p:cNvSpPr/>
          <p:nvPr/>
        </p:nvSpPr>
        <p:spPr>
          <a:xfrm>
            <a:off x="243685" y="171449"/>
            <a:ext cx="5420590" cy="200025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2" name="Google Shape;1292;p75"/>
          <p:cNvSpPr txBox="1"/>
          <p:nvPr/>
        </p:nvSpPr>
        <p:spPr>
          <a:xfrm>
            <a:off x="1646075" y="824450"/>
            <a:ext cx="40182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DM Sans"/>
                <a:ea typeface="DM Sans"/>
                <a:cs typeface="DM Sans"/>
                <a:sym typeface="DM Sans"/>
              </a:rPr>
              <a:t>Anthony McKale</a:t>
            </a:r>
            <a:endParaRPr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DM Sans"/>
                <a:ea typeface="DM Sans"/>
                <a:cs typeface="DM Sans"/>
                <a:sym typeface="DM Sans"/>
              </a:rPr>
              <a:t>Head of DevOps</a:t>
            </a:r>
            <a:endParaRPr sz="12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/>
                <a:ea typeface="DM Sans"/>
                <a:cs typeface="DM Sans"/>
                <a:sym typeface="DM Sans"/>
              </a:rPr>
              <a:t>E: </a:t>
            </a:r>
            <a:r>
              <a:rPr lang="en-GB" sz="1200" dirty="0">
                <a:latin typeface="DM Sans"/>
                <a:ea typeface="DM Sans"/>
                <a:cs typeface="DM Sans"/>
                <a:sym typeface="DM Sans"/>
                <a:hlinkClick r:id="rId5"/>
              </a:rPr>
              <a:t>anthony.mckale@6point6.co.uk</a:t>
            </a:r>
            <a:r>
              <a:rPr lang="en-GB" sz="1200" dirty="0"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M Sans"/>
                <a:ea typeface="DM Sans"/>
                <a:cs typeface="DM Sans"/>
                <a:sym typeface="DM Sans"/>
              </a:rPr>
              <a:t>LinkedIn: </a:t>
            </a:r>
            <a:r>
              <a:rPr lang="en-GB" sz="1200" dirty="0">
                <a:latin typeface="DM Sans"/>
                <a:ea typeface="DM Sans"/>
                <a:cs typeface="DM Sans"/>
                <a:sym typeface="DM Sans"/>
                <a:hlinkClick r:id="rId6"/>
              </a:rPr>
              <a:t>https://www.linkedin.com/in/anthonymckale</a:t>
            </a:r>
            <a:r>
              <a:rPr lang="en-GB" sz="1200" dirty="0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200" dirty="0"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3" name="Google Shape;1293;p75"/>
          <p:cNvSpPr txBox="1">
            <a:spLocks noGrp="1"/>
          </p:cNvSpPr>
          <p:nvPr>
            <p:ph type="body" idx="1"/>
          </p:nvPr>
        </p:nvSpPr>
        <p:spPr>
          <a:xfrm>
            <a:off x="346900" y="76425"/>
            <a:ext cx="76338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</a:pPr>
            <a:r>
              <a:rPr lang="en" sz="2600" dirty="0">
                <a:latin typeface="DM Sans"/>
                <a:ea typeface="DM Sans"/>
                <a:cs typeface="DM Sans"/>
                <a:sym typeface="DM Sans"/>
              </a:rPr>
              <a:t>Contact</a:t>
            </a:r>
            <a:endParaRPr sz="26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4" name="Google Shape;1294;p75"/>
          <p:cNvSpPr txBox="1"/>
          <p:nvPr/>
        </p:nvSpPr>
        <p:spPr>
          <a:xfrm>
            <a:off x="5793700" y="858200"/>
            <a:ext cx="25917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6" name="Google Shape;1296;p75"/>
          <p:cNvSpPr txBox="1"/>
          <p:nvPr/>
        </p:nvSpPr>
        <p:spPr>
          <a:xfrm>
            <a:off x="250825" y="2484300"/>
            <a:ext cx="66936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DM Sans"/>
                <a:ea typeface="DM Sans"/>
                <a:cs typeface="DM Sans"/>
                <a:sym typeface="DM Sans"/>
              </a:rPr>
              <a:t>I've been Anthony "Zapper" McKale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DM Sans"/>
                <a:ea typeface="DM Sans"/>
                <a:cs typeface="DM Sans"/>
                <a:sym typeface="DM Sans"/>
              </a:rPr>
              <a:t>Hopefully: I've Educated, Informed, and even Entertained </a:t>
            </a:r>
            <a:br>
              <a:rPr lang="en-US" sz="1100" dirty="0"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dirty="0">
                <a:latin typeface="DM Sans"/>
                <a:ea typeface="DM Sans"/>
                <a:cs typeface="DM Sans"/>
                <a:sym typeface="DM Sans"/>
              </a:rPr>
            </a:br>
            <a:r>
              <a:rPr lang="en-US" sz="1100" dirty="0">
                <a:latin typeface="DM Sans"/>
                <a:ea typeface="DM Sans"/>
                <a:cs typeface="DM Sans"/>
                <a:sym typeface="DM Sans"/>
              </a:rPr>
              <a:t>Thank you, for your audience</a:t>
            </a:r>
            <a:br>
              <a:rPr lang="en-US" sz="1100" dirty="0">
                <a:latin typeface="DM Sans"/>
                <a:ea typeface="DM Sans"/>
                <a:cs typeface="DM Sans"/>
                <a:sym typeface="DM Sans"/>
              </a:rPr>
            </a:br>
            <a:br>
              <a:rPr lang="en-US" sz="1100" dirty="0">
                <a:latin typeface="DM Sans"/>
                <a:ea typeface="DM Sans"/>
                <a:cs typeface="DM Sans"/>
                <a:sym typeface="DM Sans"/>
              </a:rPr>
            </a:br>
            <a:r>
              <a:rPr lang="en" sz="1200" u="sng" dirty="0">
                <a:solidFill>
                  <a:schemeClr val="dk2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6point6.co.uk</a:t>
            </a:r>
            <a:endParaRPr sz="1200" dirty="0">
              <a:solidFill>
                <a:schemeClr val="dk2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9E8BD-818D-8F57-6D96-2F037910F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370" y="996900"/>
            <a:ext cx="1009280" cy="10479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5089250" y="1044902"/>
            <a:ext cx="4054800" cy="45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Punchcard Coding 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5089250" y="1618975"/>
            <a:ext cx="39555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paper code had two major mechanical problems…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code failed to run as expected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because of these physical issues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Main villains of the punch-card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Computer era were </a:t>
            </a:r>
            <a:r>
              <a:rPr lang="en-US" sz="1800" b="1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Bugs</a:t>
            </a:r>
            <a:r>
              <a:rPr lang="en-US" sz="1800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sz="1800" b="1" i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Lint</a:t>
            </a:r>
            <a:endParaRPr sz="1800" b="1" i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 i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Tooling Pre-History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0563-D3F9-D41C-D499-491C03AAC4F8}"/>
              </a:ext>
            </a:extLst>
          </p:cNvPr>
          <p:cNvSpPr txBox="1"/>
          <p:nvPr/>
        </p:nvSpPr>
        <p:spPr>
          <a:xfrm>
            <a:off x="367903" y="3651376"/>
            <a:ext cx="4579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https://en.wikipedia.org/wiki/Punched_card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D552A-6676-1BD8-4980-84D5B471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56" y="1044902"/>
            <a:ext cx="2538904" cy="24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56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5089250" y="1044902"/>
            <a:ext cx="4054800" cy="45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Punchcard Coding: </a:t>
            </a:r>
            <a:r>
              <a:rPr lang="en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BUGS</a:t>
            </a: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5089250" y="1618975"/>
            <a:ext cx="39555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Insects hid and ate the paper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So, the first de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bug</a:t>
            </a: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ger was made*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Manually looking over each page to literally remove and kill the paper-eating 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bugs</a:t>
            </a: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…*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673976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Tooling Pre-History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0563-D3F9-D41C-D499-491C03AAC4F8}"/>
              </a:ext>
            </a:extLst>
          </p:cNvPr>
          <p:cNvSpPr txBox="1"/>
          <p:nvPr/>
        </p:nvSpPr>
        <p:spPr>
          <a:xfrm>
            <a:off x="-16414" y="3260725"/>
            <a:ext cx="47434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https://en.wikipedia.org/wiki/Computer_programming_in_the_punched_card_era</a:t>
            </a:r>
            <a:r>
              <a:rPr lang="en-US" sz="1000" dirty="0"/>
              <a:t> </a:t>
            </a:r>
          </a:p>
          <a:p>
            <a:r>
              <a:rPr lang="en-US" sz="1000" dirty="0">
                <a:hlinkClick r:id="rId5"/>
              </a:rPr>
              <a:t>https://en.wikipedia.org/wiki/Bug_(engineering)</a:t>
            </a:r>
            <a:r>
              <a:rPr lang="en-US" sz="1000" dirty="0"/>
              <a:t>   </a:t>
            </a:r>
          </a:p>
          <a:p>
            <a:br>
              <a:rPr lang="en-US" sz="1000" dirty="0"/>
            </a:br>
            <a:r>
              <a:rPr lang="en-US" sz="1000" i="1" dirty="0"/>
              <a:t>* Note: the </a:t>
            </a:r>
            <a:r>
              <a:rPr lang="en-US" sz="1000" b="1" i="1" dirty="0"/>
              <a:t>BUG</a:t>
            </a:r>
            <a:r>
              <a:rPr lang="en-US" sz="1000" i="1" dirty="0"/>
              <a:t> term has competing origin stories, I was told this personally by someone of the punch-card era</a:t>
            </a:r>
            <a:br>
              <a:rPr lang="en-US" sz="1000" dirty="0"/>
            </a:br>
            <a:endParaRPr lang="en-US" sz="1000" dirty="0"/>
          </a:p>
          <a:p>
            <a:endParaRPr lang="en-GB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49B900-A7B9-4BCB-19D7-E0DC9179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6" y="1058444"/>
            <a:ext cx="3037837" cy="231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1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/>
        </p:nvSpPr>
        <p:spPr>
          <a:xfrm>
            <a:off x="164277" y="2675650"/>
            <a:ext cx="438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highlight>
                <a:srgbClr val="FFFFFF"/>
              </a:highlight>
              <a:uFill>
                <a:noFill/>
              </a:uFill>
              <a:latin typeface="DM Sans"/>
              <a:ea typeface="DM Sans"/>
              <a:cs typeface="DM Sans"/>
              <a:sym typeface="DM San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164275" y="948100"/>
            <a:ext cx="4145100" cy="63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43"/>
          <p:cNvSpPr txBox="1"/>
          <p:nvPr/>
        </p:nvSpPr>
        <p:spPr>
          <a:xfrm>
            <a:off x="5089250" y="1044902"/>
            <a:ext cx="4054800" cy="45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Punchcard Coding: </a:t>
            </a:r>
            <a:r>
              <a:rPr lang="en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LINT</a:t>
            </a:r>
            <a:r>
              <a:rPr lang="en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9" name="Google Shape;399;p43"/>
          <p:cNvSpPr txBox="1"/>
          <p:nvPr/>
        </p:nvSpPr>
        <p:spPr>
          <a:xfrm>
            <a:off x="5089250" y="1618975"/>
            <a:ext cx="39555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Paper punch-cards rubbed and gathered paper 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Small 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lint</a:t>
            </a: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balls confused the optical sensors reading the punched holes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first Sticky roller 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linter</a:t>
            </a: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was made to literally remove small paper </a:t>
            </a:r>
            <a:r>
              <a:rPr lang="en-US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lint</a:t>
            </a:r>
            <a:r>
              <a:rPr lang="en-US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balls…</a:t>
            </a: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/>
          </p:nvPr>
        </p:nvSpPr>
        <p:spPr>
          <a:xfrm>
            <a:off x="229950" y="206150"/>
            <a:ext cx="8715900" cy="47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Software Tooling Pre-History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0563-D3F9-D41C-D499-491C03AAC4F8}"/>
              </a:ext>
            </a:extLst>
          </p:cNvPr>
          <p:cNvSpPr txBox="1"/>
          <p:nvPr/>
        </p:nvSpPr>
        <p:spPr>
          <a:xfrm>
            <a:off x="619380" y="3488591"/>
            <a:ext cx="4743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000" i="1" dirty="0">
                <a:hlinkClick r:id="rId4"/>
              </a:rPr>
              <a:t>https://en.wikipedia.org/wiki/Lint_(software)</a:t>
            </a:r>
            <a:r>
              <a:rPr lang="en-GB" sz="1000" i="1" dirty="0"/>
              <a:t> </a:t>
            </a:r>
            <a:endParaRPr lang="en-GB" sz="1000" dirty="0"/>
          </a:p>
          <a:p>
            <a:r>
              <a:rPr lang="en-US" sz="1000" dirty="0"/>
              <a:t> </a:t>
            </a:r>
            <a:endParaRPr lang="en-GB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49B900-A7B9-4BCB-19D7-E0DC9179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6" y="1058444"/>
            <a:ext cx="3037837" cy="231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11879"/>
      </p:ext>
    </p:extLst>
  </p:cSld>
  <p:clrMapOvr>
    <a:masterClrMapping/>
  </p:clrMapOvr>
</p:sld>
</file>

<file path=ppt/theme/theme1.xml><?xml version="1.0" encoding="utf-8"?>
<a:theme xmlns:a="http://schemas.openxmlformats.org/drawingml/2006/main" name="Full Master">
  <a:themeElements>
    <a:clrScheme name="6point6">
      <a:dk1>
        <a:srgbClr val="000000"/>
      </a:dk1>
      <a:lt1>
        <a:srgbClr val="FFFFFF"/>
      </a:lt1>
      <a:dk2>
        <a:srgbClr val="CE0099"/>
      </a:dk2>
      <a:lt2>
        <a:srgbClr val="8854FC"/>
      </a:lt2>
      <a:accent1>
        <a:srgbClr val="00CEC3"/>
      </a:accent1>
      <a:accent2>
        <a:srgbClr val="79004F"/>
      </a:accent2>
      <a:accent3>
        <a:srgbClr val="302780"/>
      </a:accent3>
      <a:accent4>
        <a:srgbClr val="1CA1AF"/>
      </a:accent4>
      <a:accent5>
        <a:srgbClr val="666C69"/>
      </a:accent5>
      <a:accent6>
        <a:srgbClr val="D3D7D6"/>
      </a:accent6>
      <a:hlink>
        <a:srgbClr val="41424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4645</Words>
  <Application>Microsoft Office PowerPoint</Application>
  <PresentationFormat>On-screen Show (16:9)</PresentationFormat>
  <Paragraphs>904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Montserrat</vt:lpstr>
      <vt:lpstr>Arial Unicode MS</vt:lpstr>
      <vt:lpstr>DM Sans Medium</vt:lpstr>
      <vt:lpstr>JetBrains Mono</vt:lpstr>
      <vt:lpstr>DM Sans</vt:lpstr>
      <vt:lpstr>Full Master</vt:lpstr>
      <vt:lpstr>PowerPoint Presentation</vt:lpstr>
      <vt:lpstr>Shift Left Security 101</vt:lpstr>
      <vt:lpstr>History Lessons</vt:lpstr>
      <vt:lpstr>History: Software Tooling Pre-History</vt:lpstr>
      <vt:lpstr>Software Tooling Pre-History</vt:lpstr>
      <vt:lpstr>Software Tooling Pre-History</vt:lpstr>
      <vt:lpstr>Software Tooling Pre-History</vt:lpstr>
      <vt:lpstr>Software Tooling Pre-History</vt:lpstr>
      <vt:lpstr>Software Tooling Pre-History</vt:lpstr>
      <vt:lpstr>Software Tooling Pre-History</vt:lpstr>
      <vt:lpstr>Software Tooling Pre-History</vt:lpstr>
      <vt:lpstr>History: Software Tooling Modern History</vt:lpstr>
      <vt:lpstr>Very Brief Software Tooling History</vt:lpstr>
      <vt:lpstr>Very Brief Software Tooling History</vt:lpstr>
      <vt:lpstr>Very Brief Software Tooling History</vt:lpstr>
      <vt:lpstr>Very Brief Software Tooling History</vt:lpstr>
      <vt:lpstr>Very Brief Software Tooling History</vt:lpstr>
      <vt:lpstr>Modern Software Tooling</vt:lpstr>
      <vt:lpstr>Modern Software Tooling</vt:lpstr>
      <vt:lpstr>History: Software Tooling Modern History</vt:lpstr>
      <vt:lpstr>Shift Left Security 101</vt:lpstr>
      <vt:lpstr>SSDLC 101</vt:lpstr>
      <vt:lpstr>Secure Software Development Lifecycle</vt:lpstr>
      <vt:lpstr>SSDLC 101</vt:lpstr>
      <vt:lpstr>SSDLC 101</vt:lpstr>
      <vt:lpstr>SSDLC 101</vt:lpstr>
      <vt:lpstr>SSDLC Principles</vt:lpstr>
      <vt:lpstr>SSDLC Principles</vt:lpstr>
      <vt:lpstr>SSDLC Principles</vt:lpstr>
      <vt:lpstr>SSDLC Principles</vt:lpstr>
      <vt:lpstr>SSDLC Principles</vt:lpstr>
      <vt:lpstr>SSDLC Principles</vt:lpstr>
      <vt:lpstr>Shift Left Security 101</vt:lpstr>
      <vt:lpstr>Shift Left Security 101 (Security Assurance in Code)</vt:lpstr>
      <vt:lpstr>Shift Left Security: SCA + SBOM</vt:lpstr>
      <vt:lpstr>Shift Left Security: SCA</vt:lpstr>
      <vt:lpstr>Shift Left Security: SCA</vt:lpstr>
      <vt:lpstr>Shift Left Security: SCA</vt:lpstr>
      <vt:lpstr>Shift Left Security: SCA</vt:lpstr>
      <vt:lpstr>Shift Left Security: SCA</vt:lpstr>
      <vt:lpstr>Shift Left Security: SCA</vt:lpstr>
      <vt:lpstr>Shift Left Security: SCA</vt:lpstr>
      <vt:lpstr>Shift Left Security: SCA</vt:lpstr>
      <vt:lpstr>Shift Left Security: SCA</vt:lpstr>
      <vt:lpstr>Shift Left Security: SCA + SBOM</vt:lpstr>
      <vt:lpstr>Shift Left Security: SBOM</vt:lpstr>
      <vt:lpstr>Shift Left Security: SBOM</vt:lpstr>
      <vt:lpstr>Shift Left Security: SBOM</vt:lpstr>
      <vt:lpstr>Shift Left Security: SBOM</vt:lpstr>
      <vt:lpstr>Shift Left Security: SAST</vt:lpstr>
      <vt:lpstr>Shift Left Security: SAST (Secrets)</vt:lpstr>
      <vt:lpstr>Shift Left Security: SAST (Secrets)</vt:lpstr>
      <vt:lpstr>Shift Left Security: SAST (Secrets)</vt:lpstr>
      <vt:lpstr>Shift Left Security: SAST (Secrets)</vt:lpstr>
      <vt:lpstr>Shift Left Security: SAST (Secrets)</vt:lpstr>
      <vt:lpstr>Shift Left Security: SAST (Secrets)</vt:lpstr>
      <vt:lpstr>Shift Left Security: SAST</vt:lpstr>
      <vt:lpstr>Shift Left Security: SAST (Code Smells)</vt:lpstr>
      <vt:lpstr>Shift Left Security: SAST (Code Smells)</vt:lpstr>
      <vt:lpstr>Shift Left Security: SAST (Code Smells)</vt:lpstr>
      <vt:lpstr>Shift Left Security: SAST (Code Smells)</vt:lpstr>
      <vt:lpstr>Shift Left Security: SAST (Code Smells)</vt:lpstr>
      <vt:lpstr>Shift Left Security 101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Anthony McKale</cp:lastModifiedBy>
  <cp:revision>4</cp:revision>
  <dcterms:modified xsi:type="dcterms:W3CDTF">2023-03-10T15:11:21Z</dcterms:modified>
</cp:coreProperties>
</file>