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1" r:id="rId3"/>
    <p:sldId id="259" r:id="rId4"/>
    <p:sldId id="365" r:id="rId5"/>
    <p:sldId id="370" r:id="rId6"/>
    <p:sldId id="371" r:id="rId7"/>
    <p:sldId id="372" r:id="rId8"/>
    <p:sldId id="373" r:id="rId9"/>
    <p:sldId id="374" r:id="rId10"/>
    <p:sldId id="376" r:id="rId11"/>
    <p:sldId id="375" r:id="rId12"/>
    <p:sldId id="366" r:id="rId13"/>
    <p:sldId id="377" r:id="rId14"/>
    <p:sldId id="378" r:id="rId15"/>
    <p:sldId id="379" r:id="rId16"/>
    <p:sldId id="380" r:id="rId17"/>
    <p:sldId id="382" r:id="rId18"/>
    <p:sldId id="381" r:id="rId19"/>
    <p:sldId id="383" r:id="rId20"/>
    <p:sldId id="384" r:id="rId21"/>
    <p:sldId id="387" r:id="rId22"/>
    <p:sldId id="385" r:id="rId23"/>
    <p:sldId id="386" r:id="rId24"/>
    <p:sldId id="299" r:id="rId25"/>
  </p:sldIdLst>
  <p:sldSz cx="6858000" cy="5143500"/>
  <p:notesSz cx="6858000" cy="9144000"/>
  <p:embeddedFontLst>
    <p:embeddedFont>
      <p:font typeface="DM Sans" pitchFamily="2" charset="0"/>
      <p:regular r:id="rId28"/>
      <p:bold r:id="rId29"/>
      <p:italic r:id="rId30"/>
      <p:boldItalic r:id="rId31"/>
    </p:embeddedFont>
    <p:embeddedFont>
      <p:font typeface="DM Sans Medium" pitchFamily="2" charset="0"/>
      <p:regular r:id="rId32"/>
      <p:bold r:id="rId33"/>
      <p:italic r:id="rId34"/>
      <p:boldItalic r:id="rId35"/>
    </p:embeddedFont>
    <p:embeddedFont>
      <p:font typeface="Montserrat" panose="000005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18A3A84-0BE5-4544-B3BC-D85E5C491107}">
          <p14:sldIdLst>
            <p14:sldId id="256"/>
          </p14:sldIdLst>
        </p14:section>
        <p14:section name="Intro" id="{F3B684BE-C885-4ADC-9A2E-3E3F3B89947B}">
          <p14:sldIdLst>
            <p14:sldId id="261"/>
            <p14:sldId id="259"/>
            <p14:sldId id="365"/>
          </p14:sldIdLst>
        </p14:section>
        <p14:section name="14 point plan" id="{6E7F114A-D216-4023-A5AA-626E3B3B078E}">
          <p14:sldIdLst>
            <p14:sldId id="370"/>
            <p14:sldId id="371"/>
            <p14:sldId id="372"/>
            <p14:sldId id="373"/>
            <p14:sldId id="374"/>
            <p14:sldId id="376"/>
            <p14:sldId id="375"/>
            <p14:sldId id="366"/>
            <p14:sldId id="377"/>
            <p14:sldId id="378"/>
            <p14:sldId id="379"/>
            <p14:sldId id="380"/>
            <p14:sldId id="382"/>
            <p14:sldId id="381"/>
            <p14:sldId id="383"/>
          </p14:sldIdLst>
        </p14:section>
        <p14:section name="Activities" id="{9B9AAD36-4AF4-4A95-9380-B429F6B611EA}">
          <p14:sldIdLst>
            <p14:sldId id="384"/>
            <p14:sldId id="387"/>
            <p14:sldId id="385"/>
          </p14:sldIdLst>
        </p14:section>
        <p14:section name="ENding" id="{42657773-BFF6-4500-AF1A-CF25A6AE444E}">
          <p14:sldIdLst>
            <p14:sldId id="386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pos="119" userDrawn="1">
          <p15:clr>
            <a:srgbClr val="A4A3A4"/>
          </p15:clr>
        </p15:guide>
        <p15:guide id="2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3F6B73-FADD-4BCD-92CC-9495212CA1B2}">
  <a:tblStyle styleId="{ED3F6B73-FADD-4BCD-92CC-9495212CA1B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133" y="96"/>
      </p:cViewPr>
      <p:guideLst>
        <p:guide pos="119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3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6EFE60-F610-A893-8A8F-DB1F9AB12C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46CFC-1480-F8F4-3E26-2CB19E5124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89C9F-0A9B-41F9-9E8B-22D2EBE43F7C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E1C00-648F-0AAE-D00C-549DBD4A6F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40BAC-F6F3-412C-DB53-B75789D99E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78105-4B1A-4375-88FE-0DF342744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124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6402a2356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7" name="Google Shape;267;g106402a235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a15cb755b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a15cb755b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897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a15cb755b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a15cb755b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061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a15cb755b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a15cb755b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239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a15cb755b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a15cb755b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030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a15cb755b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a15cb755b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144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a15cb755b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a15cb755b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95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a15cb755b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a15cb755b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058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a15cb755b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a15cb755b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917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a15cb755b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a15cb755b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081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a15cb755b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a15cb755b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767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30d2699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230d2699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a15cb755b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a15cb755b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583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a15cb755b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a15cb755b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225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a15cb755b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a15cb755b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6853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a15cb755b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a15cb755b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835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10541d1213b_0_3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10541d1213b_0_3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Add logos if you sit on any boards next to your name.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a15cb755b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a15cb755b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a15cb755b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a15cb755b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633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a15cb755b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a15cb755b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189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a15cb755b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a15cb755b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289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a15cb755b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a15cb755b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464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a15cb755b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a15cb755b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074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a15cb755b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a15cb755b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36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_Cover - Choose Image">
  <p:cSld name="1_Cover - Choose Imag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3523556" y="0"/>
            <a:ext cx="3334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84031" y="1653600"/>
            <a:ext cx="2846025" cy="18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DM Sans"/>
              <a:buNone/>
              <a:defRPr sz="2700" b="0" i="0" u="none" strike="noStrike" cap="none"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3"/>
          </p:nvPr>
        </p:nvSpPr>
        <p:spPr>
          <a:xfrm>
            <a:off x="184031" y="3794250"/>
            <a:ext cx="2193075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 i="0" u="none" strike="noStrike" cap="none"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14" name="Google Shape;14;p2" descr="point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8119" y="383644"/>
            <a:ext cx="723290" cy="206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4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/>
        </p:nvSpPr>
        <p:spPr>
          <a:xfrm>
            <a:off x="3452306" y="1028725"/>
            <a:ext cx="3405600" cy="3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00"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3417206" y="1503600"/>
            <a:ext cx="3440925" cy="363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3417206" y="1028725"/>
            <a:ext cx="3440925" cy="4119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3449044" y="1542350"/>
            <a:ext cx="3327075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3417113" y="1028700"/>
            <a:ext cx="3440925" cy="47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2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 b="1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176906" y="1446700"/>
            <a:ext cx="2070900" cy="3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i="0" u="none" strike="noStrike" cap="none"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2"/>
          </p:nvPr>
        </p:nvSpPr>
        <p:spPr>
          <a:xfrm>
            <a:off x="3488644" y="1095775"/>
            <a:ext cx="2941425" cy="3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i="0" u="none" strike="noStrike" cap="none"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1717" y="4659250"/>
            <a:ext cx="720131" cy="2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172463" y="206150"/>
            <a:ext cx="6536925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CUSTOM_5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3417206" y="1028725"/>
            <a:ext cx="3440925" cy="4119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3417113" y="1028700"/>
            <a:ext cx="3440925" cy="47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72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 b="1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1"/>
          </p:nvPr>
        </p:nvSpPr>
        <p:spPr>
          <a:xfrm>
            <a:off x="176906" y="1446700"/>
            <a:ext cx="2070900" cy="3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i="0" u="none" strike="noStrike" cap="none"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2"/>
          </p:nvPr>
        </p:nvSpPr>
        <p:spPr>
          <a:xfrm>
            <a:off x="3488644" y="1095775"/>
            <a:ext cx="2941425" cy="3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i="0" u="none" strike="noStrike" cap="none"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1717" y="4659250"/>
            <a:ext cx="720131" cy="2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172463" y="206150"/>
            <a:ext cx="6536925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 1">
  <p:cSld name="CUSTOM_5_1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3452306" y="1028725"/>
            <a:ext cx="3405600" cy="3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00"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3417206" y="1503600"/>
            <a:ext cx="3440925" cy="363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3417206" y="1028725"/>
            <a:ext cx="3440925" cy="4119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3449044" y="1542350"/>
            <a:ext cx="3327075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3417113" y="1028700"/>
            <a:ext cx="3440925" cy="47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 b="1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176906" y="1446700"/>
            <a:ext cx="2070900" cy="30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i="0" u="none" strike="noStrike" cap="none"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2"/>
          </p:nvPr>
        </p:nvSpPr>
        <p:spPr>
          <a:xfrm>
            <a:off x="3488644" y="1095775"/>
            <a:ext cx="2941425" cy="3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1717" y="4659250"/>
            <a:ext cx="720131" cy="2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72463" y="206150"/>
            <a:ext cx="6536925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 1 1">
  <p:cSld name="CUSTOM_5_1_1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/>
        </p:nvSpPr>
        <p:spPr>
          <a:xfrm>
            <a:off x="3452306" y="1028725"/>
            <a:ext cx="3405600" cy="3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00"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3417206" y="1503600"/>
            <a:ext cx="3440925" cy="363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3417206" y="1028725"/>
            <a:ext cx="3440925" cy="4119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449044" y="1542350"/>
            <a:ext cx="3327075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3417113" y="1028700"/>
            <a:ext cx="3440925" cy="47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72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 b="1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"/>
          </p:nvPr>
        </p:nvSpPr>
        <p:spPr>
          <a:xfrm>
            <a:off x="176906" y="1446700"/>
            <a:ext cx="2070900" cy="3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i="0" u="none" strike="noStrike" cap="none"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2"/>
          </p:nvPr>
        </p:nvSpPr>
        <p:spPr>
          <a:xfrm>
            <a:off x="3488644" y="1095775"/>
            <a:ext cx="2941425" cy="3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1717" y="4659250"/>
            <a:ext cx="720131" cy="2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172463" y="206150"/>
            <a:ext cx="6536925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">
  <p:cSld name="CUSTOM_13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/>
          <p:nvPr/>
        </p:nvSpPr>
        <p:spPr>
          <a:xfrm>
            <a:off x="2154616" y="1421993"/>
            <a:ext cx="2056500" cy="27420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6" name="Google Shape;146;p22"/>
          <p:cNvSpPr/>
          <p:nvPr/>
        </p:nvSpPr>
        <p:spPr>
          <a:xfrm>
            <a:off x="3069449" y="2321114"/>
            <a:ext cx="1295550" cy="1727400"/>
          </a:xfrm>
          <a:prstGeom prst="ellipse">
            <a:avLst/>
          </a:prstGeom>
          <a:solidFill>
            <a:srgbClr val="885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2014354" y="2386286"/>
            <a:ext cx="1238175" cy="1650900"/>
          </a:xfrm>
          <a:prstGeom prst="ellipse">
            <a:avLst/>
          </a:prstGeom>
          <a:solidFill>
            <a:srgbClr val="3127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2566649" y="1183490"/>
            <a:ext cx="1229625" cy="1639500"/>
          </a:xfrm>
          <a:prstGeom prst="ellipse">
            <a:avLst/>
          </a:prstGeom>
          <a:solidFill>
            <a:srgbClr val="1CA1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9" name="Google Shape;149;p22"/>
          <p:cNvSpPr/>
          <p:nvPr/>
        </p:nvSpPr>
        <p:spPr>
          <a:xfrm>
            <a:off x="2796874" y="2213269"/>
            <a:ext cx="788400" cy="105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4143844" y="1224000"/>
            <a:ext cx="2357775" cy="483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title" idx="2"/>
          </p:nvPr>
        </p:nvSpPr>
        <p:spPr>
          <a:xfrm>
            <a:off x="4393219" y="2566725"/>
            <a:ext cx="1495575" cy="634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title" idx="3"/>
          </p:nvPr>
        </p:nvSpPr>
        <p:spPr>
          <a:xfrm>
            <a:off x="543919" y="2443800"/>
            <a:ext cx="1495575" cy="69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 idx="4"/>
          </p:nvPr>
        </p:nvSpPr>
        <p:spPr>
          <a:xfrm>
            <a:off x="2678831" y="1512025"/>
            <a:ext cx="1075050" cy="1507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title" idx="5"/>
          </p:nvPr>
        </p:nvSpPr>
        <p:spPr>
          <a:xfrm>
            <a:off x="2859488" y="2354450"/>
            <a:ext cx="822375" cy="1507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 idx="6"/>
          </p:nvPr>
        </p:nvSpPr>
        <p:spPr>
          <a:xfrm>
            <a:off x="2069156" y="2992850"/>
            <a:ext cx="1075050" cy="1507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title" idx="7"/>
          </p:nvPr>
        </p:nvSpPr>
        <p:spPr>
          <a:xfrm>
            <a:off x="3555056" y="2992850"/>
            <a:ext cx="685575" cy="1507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title" idx="8"/>
          </p:nvPr>
        </p:nvSpPr>
        <p:spPr>
          <a:xfrm>
            <a:off x="172463" y="206150"/>
            <a:ext cx="6536925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block">
  <p:cSld name="TITLE_1_1_3_2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7"/>
          <p:cNvGrpSpPr/>
          <p:nvPr/>
        </p:nvGrpSpPr>
        <p:grpSpPr>
          <a:xfrm>
            <a:off x="2422857" y="1051275"/>
            <a:ext cx="4447444" cy="4092600"/>
            <a:chOff x="3213975" y="1051275"/>
            <a:chExt cx="5929925" cy="4092600"/>
          </a:xfrm>
        </p:grpSpPr>
        <p:sp>
          <p:nvSpPr>
            <p:cNvPr id="220" name="Google Shape;220;p27"/>
            <p:cNvSpPr/>
            <p:nvPr/>
          </p:nvSpPr>
          <p:spPr>
            <a:xfrm>
              <a:off x="4555700" y="1051275"/>
              <a:ext cx="4588200" cy="4092600"/>
            </a:xfrm>
            <a:prstGeom prst="rect">
              <a:avLst/>
            </a:prstGeom>
            <a:solidFill>
              <a:srgbClr val="00CE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3213975" y="4088350"/>
              <a:ext cx="1785000" cy="1055400"/>
            </a:xfrm>
            <a:prstGeom prst="rect">
              <a:avLst/>
            </a:prstGeom>
            <a:solidFill>
              <a:srgbClr val="00CE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22" name="Google Shape;222;p27"/>
          <p:cNvSpPr txBox="1">
            <a:spLocks noGrp="1"/>
          </p:cNvSpPr>
          <p:nvPr>
            <p:ph type="subTitle" idx="1"/>
          </p:nvPr>
        </p:nvSpPr>
        <p:spPr>
          <a:xfrm>
            <a:off x="3829200" y="1051951"/>
            <a:ext cx="3041100" cy="451500"/>
          </a:xfrm>
          <a:prstGeom prst="rect">
            <a:avLst/>
          </a:prstGeom>
          <a:solidFill>
            <a:srgbClr val="1CA1A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None/>
              <a:defRPr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subTitle" idx="2"/>
          </p:nvPr>
        </p:nvSpPr>
        <p:spPr>
          <a:xfrm>
            <a:off x="3829200" y="1697850"/>
            <a:ext cx="2674575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M Sans"/>
              <a:buNone/>
              <a:defRPr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1717" y="4659250"/>
            <a:ext cx="720131" cy="2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>
            <a:spLocks noGrp="1"/>
          </p:cNvSpPr>
          <p:nvPr>
            <p:ph type="subTitle" idx="3"/>
          </p:nvPr>
        </p:nvSpPr>
        <p:spPr>
          <a:xfrm>
            <a:off x="123206" y="1894475"/>
            <a:ext cx="2185425" cy="1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ontserrat"/>
              <a:buNone/>
              <a:def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ontserrat"/>
              <a:buNone/>
              <a:def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ontserrat"/>
              <a:buNone/>
              <a:def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ontserrat"/>
              <a:buNone/>
              <a:def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ontserrat"/>
              <a:buNone/>
              <a:def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ontserrat"/>
              <a:buNone/>
              <a:def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ontserrat"/>
              <a:buNone/>
              <a:def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ontserrat"/>
              <a:buNone/>
              <a:def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ontserrat"/>
              <a:buNone/>
              <a:def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title"/>
          </p:nvPr>
        </p:nvSpPr>
        <p:spPr>
          <a:xfrm>
            <a:off x="172463" y="206150"/>
            <a:ext cx="6536925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subTitle" idx="4"/>
          </p:nvPr>
        </p:nvSpPr>
        <p:spPr>
          <a:xfrm>
            <a:off x="172463" y="722225"/>
            <a:ext cx="6536925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subTitle" idx="5"/>
          </p:nvPr>
        </p:nvSpPr>
        <p:spPr>
          <a:xfrm>
            <a:off x="172463" y="1051950"/>
            <a:ext cx="313695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48" userDrawn="1">
          <p15:clr>
            <a:srgbClr val="FA7B17"/>
          </p15:clr>
        </p15:guide>
        <p15:guide id="2" orient="horz" pos="176" userDrawn="1">
          <p15:clr>
            <a:srgbClr val="0000FF"/>
          </p15:clr>
        </p15:guide>
        <p15:guide id="3" orient="horz" pos="1255" userDrawn="1">
          <p15:clr>
            <a:srgbClr val="0000F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olet block">
  <p:cSld name="TITLE_1_1_3_3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28"/>
          <p:cNvGrpSpPr/>
          <p:nvPr/>
        </p:nvGrpSpPr>
        <p:grpSpPr>
          <a:xfrm>
            <a:off x="2422857" y="1051275"/>
            <a:ext cx="4447444" cy="4092600"/>
            <a:chOff x="3213975" y="1051275"/>
            <a:chExt cx="5929925" cy="4092600"/>
          </a:xfrm>
        </p:grpSpPr>
        <p:sp>
          <p:nvSpPr>
            <p:cNvPr id="231" name="Google Shape;231;p28"/>
            <p:cNvSpPr/>
            <p:nvPr/>
          </p:nvSpPr>
          <p:spPr>
            <a:xfrm>
              <a:off x="4555700" y="1051275"/>
              <a:ext cx="4588200" cy="4092600"/>
            </a:xfrm>
            <a:prstGeom prst="rect">
              <a:avLst/>
            </a:prstGeom>
            <a:solidFill>
              <a:srgbClr val="885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3213975" y="4088350"/>
              <a:ext cx="1785000" cy="1055400"/>
            </a:xfrm>
            <a:prstGeom prst="rect">
              <a:avLst/>
            </a:prstGeom>
            <a:solidFill>
              <a:srgbClr val="885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33" name="Google Shape;233;p28"/>
          <p:cNvSpPr txBox="1">
            <a:spLocks noGrp="1"/>
          </p:cNvSpPr>
          <p:nvPr>
            <p:ph type="subTitle" idx="1"/>
          </p:nvPr>
        </p:nvSpPr>
        <p:spPr>
          <a:xfrm>
            <a:off x="3845569" y="1058350"/>
            <a:ext cx="3041100" cy="45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None/>
              <a:defRPr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1726" y="4677344"/>
            <a:ext cx="720131" cy="20705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8"/>
          <p:cNvSpPr txBox="1">
            <a:spLocks noGrp="1"/>
          </p:cNvSpPr>
          <p:nvPr>
            <p:ph type="subTitle" idx="2"/>
          </p:nvPr>
        </p:nvSpPr>
        <p:spPr>
          <a:xfrm>
            <a:off x="3829200" y="1697850"/>
            <a:ext cx="2674575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M Sans"/>
              <a:buNone/>
              <a:defRPr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title"/>
          </p:nvPr>
        </p:nvSpPr>
        <p:spPr>
          <a:xfrm>
            <a:off x="172463" y="206150"/>
            <a:ext cx="6536925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8"/>
          <p:cNvSpPr txBox="1">
            <a:spLocks noGrp="1"/>
          </p:cNvSpPr>
          <p:nvPr>
            <p:ph type="subTitle" idx="3"/>
          </p:nvPr>
        </p:nvSpPr>
        <p:spPr>
          <a:xfrm>
            <a:off x="172463" y="722225"/>
            <a:ext cx="6536925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8"/>
          <p:cNvSpPr txBox="1">
            <a:spLocks noGrp="1"/>
          </p:cNvSpPr>
          <p:nvPr>
            <p:ph type="subTitle" idx="4"/>
          </p:nvPr>
        </p:nvSpPr>
        <p:spPr>
          <a:xfrm>
            <a:off x="172463" y="1058350"/>
            <a:ext cx="3136950" cy="28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48" userDrawn="1">
          <p15:clr>
            <a:srgbClr val="FA7B17"/>
          </p15:clr>
        </p15:guide>
        <p15:guide id="2" orient="horz" pos="176" userDrawn="1">
          <p15:clr>
            <a:srgbClr val="0000FF"/>
          </p15:clr>
        </p15:guide>
        <p15:guide id="3" orient="horz" pos="1255" userDrawn="1">
          <p15:clr>
            <a:srgbClr val="0000F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4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31"/>
          <p:cNvGrpSpPr/>
          <p:nvPr/>
        </p:nvGrpSpPr>
        <p:grpSpPr>
          <a:xfrm>
            <a:off x="2422857" y="1051275"/>
            <a:ext cx="4447444" cy="4092600"/>
            <a:chOff x="3213975" y="1051275"/>
            <a:chExt cx="5929925" cy="4092600"/>
          </a:xfrm>
        </p:grpSpPr>
        <p:sp>
          <p:nvSpPr>
            <p:cNvPr id="256" name="Google Shape;256;p31"/>
            <p:cNvSpPr/>
            <p:nvPr/>
          </p:nvSpPr>
          <p:spPr>
            <a:xfrm>
              <a:off x="4555700" y="1051275"/>
              <a:ext cx="4588200" cy="409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3213975" y="4088350"/>
              <a:ext cx="1785000" cy="1055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58" name="Google Shape;258;p31"/>
          <p:cNvSpPr txBox="1">
            <a:spLocks noGrp="1"/>
          </p:cNvSpPr>
          <p:nvPr>
            <p:ph type="subTitle" idx="1"/>
          </p:nvPr>
        </p:nvSpPr>
        <p:spPr>
          <a:xfrm>
            <a:off x="3816900" y="1047700"/>
            <a:ext cx="3053475" cy="47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None/>
              <a:defRPr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9" name="Google Shape;259;p31"/>
          <p:cNvSpPr txBox="1">
            <a:spLocks noGrp="1"/>
          </p:cNvSpPr>
          <p:nvPr>
            <p:ph type="sldNum" idx="12"/>
          </p:nvPr>
        </p:nvSpPr>
        <p:spPr>
          <a:xfrm>
            <a:off x="123212" y="4740801"/>
            <a:ext cx="411525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60" name="Google Shape;26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1726" y="4677344"/>
            <a:ext cx="720131" cy="207057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1"/>
          <p:cNvSpPr txBox="1">
            <a:spLocks noGrp="1"/>
          </p:cNvSpPr>
          <p:nvPr>
            <p:ph type="subTitle" idx="2"/>
          </p:nvPr>
        </p:nvSpPr>
        <p:spPr>
          <a:xfrm>
            <a:off x="3829200" y="1697850"/>
            <a:ext cx="2674575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M Sans"/>
              <a:buNone/>
              <a:defRPr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2" name="Google Shape;262;p31"/>
          <p:cNvSpPr txBox="1">
            <a:spLocks noGrp="1"/>
          </p:cNvSpPr>
          <p:nvPr>
            <p:ph type="title"/>
          </p:nvPr>
        </p:nvSpPr>
        <p:spPr>
          <a:xfrm>
            <a:off x="172463" y="206150"/>
            <a:ext cx="6536925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1"/>
          <p:cNvSpPr txBox="1">
            <a:spLocks noGrp="1"/>
          </p:cNvSpPr>
          <p:nvPr>
            <p:ph type="subTitle" idx="3"/>
          </p:nvPr>
        </p:nvSpPr>
        <p:spPr>
          <a:xfrm>
            <a:off x="172463" y="722225"/>
            <a:ext cx="6536925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subTitle" idx="4"/>
          </p:nvPr>
        </p:nvSpPr>
        <p:spPr>
          <a:xfrm>
            <a:off x="172463" y="1141275"/>
            <a:ext cx="3136950" cy="27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s">
  <p:cSld name="CUSTOM_15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72463" y="206150"/>
            <a:ext cx="6536925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88119" y="722225"/>
            <a:ext cx="6536925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196238" y="1073800"/>
            <a:ext cx="4619250" cy="3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Char char="●"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Char char="○"/>
              <a:defRPr sz="1100"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Char char="■"/>
              <a:defRPr sz="1100"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Char char="●"/>
              <a:defRPr sz="1100"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Char char="○"/>
              <a:defRPr sz="1100"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Char char="■"/>
              <a:defRPr sz="1100"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Char char="●"/>
              <a:defRPr sz="1100"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Char char="○"/>
              <a:defRPr sz="1100"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Char char="■"/>
              <a:defRPr sz="11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5123475" y="-22800"/>
            <a:ext cx="1763100" cy="5189100"/>
          </a:xfrm>
          <a:prstGeom prst="rect">
            <a:avLst/>
          </a:prstGeom>
          <a:solidFill>
            <a:srgbClr val="3027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1726" y="4677344"/>
            <a:ext cx="720131" cy="207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19" userDrawn="1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lank">
  <p:cSld name="CUSTOM_15_1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72463" y="206150"/>
            <a:ext cx="6536925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188119" y="722225"/>
            <a:ext cx="6536925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196238" y="1073800"/>
            <a:ext cx="5735250" cy="3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Char char="●"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Char char="○"/>
              <a:defRPr sz="1100"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Char char="■"/>
              <a:defRPr sz="1100"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Char char="●"/>
              <a:defRPr sz="1100"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Char char="○"/>
              <a:defRPr sz="1100"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Char char="■"/>
              <a:defRPr sz="1100"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Char char="●"/>
              <a:defRPr sz="1100"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Char char="○"/>
              <a:defRPr sz="1100"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Char char="■"/>
              <a:defRPr sz="11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19" userDrawn="1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>
  <p:cSld name="CUSTOM_15_1_1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19" userDrawn="1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Blank">
  <p:cSld name="CUSTOM_16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172463" y="206150"/>
            <a:ext cx="6536925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188119" y="722225"/>
            <a:ext cx="6536925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ubTitle" idx="2"/>
          </p:nvPr>
        </p:nvSpPr>
        <p:spPr>
          <a:xfrm>
            <a:off x="188119" y="1560900"/>
            <a:ext cx="1886625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None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3"/>
          </p:nvPr>
        </p:nvSpPr>
        <p:spPr>
          <a:xfrm>
            <a:off x="188119" y="1984800"/>
            <a:ext cx="1886625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4"/>
          </p:nvPr>
        </p:nvSpPr>
        <p:spPr>
          <a:xfrm>
            <a:off x="2358113" y="1560900"/>
            <a:ext cx="198315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None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5"/>
          </p:nvPr>
        </p:nvSpPr>
        <p:spPr>
          <a:xfrm>
            <a:off x="2358113" y="1984800"/>
            <a:ext cx="198315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6"/>
          </p:nvPr>
        </p:nvSpPr>
        <p:spPr>
          <a:xfrm>
            <a:off x="4619456" y="1560900"/>
            <a:ext cx="2035575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None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7"/>
          </p:nvPr>
        </p:nvSpPr>
        <p:spPr>
          <a:xfrm>
            <a:off x="4619456" y="1984800"/>
            <a:ext cx="2035575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Blank Grey">
  <p:cSld name="CUSTOM_16_1_1">
    <p:bg>
      <p:bgPr>
        <a:solidFill>
          <a:srgbClr val="F2F2F2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172463" y="206150"/>
            <a:ext cx="6536925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188119" y="722225"/>
            <a:ext cx="6536925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3524537" y="0"/>
            <a:ext cx="3339225" cy="515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2" name="Google Shape;52;p10"/>
          <p:cNvSpPr/>
          <p:nvPr/>
        </p:nvSpPr>
        <p:spPr>
          <a:xfrm>
            <a:off x="2422856" y="4103207"/>
            <a:ext cx="1338750" cy="105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1726" y="4677344"/>
            <a:ext cx="720131" cy="207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page">
  <p:cSld name="TITLE_1_1_2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25904" y="1049700"/>
            <a:ext cx="4429125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123212" y="4740801"/>
            <a:ext cx="411525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7" name="Google Shape;57;p11"/>
          <p:cNvSpPr txBox="1">
            <a:spLocks noGrp="1"/>
          </p:cNvSpPr>
          <p:nvPr>
            <p:ph type="subTitle" idx="1"/>
          </p:nvPr>
        </p:nvSpPr>
        <p:spPr>
          <a:xfrm>
            <a:off x="2594681" y="1217725"/>
            <a:ext cx="3672675" cy="3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i="0" u="none" strike="noStrike" cap="none"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2"/>
          </p:nvPr>
        </p:nvSpPr>
        <p:spPr>
          <a:xfrm>
            <a:off x="188119" y="1217725"/>
            <a:ext cx="2070900" cy="3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i="0" u="none" strike="noStrike" cap="none"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717" y="4659250"/>
            <a:ext cx="720131" cy="2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172463" y="206150"/>
            <a:ext cx="6536925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6" userDrawn="1">
          <p15:clr>
            <a:srgbClr val="0000FF"/>
          </p15:clr>
        </p15:guide>
        <p15:guide id="2" orient="horz" pos="1255" userDrawn="1">
          <p15:clr>
            <a:srgbClr val="0000F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Divider Ruby ">
  <p:cSld name="TITLE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/>
          <p:nvPr/>
        </p:nvSpPr>
        <p:spPr>
          <a:xfrm>
            <a:off x="4518675" y="-53425"/>
            <a:ext cx="2380050" cy="5248200"/>
          </a:xfrm>
          <a:prstGeom prst="rect">
            <a:avLst/>
          </a:prstGeom>
          <a:solidFill>
            <a:srgbClr val="7A0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188119" y="342900"/>
            <a:ext cx="2873025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2"/>
          </p:nvPr>
        </p:nvSpPr>
        <p:spPr>
          <a:xfrm>
            <a:off x="196013" y="1992312"/>
            <a:ext cx="2873025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9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3"/>
          </p:nvPr>
        </p:nvSpPr>
        <p:spPr>
          <a:xfrm>
            <a:off x="4783613" y="2813650"/>
            <a:ext cx="1882350" cy="15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66" name="Google Shape;6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1726" y="4677344"/>
            <a:ext cx="720131" cy="2070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172463" y="206150"/>
            <a:ext cx="6536925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48" userDrawn="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2463" y="1603925"/>
            <a:ext cx="2357775" cy="15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DM Sans"/>
              <a:buNone/>
              <a:defRPr sz="260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7" name="Google Shape;7;p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001717" y="4659250"/>
            <a:ext cx="720131" cy="2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/>
        </p:nvSpPr>
        <p:spPr>
          <a:xfrm>
            <a:off x="123203" y="4740800"/>
            <a:ext cx="3492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336038" y="4745725"/>
            <a:ext cx="2256384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©6point6 </a:t>
            </a:r>
            <a:r>
              <a:rPr lang="en" sz="600" dirty="0">
                <a:latin typeface="DM Sans"/>
                <a:ea typeface="DM Sans"/>
                <a:cs typeface="DM Sans"/>
                <a:sym typeface="DM Sans"/>
              </a:rPr>
              <a:t>2023  |  Classification: </a:t>
            </a:r>
            <a:r>
              <a:rPr lang="en" sz="6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Public   (Non-Confidential Presentation)</a:t>
            </a:r>
            <a:endParaRPr sz="600" dirty="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8" r:id="rId14"/>
    <p:sldLayoutId id="2147483673" r:id="rId15"/>
    <p:sldLayoutId id="2147483674" r:id="rId16"/>
    <p:sldLayoutId id="2147483677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19" userDrawn="1">
          <p15:clr>
            <a:srgbClr val="FF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regex101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regex101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8.png"/><Relationship Id="rId7" Type="http://schemas.openxmlformats.org/officeDocument/2006/relationships/hyperlink" Target="https://6point6.co.uk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anthonymckale" TargetMode="External"/><Relationship Id="rId5" Type="http://schemas.openxmlformats.org/officeDocument/2006/relationships/hyperlink" Target="mailto:anthony.mckale@6point6.co.uk" TargetMode="Externa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regex101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regex101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834" b="7834"/>
          <a:stretch/>
        </p:blipFill>
        <p:spPr>
          <a:xfrm>
            <a:off x="3507177" y="0"/>
            <a:ext cx="4574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2"/>
          <p:cNvSpPr/>
          <p:nvPr/>
        </p:nvSpPr>
        <p:spPr>
          <a:xfrm>
            <a:off x="3413614" y="0"/>
            <a:ext cx="1470600" cy="181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>
              <a:buSzPts val="1400"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71" name="Google Shape;271;p32"/>
          <p:cNvSpPr txBox="1"/>
          <p:nvPr/>
        </p:nvSpPr>
        <p:spPr>
          <a:xfrm>
            <a:off x="216251" y="2930725"/>
            <a:ext cx="34392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700"/>
            </a:pP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 Brownbag by</a:t>
            </a:r>
            <a:b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Anthony McKale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2700"/>
            </a:pP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Associate Director, DevOps and Cloud</a:t>
            </a:r>
            <a:endParaRPr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2" name="Google Shape;272;p32"/>
          <p:cNvSpPr txBox="1"/>
          <p:nvPr/>
        </p:nvSpPr>
        <p:spPr>
          <a:xfrm>
            <a:off x="216251" y="3671002"/>
            <a:ext cx="1965900" cy="1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200"/>
            </a:pPr>
            <a:r>
              <a:rPr lang="en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Date 07 - 2023</a:t>
            </a:r>
            <a:endParaRPr sz="12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3" name="Google Shape;273;p32"/>
          <p:cNvSpPr txBox="1"/>
          <p:nvPr/>
        </p:nvSpPr>
        <p:spPr>
          <a:xfrm>
            <a:off x="216251" y="1577658"/>
            <a:ext cx="3821100" cy="1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700"/>
            </a:pPr>
            <a:r>
              <a:rPr lang="en" sz="2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Regex 101</a:t>
            </a:r>
            <a:endParaRPr sz="2200" dirty="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-9130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1"/>
          </p:nvPr>
        </p:nvSpPr>
        <p:spPr>
          <a:xfrm>
            <a:off x="-892175" y="722225"/>
            <a:ext cx="87159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i="1" dirty="0"/>
              <a:t>  </a:t>
            </a:r>
            <a:endParaRPr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CD070-83EF-EDCA-954B-83AE6900279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9678F7-0A98-9A45-4913-8986C87E361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0A9385C-3ECF-DD52-34B7-CC156832596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EE1032F-74FD-EE9E-391E-A069E81FF75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E74EE70-6725-4F4B-2887-D6B165DFDAD9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164B68A-9AC0-C36E-ED4A-70926B64DC6C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AF61A4-8D26-BD38-E3EA-BBED2B326C6D}"/>
              </a:ext>
            </a:extLst>
          </p:cNvPr>
          <p:cNvSpPr txBox="1"/>
          <p:nvPr/>
        </p:nvSpPr>
        <p:spPr>
          <a:xfrm>
            <a:off x="4082152" y="402116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3"/>
              </a:rPr>
              <a:t>https://regex101.com/</a:t>
            </a:r>
            <a:endParaRPr lang="en-US" sz="2000" dirty="0"/>
          </a:p>
        </p:txBody>
      </p:sp>
      <p:pic>
        <p:nvPicPr>
          <p:cNvPr id="6" name="Picture 5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7E8B0DCA-9CBE-527F-0C40-193BEA984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642938" y="642937"/>
            <a:ext cx="5143500" cy="3857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A89AA0-6F6B-E502-7838-8613955F08CE}"/>
              </a:ext>
            </a:extLst>
          </p:cNvPr>
          <p:cNvSpPr txBox="1"/>
          <p:nvPr/>
        </p:nvSpPr>
        <p:spPr>
          <a:xfrm>
            <a:off x="4082152" y="1716727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/ </a:t>
            </a:r>
            <a:r>
              <a:rPr lang="en-US" sz="2000" dirty="0"/>
              <a:t>\SPECIAL  </a:t>
            </a:r>
            <a:r>
              <a:rPr lang="en-US" sz="3200" dirty="0"/>
              <a:t>/</a:t>
            </a:r>
            <a:br>
              <a:rPr lang="en-US" sz="3200" dirty="0"/>
            </a:br>
            <a:r>
              <a:rPr lang="en-US" sz="3600" dirty="0"/>
              <a:t>/ </a:t>
            </a:r>
            <a:r>
              <a:rPr lang="en-US" sz="2000" dirty="0"/>
              <a:t>\[0-9\]\+  </a:t>
            </a:r>
            <a:r>
              <a:rPr lang="en-US" sz="3200" dirty="0"/>
              <a:t>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536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-9130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1"/>
          </p:nvPr>
        </p:nvSpPr>
        <p:spPr>
          <a:xfrm>
            <a:off x="-892175" y="722225"/>
            <a:ext cx="87159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i="1" dirty="0"/>
              <a:t>  </a:t>
            </a:r>
            <a:endParaRPr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CD070-83EF-EDCA-954B-83AE6900279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9678F7-0A98-9A45-4913-8986C87E361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0A9385C-3ECF-DD52-34B7-CC156832596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EE1032F-74FD-EE9E-391E-A069E81FF75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E74EE70-6725-4F4B-2887-D6B165DFDAD9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164B68A-9AC0-C36E-ED4A-70926B64DC6C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AF61A4-8D26-BD38-E3EA-BBED2B326C6D}"/>
              </a:ext>
            </a:extLst>
          </p:cNvPr>
          <p:cNvSpPr txBox="1"/>
          <p:nvPr/>
        </p:nvSpPr>
        <p:spPr>
          <a:xfrm>
            <a:off x="4082152" y="402116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3"/>
              </a:rPr>
              <a:t>https://regex101.com/</a:t>
            </a:r>
            <a:endParaRPr lang="en-US" sz="2000" dirty="0"/>
          </a:p>
        </p:txBody>
      </p:sp>
      <p:pic>
        <p:nvPicPr>
          <p:cNvPr id="4" name="Picture 3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D373BCC8-02A0-E948-C802-9817E0775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642938" y="642937"/>
            <a:ext cx="5143500" cy="3857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E2D9B4-7F72-8B51-1C2D-E98D7CAA45CD}"/>
              </a:ext>
            </a:extLst>
          </p:cNvPr>
          <p:cNvSpPr txBox="1"/>
          <p:nvPr/>
        </p:nvSpPr>
        <p:spPr>
          <a:xfrm>
            <a:off x="4082152" y="1716727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/ </a:t>
            </a:r>
            <a:r>
              <a:rPr lang="en-US" sz="2000" dirty="0"/>
              <a:t>PATTERN? </a:t>
            </a:r>
            <a:r>
              <a:rPr lang="en-US" sz="3200" dirty="0"/>
              <a:t>/</a:t>
            </a:r>
            <a:br>
              <a:rPr lang="en-US" sz="3200" dirty="0"/>
            </a:br>
            <a:r>
              <a:rPr lang="en-US" sz="3600" dirty="0"/>
              <a:t>/ </a:t>
            </a:r>
            <a:r>
              <a:rPr lang="en-US" sz="2000" dirty="0"/>
              <a:t>a([0-9]+)? </a:t>
            </a:r>
            <a:r>
              <a:rPr lang="en-US" sz="3200" dirty="0"/>
              <a:t>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2051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-9130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1"/>
          </p:nvPr>
        </p:nvSpPr>
        <p:spPr>
          <a:xfrm>
            <a:off x="-892175" y="722225"/>
            <a:ext cx="87159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i="1" dirty="0"/>
              <a:t>  </a:t>
            </a:r>
            <a:endParaRPr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CD070-83EF-EDCA-954B-83AE6900279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9678F7-0A98-9A45-4913-8986C87E361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0A9385C-3ECF-DD52-34B7-CC156832596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EE1032F-74FD-EE9E-391E-A069E81FF75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E74EE70-6725-4F4B-2887-D6B165DFDAD9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164B68A-9AC0-C36E-ED4A-70926B64DC6C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pic>
        <p:nvPicPr>
          <p:cNvPr id="4" name="Picture 3" descr="A close-up of a piece of paper&#10;&#10;Description automatically generated">
            <a:extLst>
              <a:ext uri="{FF2B5EF4-FFF2-40B4-BE49-F238E27FC236}">
                <a16:creationId xmlns:a16="http://schemas.microsoft.com/office/drawing/2014/main" id="{29230302-CFA1-27D6-04F7-7901F823C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642938" y="642937"/>
            <a:ext cx="5143500" cy="3857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EB575B-F6F7-CF9F-79CF-AAEFFF3958EB}"/>
              </a:ext>
            </a:extLst>
          </p:cNvPr>
          <p:cNvSpPr txBox="1"/>
          <p:nvPr/>
        </p:nvSpPr>
        <p:spPr>
          <a:xfrm>
            <a:off x="4082152" y="402116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4"/>
              </a:rPr>
              <a:t>https://regex101.com/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209B1C-2251-BAFE-2B95-6905CCE35085}"/>
              </a:ext>
            </a:extLst>
          </p:cNvPr>
          <p:cNvSpPr txBox="1"/>
          <p:nvPr/>
        </p:nvSpPr>
        <p:spPr>
          <a:xfrm>
            <a:off x="4082152" y="1716727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/ </a:t>
            </a:r>
            <a:r>
              <a:rPr lang="en-US" sz="2000" dirty="0"/>
              <a:t>PATTERN{count} </a:t>
            </a:r>
            <a:r>
              <a:rPr lang="en-US" sz="3200" dirty="0"/>
              <a:t>/</a:t>
            </a:r>
            <a:br>
              <a:rPr lang="en-US" sz="3200" dirty="0"/>
            </a:br>
            <a:r>
              <a:rPr lang="en-US" sz="3600" dirty="0"/>
              <a:t>/ </a:t>
            </a:r>
            <a:r>
              <a:rPr lang="en-US" sz="2000" dirty="0"/>
              <a:t>[0-9]{3} </a:t>
            </a:r>
            <a:r>
              <a:rPr lang="en-US" sz="3200" dirty="0"/>
              <a:t>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4547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-9130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1"/>
          </p:nvPr>
        </p:nvSpPr>
        <p:spPr>
          <a:xfrm>
            <a:off x="-892175" y="722225"/>
            <a:ext cx="87159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i="1" dirty="0"/>
              <a:t>  </a:t>
            </a:r>
            <a:endParaRPr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CD070-83EF-EDCA-954B-83AE6900279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9678F7-0A98-9A45-4913-8986C87E361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0A9385C-3ECF-DD52-34B7-CC156832596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EE1032F-74FD-EE9E-391E-A069E81FF75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E74EE70-6725-4F4B-2887-D6B165DFDAD9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164B68A-9AC0-C36E-ED4A-70926B64DC6C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pic>
        <p:nvPicPr>
          <p:cNvPr id="6" name="Picture 5" descr="A close-up of a graph paper&#10;&#10;Description automatically generated">
            <a:extLst>
              <a:ext uri="{FF2B5EF4-FFF2-40B4-BE49-F238E27FC236}">
                <a16:creationId xmlns:a16="http://schemas.microsoft.com/office/drawing/2014/main" id="{89803444-0E0D-D006-1EEB-5B9216D44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642938" y="642937"/>
            <a:ext cx="5143500" cy="3857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325B8C-F825-54E5-8CA7-C0298240E8FA}"/>
              </a:ext>
            </a:extLst>
          </p:cNvPr>
          <p:cNvSpPr txBox="1"/>
          <p:nvPr/>
        </p:nvSpPr>
        <p:spPr>
          <a:xfrm>
            <a:off x="4082152" y="402116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4"/>
              </a:rPr>
              <a:t>https://regex101.com/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490FAC-306D-DF58-F94F-A7599FA40807}"/>
              </a:ext>
            </a:extLst>
          </p:cNvPr>
          <p:cNvSpPr txBox="1"/>
          <p:nvPr/>
        </p:nvSpPr>
        <p:spPr>
          <a:xfrm>
            <a:off x="4082152" y="1716727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/ </a:t>
            </a:r>
            <a:r>
              <a:rPr lang="en-US" sz="2000" dirty="0"/>
              <a:t>P{</a:t>
            </a:r>
            <a:r>
              <a:rPr lang="en-US" sz="2000" dirty="0" err="1"/>
              <a:t>min,max</a:t>
            </a:r>
            <a:r>
              <a:rPr lang="en-US" sz="2000" dirty="0"/>
              <a:t>} </a:t>
            </a:r>
            <a:r>
              <a:rPr lang="en-US" sz="3200" dirty="0"/>
              <a:t>/</a:t>
            </a:r>
            <a:br>
              <a:rPr lang="en-US" sz="3200" dirty="0"/>
            </a:br>
            <a:r>
              <a:rPr lang="en-US" sz="3600" dirty="0"/>
              <a:t>/ </a:t>
            </a:r>
            <a:r>
              <a:rPr lang="en-US" sz="2000" dirty="0"/>
              <a:t>[0-9]{1,3} </a:t>
            </a:r>
            <a:r>
              <a:rPr lang="en-US" sz="3200" dirty="0"/>
              <a:t>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789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-9130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1"/>
          </p:nvPr>
        </p:nvSpPr>
        <p:spPr>
          <a:xfrm>
            <a:off x="-892175" y="722225"/>
            <a:ext cx="87159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i="1" dirty="0"/>
              <a:t>  </a:t>
            </a:r>
            <a:endParaRPr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CD070-83EF-EDCA-954B-83AE6900279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9678F7-0A98-9A45-4913-8986C87E361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0A9385C-3ECF-DD52-34B7-CC156832596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EE1032F-74FD-EE9E-391E-A069E81FF75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E74EE70-6725-4F4B-2887-D6B165DFDAD9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164B68A-9AC0-C36E-ED4A-70926B64DC6C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25B8C-F825-54E5-8CA7-C0298240E8FA}"/>
              </a:ext>
            </a:extLst>
          </p:cNvPr>
          <p:cNvSpPr txBox="1"/>
          <p:nvPr/>
        </p:nvSpPr>
        <p:spPr>
          <a:xfrm>
            <a:off x="4082152" y="402116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3"/>
              </a:rPr>
              <a:t>https://regex101.com/</a:t>
            </a:r>
            <a:endParaRPr lang="en-US" sz="2000" dirty="0"/>
          </a:p>
        </p:txBody>
      </p:sp>
      <p:pic>
        <p:nvPicPr>
          <p:cNvPr id="4" name="Picture 3" descr="A paper with writing on it&#10;&#10;Description automatically generated">
            <a:extLst>
              <a:ext uri="{FF2B5EF4-FFF2-40B4-BE49-F238E27FC236}">
                <a16:creationId xmlns:a16="http://schemas.microsoft.com/office/drawing/2014/main" id="{C2DAFA73-8AF9-9239-E2E0-90DDB177E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642938" y="642937"/>
            <a:ext cx="5143500" cy="3857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F10EEC-4DD3-5D30-F9E8-9FFFA32DB8FF}"/>
              </a:ext>
            </a:extLst>
          </p:cNvPr>
          <p:cNvSpPr txBox="1"/>
          <p:nvPr/>
        </p:nvSpPr>
        <p:spPr>
          <a:xfrm>
            <a:off x="4082152" y="1716727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/ </a:t>
            </a:r>
            <a:r>
              <a:rPr lang="en-US" sz="2000" dirty="0"/>
              <a:t>P{</a:t>
            </a:r>
            <a:r>
              <a:rPr lang="en-US" sz="2000" dirty="0" err="1"/>
              <a:t>min,max</a:t>
            </a:r>
            <a:r>
              <a:rPr lang="en-US" sz="2000" dirty="0"/>
              <a:t>} </a:t>
            </a:r>
            <a:r>
              <a:rPr lang="en-US" sz="3200" dirty="0"/>
              <a:t>/</a:t>
            </a:r>
            <a:br>
              <a:rPr lang="en-US" sz="3200" dirty="0"/>
            </a:br>
            <a:r>
              <a:rPr lang="en-US" sz="3600" dirty="0"/>
              <a:t>/ </a:t>
            </a:r>
            <a:r>
              <a:rPr lang="en-US" sz="2000" dirty="0"/>
              <a:t>[0-9]{1,3} </a:t>
            </a:r>
            <a:r>
              <a:rPr lang="en-US" sz="3200" dirty="0"/>
              <a:t>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9282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-9130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1"/>
          </p:nvPr>
        </p:nvSpPr>
        <p:spPr>
          <a:xfrm>
            <a:off x="-892175" y="722225"/>
            <a:ext cx="87159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i="1" dirty="0"/>
              <a:t>  </a:t>
            </a:r>
            <a:endParaRPr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CD070-83EF-EDCA-954B-83AE6900279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9678F7-0A98-9A45-4913-8986C87E361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0A9385C-3ECF-DD52-34B7-CC156832596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EE1032F-74FD-EE9E-391E-A069E81FF75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E74EE70-6725-4F4B-2887-D6B165DFDAD9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164B68A-9AC0-C36E-ED4A-70926B64DC6C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25B8C-F825-54E5-8CA7-C0298240E8FA}"/>
              </a:ext>
            </a:extLst>
          </p:cNvPr>
          <p:cNvSpPr txBox="1"/>
          <p:nvPr/>
        </p:nvSpPr>
        <p:spPr>
          <a:xfrm>
            <a:off x="4082152" y="402116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3"/>
              </a:rPr>
              <a:t>https://regex101.com/</a:t>
            </a:r>
            <a:endParaRPr lang="en-US" sz="2000" dirty="0"/>
          </a:p>
        </p:txBody>
      </p:sp>
      <p:pic>
        <p:nvPicPr>
          <p:cNvPr id="6" name="Picture 5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E515CF1F-BBBF-2416-CE65-8E1BE5EBB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642938" y="642937"/>
            <a:ext cx="5143500" cy="38576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059002-3E1F-1C3F-DA98-47907D20B712}"/>
              </a:ext>
            </a:extLst>
          </p:cNvPr>
          <p:cNvSpPr txBox="1"/>
          <p:nvPr/>
        </p:nvSpPr>
        <p:spPr>
          <a:xfrm>
            <a:off x="4082152" y="1716727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/ </a:t>
            </a:r>
            <a:r>
              <a:rPr lang="en-US" sz="2000" dirty="0"/>
              <a:t>(PATTERNS) </a:t>
            </a:r>
            <a:r>
              <a:rPr lang="en-US" sz="3200" dirty="0"/>
              <a:t>/</a:t>
            </a:r>
            <a:br>
              <a:rPr lang="en-US" sz="3200" dirty="0"/>
            </a:br>
            <a:r>
              <a:rPr lang="en-US" sz="3600" dirty="0"/>
              <a:t>/ </a:t>
            </a:r>
            <a:r>
              <a:rPr lang="en-US" sz="2000" dirty="0"/>
              <a:t>([a-z]+[0-9]+) </a:t>
            </a:r>
            <a:r>
              <a:rPr lang="en-US" sz="3200" dirty="0"/>
              <a:t>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4367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-9130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1"/>
          </p:nvPr>
        </p:nvSpPr>
        <p:spPr>
          <a:xfrm>
            <a:off x="-892175" y="722225"/>
            <a:ext cx="87159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i="1" dirty="0"/>
              <a:t>  </a:t>
            </a:r>
            <a:endParaRPr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CD070-83EF-EDCA-954B-83AE6900279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9678F7-0A98-9A45-4913-8986C87E361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0A9385C-3ECF-DD52-34B7-CC156832596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EE1032F-74FD-EE9E-391E-A069E81FF75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E74EE70-6725-4F4B-2887-D6B165DFDAD9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164B68A-9AC0-C36E-ED4A-70926B64DC6C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25B8C-F825-54E5-8CA7-C0298240E8FA}"/>
              </a:ext>
            </a:extLst>
          </p:cNvPr>
          <p:cNvSpPr txBox="1"/>
          <p:nvPr/>
        </p:nvSpPr>
        <p:spPr>
          <a:xfrm>
            <a:off x="4082152" y="402116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3"/>
              </a:rPr>
              <a:t>https://regex101.com/</a:t>
            </a:r>
            <a:endParaRPr lang="en-US" sz="2000" dirty="0"/>
          </a:p>
        </p:txBody>
      </p:sp>
      <p:pic>
        <p:nvPicPr>
          <p:cNvPr id="4" name="Picture 3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D119738D-34AE-7754-F8AC-797C3D6FD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642938" y="642937"/>
            <a:ext cx="5143500" cy="3857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822274-6F90-A697-A1E4-84CA00BEB80D}"/>
              </a:ext>
            </a:extLst>
          </p:cNvPr>
          <p:cNvSpPr txBox="1"/>
          <p:nvPr/>
        </p:nvSpPr>
        <p:spPr>
          <a:xfrm>
            <a:off x="4082152" y="1716727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/ </a:t>
            </a:r>
            <a:r>
              <a:rPr lang="en-US" sz="2000" dirty="0"/>
              <a:t>\CODE </a:t>
            </a:r>
            <a:r>
              <a:rPr lang="en-US" sz="3200" dirty="0"/>
              <a:t>/</a:t>
            </a:r>
            <a:br>
              <a:rPr lang="en-US" sz="3200" dirty="0"/>
            </a:br>
            <a:r>
              <a:rPr lang="en-US" sz="3600" dirty="0"/>
              <a:t>/ </a:t>
            </a:r>
            <a:r>
              <a:rPr lang="en-US" sz="2000" dirty="0"/>
              <a:t>\n </a:t>
            </a:r>
            <a:r>
              <a:rPr lang="en-US" sz="3200" dirty="0"/>
              <a:t>/</a:t>
            </a:r>
            <a:br>
              <a:rPr lang="en-US" sz="3200" dirty="0"/>
            </a:br>
            <a:r>
              <a:rPr lang="en-US" sz="3600" dirty="0"/>
              <a:t>/ </a:t>
            </a:r>
            <a:r>
              <a:rPr lang="en-US" sz="2000" dirty="0"/>
              <a:t>. </a:t>
            </a:r>
            <a:r>
              <a:rPr lang="en-US" sz="3200" dirty="0"/>
              <a:t>/ == </a:t>
            </a:r>
            <a:r>
              <a:rPr lang="en-US" sz="2000" dirty="0"/>
              <a:t>[^\n]</a:t>
            </a:r>
          </a:p>
        </p:txBody>
      </p:sp>
    </p:spTree>
    <p:extLst>
      <p:ext uri="{BB962C8B-B14F-4D97-AF65-F5344CB8AC3E}">
        <p14:creationId xmlns:p14="http://schemas.microsoft.com/office/powerpoint/2010/main" val="2656604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-9130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1"/>
          </p:nvPr>
        </p:nvSpPr>
        <p:spPr>
          <a:xfrm>
            <a:off x="-892175" y="722225"/>
            <a:ext cx="87159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i="1" dirty="0"/>
              <a:t>  </a:t>
            </a:r>
            <a:endParaRPr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CD070-83EF-EDCA-954B-83AE6900279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9678F7-0A98-9A45-4913-8986C87E361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0A9385C-3ECF-DD52-34B7-CC156832596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EE1032F-74FD-EE9E-391E-A069E81FF75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E74EE70-6725-4F4B-2887-D6B165DFDAD9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164B68A-9AC0-C36E-ED4A-70926B64DC6C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25B8C-F825-54E5-8CA7-C0298240E8FA}"/>
              </a:ext>
            </a:extLst>
          </p:cNvPr>
          <p:cNvSpPr txBox="1"/>
          <p:nvPr/>
        </p:nvSpPr>
        <p:spPr>
          <a:xfrm>
            <a:off x="4082152" y="402116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3"/>
              </a:rPr>
              <a:t>https://regex101.com/</a:t>
            </a:r>
            <a:endParaRPr lang="en-US" sz="2000" dirty="0"/>
          </a:p>
        </p:txBody>
      </p:sp>
      <p:pic>
        <p:nvPicPr>
          <p:cNvPr id="6" name="Picture 5" descr="A graph paper with writing on it&#10;&#10;Description automatically generated">
            <a:extLst>
              <a:ext uri="{FF2B5EF4-FFF2-40B4-BE49-F238E27FC236}">
                <a16:creationId xmlns:a16="http://schemas.microsoft.com/office/drawing/2014/main" id="{492481F7-EF5B-4EED-A211-D3EC94746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642938" y="642938"/>
            <a:ext cx="5143500" cy="3857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B1E5E8-91DE-013E-F28F-34872D3D243B}"/>
              </a:ext>
            </a:extLst>
          </p:cNvPr>
          <p:cNvSpPr txBox="1"/>
          <p:nvPr/>
        </p:nvSpPr>
        <p:spPr>
          <a:xfrm>
            <a:off x="4082152" y="1716727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/ </a:t>
            </a:r>
            <a:r>
              <a:rPr lang="en-US" sz="2000" dirty="0"/>
              <a:t>^EXACT$ </a:t>
            </a:r>
            <a:r>
              <a:rPr lang="en-US" sz="3200" dirty="0"/>
              <a:t>/</a:t>
            </a:r>
            <a:br>
              <a:rPr lang="en-US" sz="3200" dirty="0"/>
            </a:br>
            <a:r>
              <a:rPr lang="en-US" sz="3600" dirty="0"/>
              <a:t>/ </a:t>
            </a:r>
            <a:r>
              <a:rPr lang="en-US" sz="2000" dirty="0"/>
              <a:t>^START </a:t>
            </a:r>
            <a:r>
              <a:rPr lang="en-US" sz="3200" dirty="0"/>
              <a:t>/</a:t>
            </a:r>
            <a:br>
              <a:rPr lang="en-US" sz="3200" dirty="0"/>
            </a:br>
            <a:r>
              <a:rPr lang="en-US" sz="3600" dirty="0"/>
              <a:t>/ </a:t>
            </a:r>
            <a:r>
              <a:rPr lang="en-US" sz="2000" dirty="0"/>
              <a:t>END$ </a:t>
            </a:r>
            <a:r>
              <a:rPr lang="en-US" sz="3200" dirty="0"/>
              <a:t>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6082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-9130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1"/>
          </p:nvPr>
        </p:nvSpPr>
        <p:spPr>
          <a:xfrm>
            <a:off x="-892175" y="722225"/>
            <a:ext cx="87159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i="1" dirty="0"/>
              <a:t>  </a:t>
            </a:r>
            <a:endParaRPr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CD070-83EF-EDCA-954B-83AE6900279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9678F7-0A98-9A45-4913-8986C87E361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0A9385C-3ECF-DD52-34B7-CC156832596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EE1032F-74FD-EE9E-391E-A069E81FF75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E74EE70-6725-4F4B-2887-D6B165DFDAD9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164B68A-9AC0-C36E-ED4A-70926B64DC6C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25B8C-F825-54E5-8CA7-C0298240E8FA}"/>
              </a:ext>
            </a:extLst>
          </p:cNvPr>
          <p:cNvSpPr txBox="1"/>
          <p:nvPr/>
        </p:nvSpPr>
        <p:spPr>
          <a:xfrm>
            <a:off x="4082152" y="402116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3"/>
              </a:rPr>
              <a:t>https://regex101.com/</a:t>
            </a:r>
            <a:endParaRPr lang="en-US" sz="2000" dirty="0"/>
          </a:p>
        </p:txBody>
      </p:sp>
      <p:pic>
        <p:nvPicPr>
          <p:cNvPr id="6" name="Picture 5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7233729D-0BB6-F020-8144-DFE61B172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642938" y="642937"/>
            <a:ext cx="5143500" cy="3857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DD4644-0C8F-0115-D0C1-5DECF79D7FAB}"/>
              </a:ext>
            </a:extLst>
          </p:cNvPr>
          <p:cNvSpPr txBox="1"/>
          <p:nvPr/>
        </p:nvSpPr>
        <p:spPr>
          <a:xfrm>
            <a:off x="4082152" y="1716727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</a:t>
            </a:r>
            <a:r>
              <a:rPr lang="en-US" sz="3600" dirty="0"/>
              <a:t>/</a:t>
            </a:r>
            <a:r>
              <a:rPr lang="en-US" sz="2000" dirty="0"/>
              <a:t>MATCH</a:t>
            </a:r>
            <a:r>
              <a:rPr lang="en-US" sz="3200" dirty="0"/>
              <a:t>/</a:t>
            </a:r>
            <a:r>
              <a:rPr lang="en-US" sz="2000" dirty="0"/>
              <a:t>REPLACE</a:t>
            </a:r>
            <a:r>
              <a:rPr lang="en-US" sz="3200" dirty="0"/>
              <a:t>/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$0 = whole match</a:t>
            </a:r>
            <a:br>
              <a:rPr lang="en-US" sz="2000" dirty="0"/>
            </a:br>
            <a:r>
              <a:rPr lang="en-US" sz="2000" dirty="0"/>
              <a:t>$X = group</a:t>
            </a:r>
          </a:p>
        </p:txBody>
      </p:sp>
    </p:spTree>
    <p:extLst>
      <p:ext uri="{BB962C8B-B14F-4D97-AF65-F5344CB8AC3E}">
        <p14:creationId xmlns:p14="http://schemas.microsoft.com/office/powerpoint/2010/main" val="4127493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-9130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1"/>
          </p:nvPr>
        </p:nvSpPr>
        <p:spPr>
          <a:xfrm>
            <a:off x="-892175" y="722225"/>
            <a:ext cx="87159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i="1" dirty="0"/>
              <a:t>  </a:t>
            </a:r>
            <a:endParaRPr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CD070-83EF-EDCA-954B-83AE6900279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9678F7-0A98-9A45-4913-8986C87E361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0A9385C-3ECF-DD52-34B7-CC156832596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EE1032F-74FD-EE9E-391E-A069E81FF75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E74EE70-6725-4F4B-2887-D6B165DFDAD9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164B68A-9AC0-C36E-ED4A-70926B64DC6C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25B8C-F825-54E5-8CA7-C0298240E8FA}"/>
              </a:ext>
            </a:extLst>
          </p:cNvPr>
          <p:cNvSpPr txBox="1"/>
          <p:nvPr/>
        </p:nvSpPr>
        <p:spPr>
          <a:xfrm>
            <a:off x="4082152" y="402116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3"/>
              </a:rPr>
              <a:t>https://regex101.com/</a:t>
            </a:r>
            <a:endParaRPr lang="en-US" sz="2000" dirty="0"/>
          </a:p>
        </p:txBody>
      </p:sp>
      <p:pic>
        <p:nvPicPr>
          <p:cNvPr id="4" name="Picture 3" descr="A math equations on a graph paper&#10;&#10;Description automatically generated">
            <a:extLst>
              <a:ext uri="{FF2B5EF4-FFF2-40B4-BE49-F238E27FC236}">
                <a16:creationId xmlns:a16="http://schemas.microsoft.com/office/drawing/2014/main" id="{B7726663-8961-80A5-EA56-065F1B814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642938" y="642937"/>
            <a:ext cx="5143500" cy="38576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88C2DB-9B56-D950-6C4B-D20AC70D0A54}"/>
              </a:ext>
            </a:extLst>
          </p:cNvPr>
          <p:cNvSpPr txBox="1"/>
          <p:nvPr/>
        </p:nvSpPr>
        <p:spPr>
          <a:xfrm>
            <a:off x="4082152" y="1716727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/</a:t>
            </a:r>
            <a:r>
              <a:rPr lang="en-US" sz="2000" dirty="0"/>
              <a:t>MATCH</a:t>
            </a:r>
            <a:r>
              <a:rPr lang="en-US" sz="3200" dirty="0"/>
              <a:t>/</a:t>
            </a:r>
            <a:r>
              <a:rPr lang="en-US" sz="2000" i="1" dirty="0"/>
              <a:t>modifier</a:t>
            </a:r>
            <a:br>
              <a:rPr lang="en-US" sz="32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163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>
            <a:spLocks noGrp="1"/>
          </p:cNvSpPr>
          <p:nvPr>
            <p:ph type="title"/>
          </p:nvPr>
        </p:nvSpPr>
        <p:spPr>
          <a:xfrm>
            <a:off x="278649" y="64054"/>
            <a:ext cx="6537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r>
              <a:rPr lang="en-US" dirty="0"/>
              <a:t>Now for something different</a:t>
            </a:r>
            <a:endParaRPr dirty="0"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1"/>
          </p:nvPr>
        </p:nvSpPr>
        <p:spPr>
          <a:xfrm>
            <a:off x="-913050" y="722225"/>
            <a:ext cx="65379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325" name="Google Shape;325;p37"/>
          <p:cNvSpPr txBox="1">
            <a:spLocks noGrp="1"/>
          </p:cNvSpPr>
          <p:nvPr>
            <p:ph type="body" idx="2"/>
          </p:nvPr>
        </p:nvSpPr>
        <p:spPr>
          <a:xfrm>
            <a:off x="278649" y="931704"/>
            <a:ext cx="6159000" cy="3543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r>
              <a:rPr lang="en-US" sz="1800" dirty="0"/>
              <a:t>Open camera on glass board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Open up a copy of </a:t>
            </a:r>
            <a:br>
              <a:rPr lang="en-US" sz="1800" dirty="0"/>
            </a:br>
            <a:r>
              <a:rPr lang="en-US" sz="1800" dirty="0">
                <a:hlinkClick r:id="rId3"/>
              </a:rPr>
              <a:t>https://regex101.com/</a:t>
            </a:r>
            <a:endParaRPr lang="en-US" sz="1800" dirty="0"/>
          </a:p>
          <a:p>
            <a:endParaRPr lang="en-US" sz="1800" dirty="0"/>
          </a:p>
          <a:p>
            <a:pPr marL="15875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A789B3-DB37-722C-8EAD-0446341AB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519" y="2204517"/>
            <a:ext cx="2975829" cy="234554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-9130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1"/>
          </p:nvPr>
        </p:nvSpPr>
        <p:spPr>
          <a:xfrm>
            <a:off x="-892175" y="722225"/>
            <a:ext cx="87159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i="1" dirty="0"/>
              <a:t>  </a:t>
            </a:r>
            <a:endParaRPr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CD070-83EF-EDCA-954B-83AE6900279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9678F7-0A98-9A45-4913-8986C87E361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0A9385C-3ECF-DD52-34B7-CC156832596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EE1032F-74FD-EE9E-391E-A069E81FF75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E74EE70-6725-4F4B-2887-D6B165DFDAD9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164B68A-9AC0-C36E-ED4A-70926B64DC6C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25B8C-F825-54E5-8CA7-C0298240E8FA}"/>
              </a:ext>
            </a:extLst>
          </p:cNvPr>
          <p:cNvSpPr txBox="1"/>
          <p:nvPr/>
        </p:nvSpPr>
        <p:spPr>
          <a:xfrm>
            <a:off x="4082152" y="402116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3"/>
              </a:rPr>
              <a:t>https://regex101.com/</a:t>
            </a:r>
            <a:endParaRPr lang="en-US" sz="2000" dirty="0"/>
          </a:p>
        </p:txBody>
      </p:sp>
      <p:pic>
        <p:nvPicPr>
          <p:cNvPr id="12" name="Picture 11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39DCF1C8-D806-D57E-560C-07DA0ECBE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642938" y="642937"/>
            <a:ext cx="5143500" cy="38576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40BAE3-C816-C8C0-1AB0-2D43610A7BB3}"/>
              </a:ext>
            </a:extLst>
          </p:cNvPr>
          <p:cNvSpPr txBox="1"/>
          <p:nvPr/>
        </p:nvSpPr>
        <p:spPr>
          <a:xfrm>
            <a:off x="4082152" y="412390"/>
            <a:ext cx="457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MATCH</a:t>
            </a:r>
            <a:br>
              <a:rPr lang="en-US" sz="2400" dirty="0"/>
            </a:br>
            <a:r>
              <a:rPr lang="en-US" sz="2400" dirty="0"/>
              <a:t>2022-08-22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NOT:</a:t>
            </a:r>
            <a:br>
              <a:rPr lang="en-US" sz="2400" dirty="0"/>
            </a:br>
            <a:r>
              <a:rPr lang="en-US" sz="2400" dirty="0"/>
              <a:t>0110-56-33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07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-9130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1"/>
          </p:nvPr>
        </p:nvSpPr>
        <p:spPr>
          <a:xfrm>
            <a:off x="-892175" y="722225"/>
            <a:ext cx="87159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i="1" dirty="0"/>
              <a:t>  </a:t>
            </a:r>
            <a:endParaRPr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CD070-83EF-EDCA-954B-83AE6900279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9678F7-0A98-9A45-4913-8986C87E361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0A9385C-3ECF-DD52-34B7-CC156832596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EE1032F-74FD-EE9E-391E-A069E81FF75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E74EE70-6725-4F4B-2887-D6B165DFDAD9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164B68A-9AC0-C36E-ED4A-70926B64DC6C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25B8C-F825-54E5-8CA7-C0298240E8FA}"/>
              </a:ext>
            </a:extLst>
          </p:cNvPr>
          <p:cNvSpPr txBox="1"/>
          <p:nvPr/>
        </p:nvSpPr>
        <p:spPr>
          <a:xfrm>
            <a:off x="4082152" y="402116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3"/>
              </a:rPr>
              <a:t>https://regex101.com/</a:t>
            </a:r>
            <a:endParaRPr lang="en-US" sz="2000" dirty="0"/>
          </a:p>
        </p:txBody>
      </p:sp>
      <p:pic>
        <p:nvPicPr>
          <p:cNvPr id="6" name="Picture 5" descr="A close-up of a paper&#10;&#10;Description automatically generated">
            <a:extLst>
              <a:ext uri="{FF2B5EF4-FFF2-40B4-BE49-F238E27FC236}">
                <a16:creationId xmlns:a16="http://schemas.microsoft.com/office/drawing/2014/main" id="{6CA9F808-4CB8-4F2E-5B2E-9C7FE00F2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656009" y="642937"/>
            <a:ext cx="5143500" cy="38576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A94F8B-F9D3-6232-BC5B-40C22A5DBDC7}"/>
              </a:ext>
            </a:extLst>
          </p:cNvPr>
          <p:cNvSpPr txBox="1"/>
          <p:nvPr/>
        </p:nvSpPr>
        <p:spPr>
          <a:xfrm>
            <a:off x="4082152" y="412390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MATCH</a:t>
            </a:r>
            <a:br>
              <a:rPr lang="en-US" sz="2400" dirty="0"/>
            </a:br>
            <a:r>
              <a:rPr lang="en-US" sz="2400" dirty="0"/>
              <a:t>1</a:t>
            </a:r>
            <a:br>
              <a:rPr lang="en-US" sz="2400" dirty="0"/>
            </a:br>
            <a:r>
              <a:rPr lang="en-US" sz="2400" dirty="0"/>
              <a:t>44</a:t>
            </a:r>
            <a:br>
              <a:rPr lang="en-US" sz="2400" dirty="0"/>
            </a:br>
            <a:r>
              <a:rPr lang="en-US" sz="2400" dirty="0"/>
              <a:t>50.566</a:t>
            </a:r>
            <a:br>
              <a:rPr lang="en-US" sz="2400" dirty="0"/>
            </a:br>
            <a:r>
              <a:rPr lang="en-US" sz="2400" dirty="0"/>
              <a:t>0.11</a:t>
            </a:r>
            <a:br>
              <a:rPr lang="en-US" sz="2400" dirty="0"/>
            </a:br>
            <a:r>
              <a:rPr lang="en-US" sz="2400" dirty="0"/>
              <a:t>-33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NOT:</a:t>
            </a:r>
            <a:br>
              <a:rPr lang="en-US" sz="2400" dirty="0"/>
            </a:br>
            <a:r>
              <a:rPr lang="en-US" sz="2400" dirty="0"/>
              <a:t>033.33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300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-9130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1"/>
          </p:nvPr>
        </p:nvSpPr>
        <p:spPr>
          <a:xfrm>
            <a:off x="-892175" y="722225"/>
            <a:ext cx="87159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i="1" dirty="0"/>
              <a:t>  </a:t>
            </a:r>
            <a:endParaRPr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CD070-83EF-EDCA-954B-83AE6900279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9678F7-0A98-9A45-4913-8986C87E361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0A9385C-3ECF-DD52-34B7-CC156832596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EE1032F-74FD-EE9E-391E-A069E81FF75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E74EE70-6725-4F4B-2887-D6B165DFDAD9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164B68A-9AC0-C36E-ED4A-70926B64DC6C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25B8C-F825-54E5-8CA7-C0298240E8FA}"/>
              </a:ext>
            </a:extLst>
          </p:cNvPr>
          <p:cNvSpPr txBox="1"/>
          <p:nvPr/>
        </p:nvSpPr>
        <p:spPr>
          <a:xfrm>
            <a:off x="4082152" y="402116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3"/>
              </a:rPr>
              <a:t>https://regex101.com/</a:t>
            </a:r>
            <a:endParaRPr lang="en-US" sz="2000" dirty="0"/>
          </a:p>
        </p:txBody>
      </p:sp>
      <p:pic>
        <p:nvPicPr>
          <p:cNvPr id="4" name="Picture 3" descr="A graph paper with writing on it&#10;&#10;Description automatically generated">
            <a:extLst>
              <a:ext uri="{FF2B5EF4-FFF2-40B4-BE49-F238E27FC236}">
                <a16:creationId xmlns:a16="http://schemas.microsoft.com/office/drawing/2014/main" id="{7598F4D0-F414-ED41-97C9-47ADBA86D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642938" y="642937"/>
            <a:ext cx="5143500" cy="3857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D37DC0-FA40-7332-DB13-C025F6FDAD28}"/>
              </a:ext>
            </a:extLst>
          </p:cNvPr>
          <p:cNvSpPr txBox="1"/>
          <p:nvPr/>
        </p:nvSpPr>
        <p:spPr>
          <a:xfrm>
            <a:off x="4082152" y="412390"/>
            <a:ext cx="269213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MATCH</a:t>
            </a:r>
            <a:br>
              <a:rPr lang="en-US" sz="2400" dirty="0"/>
            </a:br>
            <a:r>
              <a:rPr lang="en-US" sz="2400" dirty="0"/>
              <a:t>?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WHAT AM I ?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Put answers in chat once everyone’s ready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93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-9130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1"/>
          </p:nvPr>
        </p:nvSpPr>
        <p:spPr>
          <a:xfrm>
            <a:off x="-892175" y="722225"/>
            <a:ext cx="87159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i="1" dirty="0"/>
              <a:t>  </a:t>
            </a:r>
            <a:endParaRPr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CD070-83EF-EDCA-954B-83AE6900279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9678F7-0A98-9A45-4913-8986C87E361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0A9385C-3ECF-DD52-34B7-CC156832596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EE1032F-74FD-EE9E-391E-A069E81FF75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E74EE70-6725-4F4B-2887-D6B165DFDAD9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164B68A-9AC0-C36E-ED4A-70926B64DC6C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25B8C-F825-54E5-8CA7-C0298240E8FA}"/>
              </a:ext>
            </a:extLst>
          </p:cNvPr>
          <p:cNvSpPr txBox="1"/>
          <p:nvPr/>
        </p:nvSpPr>
        <p:spPr>
          <a:xfrm>
            <a:off x="4082152" y="402116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3"/>
              </a:rPr>
              <a:t>https://regex101.com/</a:t>
            </a:r>
            <a:endParaRPr lang="en-US" sz="2000" dirty="0"/>
          </a:p>
        </p:txBody>
      </p:sp>
      <p:pic>
        <p:nvPicPr>
          <p:cNvPr id="6" name="Picture 5" descr="A notepad with writing on it&#10;&#10;Description automatically generated">
            <a:extLst>
              <a:ext uri="{FF2B5EF4-FFF2-40B4-BE49-F238E27FC236}">
                <a16:creationId xmlns:a16="http://schemas.microsoft.com/office/drawing/2014/main" id="{8527C792-215C-0FD4-7313-96F459F44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642938" y="642938"/>
            <a:ext cx="51435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04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ature, mountain, highland">
            <a:extLst>
              <a:ext uri="{FF2B5EF4-FFF2-40B4-BE49-F238E27FC236}">
                <a16:creationId xmlns:a16="http://schemas.microsoft.com/office/drawing/2014/main" id="{DC829260-933A-6F42-FBAD-9CC899A73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2286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DBD70A-9E72-6D13-B5CC-0271DBB4F06C}"/>
              </a:ext>
            </a:extLst>
          </p:cNvPr>
          <p:cNvSpPr/>
          <p:nvPr/>
        </p:nvSpPr>
        <p:spPr>
          <a:xfrm>
            <a:off x="243685" y="171450"/>
            <a:ext cx="5420590" cy="2000251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2" name="Google Shape;1292;p75"/>
          <p:cNvSpPr txBox="1"/>
          <p:nvPr/>
        </p:nvSpPr>
        <p:spPr>
          <a:xfrm>
            <a:off x="1646075" y="824450"/>
            <a:ext cx="40182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DM Sans"/>
                <a:ea typeface="DM Sans"/>
                <a:cs typeface="DM Sans"/>
                <a:sym typeface="DM Sans"/>
              </a:rPr>
              <a:t>Anthony McKale</a:t>
            </a:r>
            <a:endParaRPr b="1" dirty="0">
              <a:latin typeface="DM Sans"/>
              <a:ea typeface="DM Sans"/>
              <a:cs typeface="DM Sans"/>
              <a:sym typeface="DM Sans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DM Sans"/>
                <a:ea typeface="DM Sans"/>
                <a:cs typeface="DM Sans"/>
                <a:sym typeface="DM Sans"/>
              </a:rPr>
              <a:t>Associate Director, Cloud and DevOps</a:t>
            </a:r>
            <a:endParaRPr sz="1200" dirty="0">
              <a:latin typeface="DM Sans"/>
              <a:ea typeface="DM Sans"/>
              <a:cs typeface="DM Sans"/>
              <a:sym typeface="DM Sans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latin typeface="DM Sans"/>
                <a:ea typeface="DM Sans"/>
                <a:cs typeface="DM Sans"/>
                <a:sym typeface="DM Sans"/>
              </a:rPr>
              <a:t>E: </a:t>
            </a:r>
            <a:r>
              <a:rPr lang="en-GB" sz="1200" dirty="0">
                <a:latin typeface="DM Sans"/>
                <a:ea typeface="DM Sans"/>
                <a:cs typeface="DM Sans"/>
                <a:sym typeface="DM Sans"/>
                <a:hlinkClick r:id="rId5"/>
              </a:rPr>
              <a:t>anthony.mckale@6point6.co.uk</a:t>
            </a:r>
            <a:r>
              <a:rPr lang="en-GB" sz="1200" dirty="0">
                <a:latin typeface="DM Sans"/>
                <a:ea typeface="DM Sans"/>
                <a:cs typeface="DM Sans"/>
                <a:sym typeface="DM Sans"/>
              </a:rPr>
              <a:t> </a:t>
            </a:r>
            <a:endParaRPr sz="1200" dirty="0">
              <a:latin typeface="DM Sans"/>
              <a:ea typeface="DM Sans"/>
              <a:cs typeface="DM Sans"/>
              <a:sym typeface="DM Sans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latin typeface="DM Sans"/>
                <a:ea typeface="DM Sans"/>
                <a:cs typeface="DM Sans"/>
                <a:sym typeface="DM Sans"/>
              </a:rPr>
              <a:t>LinkedIn: </a:t>
            </a:r>
            <a:r>
              <a:rPr lang="en-GB" sz="1200" dirty="0">
                <a:latin typeface="DM Sans"/>
                <a:ea typeface="DM Sans"/>
                <a:cs typeface="DM Sans"/>
                <a:sym typeface="DM Sans"/>
                <a:hlinkClick r:id="rId6"/>
              </a:rPr>
              <a:t>https://www.linkedin.com/in/anthonymckale</a:t>
            </a:r>
            <a:r>
              <a:rPr lang="en-GB" sz="1200" dirty="0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1200" dirty="0">
                <a:latin typeface="DM Sans"/>
                <a:ea typeface="DM Sans"/>
                <a:cs typeface="DM Sans"/>
                <a:sym typeface="DM Sans"/>
              </a:rPr>
              <a:t> </a:t>
            </a:r>
            <a:endParaRPr sz="12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93" name="Google Shape;1293;p75"/>
          <p:cNvSpPr txBox="1">
            <a:spLocks noGrp="1"/>
          </p:cNvSpPr>
          <p:nvPr>
            <p:ph type="body" idx="1"/>
          </p:nvPr>
        </p:nvSpPr>
        <p:spPr>
          <a:xfrm>
            <a:off x="346900" y="76425"/>
            <a:ext cx="76338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>
              <a:buSzPts val="2600"/>
            </a:pPr>
            <a:r>
              <a:rPr lang="en" sz="2600" dirty="0">
                <a:latin typeface="DM Sans"/>
                <a:ea typeface="DM Sans"/>
                <a:cs typeface="DM Sans"/>
                <a:sym typeface="DM Sans"/>
              </a:rPr>
              <a:t>Contact</a:t>
            </a:r>
            <a:endParaRPr sz="26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94" name="Google Shape;1294;p75"/>
          <p:cNvSpPr txBox="1"/>
          <p:nvPr/>
        </p:nvSpPr>
        <p:spPr>
          <a:xfrm>
            <a:off x="5793700" y="858200"/>
            <a:ext cx="25917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endParaRPr sz="12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96" name="Google Shape;1296;p75"/>
          <p:cNvSpPr txBox="1"/>
          <p:nvPr/>
        </p:nvSpPr>
        <p:spPr>
          <a:xfrm>
            <a:off x="250825" y="2484301"/>
            <a:ext cx="6693600" cy="173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DM Sans"/>
                <a:ea typeface="DM Sans"/>
                <a:cs typeface="DM Sans"/>
                <a:sym typeface="DM Sans"/>
              </a:rPr>
              <a:t>I've been Anthony "Zapper" McKale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DM Sans"/>
                <a:ea typeface="DM Sans"/>
                <a:cs typeface="DM Sans"/>
                <a:sym typeface="DM Sans"/>
              </a:rPr>
              <a:t>Hopefully: I've Educated, Informed, and even Entertained </a:t>
            </a:r>
            <a:br>
              <a:rPr lang="en-US" sz="1100" dirty="0">
                <a:latin typeface="DM Sans"/>
                <a:ea typeface="DM Sans"/>
                <a:cs typeface="DM Sans"/>
                <a:sym typeface="DM Sans"/>
              </a:rPr>
            </a:br>
            <a:br>
              <a:rPr lang="en-US" sz="1100" dirty="0">
                <a:latin typeface="DM Sans"/>
                <a:ea typeface="DM Sans"/>
                <a:cs typeface="DM Sans"/>
                <a:sym typeface="DM Sans"/>
              </a:rPr>
            </a:br>
            <a:r>
              <a:rPr lang="en-US" sz="1100" dirty="0">
                <a:latin typeface="DM Sans"/>
                <a:ea typeface="DM Sans"/>
                <a:cs typeface="DM Sans"/>
                <a:sym typeface="DM Sans"/>
              </a:rPr>
              <a:t>Thank you, for your audience</a:t>
            </a:r>
            <a:br>
              <a:rPr lang="en-US" sz="1100" dirty="0">
                <a:latin typeface="DM Sans"/>
                <a:ea typeface="DM Sans"/>
                <a:cs typeface="DM Sans"/>
                <a:sym typeface="DM Sans"/>
              </a:rPr>
            </a:br>
            <a:br>
              <a:rPr lang="en-US" sz="1100" dirty="0">
                <a:latin typeface="DM Sans"/>
                <a:ea typeface="DM Sans"/>
                <a:cs typeface="DM Sans"/>
                <a:sym typeface="DM Sans"/>
              </a:rPr>
            </a:br>
            <a:r>
              <a:rPr lang="en" sz="1200" u="sng" dirty="0">
                <a:solidFill>
                  <a:schemeClr val="dk2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6point6.co.uk</a:t>
            </a:r>
            <a:endParaRPr sz="1200" dirty="0">
              <a:solidFill>
                <a:schemeClr val="dk2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A9E8BD-818D-8F57-6D96-2F037910F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370" y="996900"/>
            <a:ext cx="1009280" cy="10479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-9130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1"/>
          </p:nvPr>
        </p:nvSpPr>
        <p:spPr>
          <a:xfrm>
            <a:off x="-892175" y="722225"/>
            <a:ext cx="87159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i="1" dirty="0"/>
              <a:t>  </a:t>
            </a:r>
            <a:endParaRPr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CD070-83EF-EDCA-954B-83AE6900279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9678F7-0A98-9A45-4913-8986C87E361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0A9385C-3ECF-DD52-34B7-CC156832596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EE1032F-74FD-EE9E-391E-A069E81FF75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E74EE70-6725-4F4B-2887-D6B165DFDAD9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164B68A-9AC0-C36E-ED4A-70926B64DC6C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pic>
        <p:nvPicPr>
          <p:cNvPr id="17" name="Picture 16" descr="A red exercise book with black text&#10;&#10;Description automatically generated">
            <a:extLst>
              <a:ext uri="{FF2B5EF4-FFF2-40B4-BE49-F238E27FC236}">
                <a16:creationId xmlns:a16="http://schemas.microsoft.com/office/drawing/2014/main" id="{4222DA81-85B1-3C87-1D02-0E3270640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72596" y="584624"/>
            <a:ext cx="4676990" cy="35077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-9130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1"/>
          </p:nvPr>
        </p:nvSpPr>
        <p:spPr>
          <a:xfrm>
            <a:off x="-892175" y="722225"/>
            <a:ext cx="87159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i="1" dirty="0"/>
              <a:t>  </a:t>
            </a:r>
            <a:endParaRPr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CD070-83EF-EDCA-954B-83AE6900279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9678F7-0A98-9A45-4913-8986C87E361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0A9385C-3ECF-DD52-34B7-CC156832596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EE1032F-74FD-EE9E-391E-A069E81FF75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E74EE70-6725-4F4B-2887-D6B165DFDAD9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164B68A-9AC0-C36E-ED4A-70926B64DC6C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pic>
        <p:nvPicPr>
          <p:cNvPr id="4" name="Picture 3" descr="A graph paper with writing on it&#10;&#10;Description automatically generated">
            <a:extLst>
              <a:ext uri="{FF2B5EF4-FFF2-40B4-BE49-F238E27FC236}">
                <a16:creationId xmlns:a16="http://schemas.microsoft.com/office/drawing/2014/main" id="{ADAB499F-7A4C-AAB6-F669-8B111F6F6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655865" y="601893"/>
            <a:ext cx="5252952" cy="39397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F2126D-A7BF-F9E7-99DF-3F9B9951E232}"/>
              </a:ext>
            </a:extLst>
          </p:cNvPr>
          <p:cNvSpPr txBox="1"/>
          <p:nvPr/>
        </p:nvSpPr>
        <p:spPr>
          <a:xfrm>
            <a:off x="4082152" y="402116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4"/>
              </a:rPr>
              <a:t>https://regex101.com/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350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-9130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1"/>
          </p:nvPr>
        </p:nvSpPr>
        <p:spPr>
          <a:xfrm>
            <a:off x="-892175" y="722225"/>
            <a:ext cx="87159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i="1" dirty="0"/>
              <a:t>  </a:t>
            </a:r>
            <a:endParaRPr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CD070-83EF-EDCA-954B-83AE6900279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9678F7-0A98-9A45-4913-8986C87E361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0A9385C-3ECF-DD52-34B7-CC156832596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EE1032F-74FD-EE9E-391E-A069E81FF75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E74EE70-6725-4F4B-2887-D6B165DFDAD9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164B68A-9AC0-C36E-ED4A-70926B64DC6C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pic>
        <p:nvPicPr>
          <p:cNvPr id="6" name="Picture 5" descr="A math equation on a graph paper&#10;&#10;Description automatically generated">
            <a:extLst>
              <a:ext uri="{FF2B5EF4-FFF2-40B4-BE49-F238E27FC236}">
                <a16:creationId xmlns:a16="http://schemas.microsoft.com/office/drawing/2014/main" id="{5F5414A9-5A0D-9F3D-84BD-B2C5D43DF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601218" y="642937"/>
            <a:ext cx="5143500" cy="3857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9FBF74-B138-F4EE-E2CA-CFB49D52B442}"/>
              </a:ext>
            </a:extLst>
          </p:cNvPr>
          <p:cNvSpPr txBox="1"/>
          <p:nvPr/>
        </p:nvSpPr>
        <p:spPr>
          <a:xfrm>
            <a:off x="4082152" y="402116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4"/>
              </a:rPr>
              <a:t>https://regex101.com/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0A3B36-A194-D1CF-B3D8-AD9D4D9EC8EC}"/>
              </a:ext>
            </a:extLst>
          </p:cNvPr>
          <p:cNvSpPr txBox="1"/>
          <p:nvPr/>
        </p:nvSpPr>
        <p:spPr>
          <a:xfrm>
            <a:off x="4082152" y="171672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/</a:t>
            </a:r>
            <a:r>
              <a:rPr lang="en-US" sz="2000" i="1" dirty="0"/>
              <a:t>CHARACTERS</a:t>
            </a:r>
            <a:r>
              <a:rPr lang="en-US" sz="3200" dirty="0"/>
              <a:t>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344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-9130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1"/>
          </p:nvPr>
        </p:nvSpPr>
        <p:spPr>
          <a:xfrm>
            <a:off x="-892175" y="722225"/>
            <a:ext cx="87159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i="1" dirty="0"/>
              <a:t>  </a:t>
            </a:r>
            <a:endParaRPr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CD070-83EF-EDCA-954B-83AE6900279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9678F7-0A98-9A45-4913-8986C87E361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0A9385C-3ECF-DD52-34B7-CC156832596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EE1032F-74FD-EE9E-391E-A069E81FF75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E74EE70-6725-4F4B-2887-D6B165DFDAD9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164B68A-9AC0-C36E-ED4A-70926B64DC6C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AF61A4-8D26-BD38-E3EA-BBED2B326C6D}"/>
              </a:ext>
            </a:extLst>
          </p:cNvPr>
          <p:cNvSpPr txBox="1"/>
          <p:nvPr/>
        </p:nvSpPr>
        <p:spPr>
          <a:xfrm>
            <a:off x="4082152" y="402116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3"/>
              </a:rPr>
              <a:t>https://regex101.com/</a:t>
            </a:r>
            <a:endParaRPr lang="en-US" sz="2000" dirty="0"/>
          </a:p>
        </p:txBody>
      </p:sp>
      <p:pic>
        <p:nvPicPr>
          <p:cNvPr id="4" name="Picture 3" descr="A math formulas on a graph paper&#10;&#10;Description automatically generated">
            <a:extLst>
              <a:ext uri="{FF2B5EF4-FFF2-40B4-BE49-F238E27FC236}">
                <a16:creationId xmlns:a16="http://schemas.microsoft.com/office/drawing/2014/main" id="{9F161FF1-CFC3-4065-72C6-DE5AD7E2D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642938" y="642936"/>
            <a:ext cx="5143500" cy="3857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D1108C-580B-A3C0-26E8-234DF972CA7A}"/>
              </a:ext>
            </a:extLst>
          </p:cNvPr>
          <p:cNvSpPr txBox="1"/>
          <p:nvPr/>
        </p:nvSpPr>
        <p:spPr>
          <a:xfrm>
            <a:off x="4082152" y="1716727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/ </a:t>
            </a:r>
            <a:r>
              <a:rPr lang="en-US" sz="2000" dirty="0"/>
              <a:t>[RANGE]  </a:t>
            </a:r>
            <a:r>
              <a:rPr lang="en-US" sz="3200" dirty="0"/>
              <a:t>/</a:t>
            </a:r>
            <a:br>
              <a:rPr lang="en-US" sz="3200" dirty="0"/>
            </a:br>
            <a:r>
              <a:rPr lang="en-US" sz="3600" dirty="0"/>
              <a:t>/ </a:t>
            </a:r>
            <a:r>
              <a:rPr lang="en-US" sz="2000" dirty="0"/>
              <a:t>[0-9]  </a:t>
            </a:r>
            <a:r>
              <a:rPr lang="en-US" sz="3200" dirty="0"/>
              <a:t>/</a:t>
            </a:r>
            <a:br>
              <a:rPr lang="en-US" sz="3200" dirty="0"/>
            </a:br>
            <a:r>
              <a:rPr lang="en-US" sz="3600" dirty="0"/>
              <a:t>/ </a:t>
            </a:r>
            <a:r>
              <a:rPr lang="en-US" sz="2000" dirty="0"/>
              <a:t>[0-9a-z]  </a:t>
            </a:r>
            <a:r>
              <a:rPr lang="en-US" sz="3200" dirty="0"/>
              <a:t>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8476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-9130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1"/>
          </p:nvPr>
        </p:nvSpPr>
        <p:spPr>
          <a:xfrm>
            <a:off x="-892175" y="722225"/>
            <a:ext cx="87159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i="1" dirty="0"/>
              <a:t>  </a:t>
            </a:r>
            <a:endParaRPr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CD070-83EF-EDCA-954B-83AE6900279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9678F7-0A98-9A45-4913-8986C87E361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0A9385C-3ECF-DD52-34B7-CC156832596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EE1032F-74FD-EE9E-391E-A069E81FF75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E74EE70-6725-4F4B-2887-D6B165DFDAD9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164B68A-9AC0-C36E-ED4A-70926B64DC6C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AF61A4-8D26-BD38-E3EA-BBED2B326C6D}"/>
              </a:ext>
            </a:extLst>
          </p:cNvPr>
          <p:cNvSpPr txBox="1"/>
          <p:nvPr/>
        </p:nvSpPr>
        <p:spPr>
          <a:xfrm>
            <a:off x="4082152" y="402116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3"/>
              </a:rPr>
              <a:t>https://regex101.com/</a:t>
            </a:r>
            <a:endParaRPr lang="en-US" sz="2000" dirty="0"/>
          </a:p>
        </p:txBody>
      </p:sp>
      <p:pic>
        <p:nvPicPr>
          <p:cNvPr id="6" name="Picture 5" descr="A math problem written on a graph paper&#10;&#10;Description automatically generated">
            <a:extLst>
              <a:ext uri="{FF2B5EF4-FFF2-40B4-BE49-F238E27FC236}">
                <a16:creationId xmlns:a16="http://schemas.microsoft.com/office/drawing/2014/main" id="{F4B4276D-C4ED-8575-AB90-6E314BF0B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642938" y="642937"/>
            <a:ext cx="5143500" cy="3857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8EBF86-1B85-B581-026F-A05C2F655C98}"/>
              </a:ext>
            </a:extLst>
          </p:cNvPr>
          <p:cNvSpPr txBox="1"/>
          <p:nvPr/>
        </p:nvSpPr>
        <p:spPr>
          <a:xfrm>
            <a:off x="4082152" y="1716727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/ </a:t>
            </a:r>
            <a:r>
              <a:rPr lang="en-US" sz="2000" dirty="0"/>
              <a:t>[^RANGE]  </a:t>
            </a:r>
            <a:r>
              <a:rPr lang="en-US" sz="3200" dirty="0"/>
              <a:t>/</a:t>
            </a:r>
            <a:br>
              <a:rPr lang="en-US" sz="3200" dirty="0"/>
            </a:br>
            <a:r>
              <a:rPr lang="en-US" sz="3600" dirty="0"/>
              <a:t>/ </a:t>
            </a:r>
            <a:r>
              <a:rPr lang="en-US" sz="2000" dirty="0"/>
              <a:t>[^0-9]  </a:t>
            </a:r>
            <a:r>
              <a:rPr lang="en-US" sz="3200" dirty="0"/>
              <a:t>/</a:t>
            </a:r>
            <a:br>
              <a:rPr lang="en-US" sz="3200" dirty="0"/>
            </a:br>
            <a:r>
              <a:rPr lang="en-US" sz="3600" dirty="0"/>
              <a:t>/ </a:t>
            </a:r>
            <a:r>
              <a:rPr lang="en-US" sz="2000" dirty="0"/>
              <a:t>[^0-9a-z]  </a:t>
            </a:r>
            <a:r>
              <a:rPr lang="en-US" sz="3200" dirty="0"/>
              <a:t>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163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-9130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1"/>
          </p:nvPr>
        </p:nvSpPr>
        <p:spPr>
          <a:xfrm>
            <a:off x="-892175" y="722225"/>
            <a:ext cx="87159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i="1" dirty="0"/>
              <a:t>  </a:t>
            </a:r>
            <a:endParaRPr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CD070-83EF-EDCA-954B-83AE6900279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9678F7-0A98-9A45-4913-8986C87E361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0A9385C-3ECF-DD52-34B7-CC156832596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EE1032F-74FD-EE9E-391E-A069E81FF75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E74EE70-6725-4F4B-2887-D6B165DFDAD9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164B68A-9AC0-C36E-ED4A-70926B64DC6C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AF61A4-8D26-BD38-E3EA-BBED2B326C6D}"/>
              </a:ext>
            </a:extLst>
          </p:cNvPr>
          <p:cNvSpPr txBox="1"/>
          <p:nvPr/>
        </p:nvSpPr>
        <p:spPr>
          <a:xfrm>
            <a:off x="4082152" y="402116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3"/>
              </a:rPr>
              <a:t>https://regex101.com/</a:t>
            </a:r>
            <a:endParaRPr lang="en-US" sz="2000" dirty="0"/>
          </a:p>
        </p:txBody>
      </p:sp>
      <p:pic>
        <p:nvPicPr>
          <p:cNvPr id="4" name="Picture 3" descr="A close-up of a paper&#10;&#10;Description automatically generated">
            <a:extLst>
              <a:ext uri="{FF2B5EF4-FFF2-40B4-BE49-F238E27FC236}">
                <a16:creationId xmlns:a16="http://schemas.microsoft.com/office/drawing/2014/main" id="{5D2214D3-A4FC-FBB5-BCFA-E53E17BB7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642938" y="642937"/>
            <a:ext cx="5143500" cy="3857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89ABAF-910D-ADF9-2541-E302AEFECDC9}"/>
              </a:ext>
            </a:extLst>
          </p:cNvPr>
          <p:cNvSpPr txBox="1"/>
          <p:nvPr/>
        </p:nvSpPr>
        <p:spPr>
          <a:xfrm>
            <a:off x="4082152" y="1716727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/ </a:t>
            </a:r>
            <a:r>
              <a:rPr lang="en-US" sz="2000" dirty="0"/>
              <a:t>PATTERN*  </a:t>
            </a:r>
            <a:r>
              <a:rPr lang="en-US" sz="3200" dirty="0"/>
              <a:t>/</a:t>
            </a:r>
            <a:br>
              <a:rPr lang="en-US" sz="3200" dirty="0"/>
            </a:br>
            <a:r>
              <a:rPr lang="en-US" sz="3600" dirty="0"/>
              <a:t>/ </a:t>
            </a:r>
            <a:r>
              <a:rPr lang="en-US" sz="2000" dirty="0"/>
              <a:t>[0-9]*  </a:t>
            </a:r>
            <a:r>
              <a:rPr lang="en-US" sz="3200" dirty="0"/>
              <a:t>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5941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-9130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1"/>
          </p:nvPr>
        </p:nvSpPr>
        <p:spPr>
          <a:xfrm>
            <a:off x="-892175" y="722225"/>
            <a:ext cx="87159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i="1" dirty="0"/>
              <a:t>  </a:t>
            </a:r>
            <a:endParaRPr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CD070-83EF-EDCA-954B-83AE6900279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9678F7-0A98-9A45-4913-8986C87E361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0A9385C-3ECF-DD52-34B7-CC156832596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EE1032F-74FD-EE9E-391E-A069E81FF75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E74EE70-6725-4F4B-2887-D6B165DFDAD9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164B68A-9AC0-C36E-ED4A-70926B64DC6C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AF61A4-8D26-BD38-E3EA-BBED2B326C6D}"/>
              </a:ext>
            </a:extLst>
          </p:cNvPr>
          <p:cNvSpPr txBox="1"/>
          <p:nvPr/>
        </p:nvSpPr>
        <p:spPr>
          <a:xfrm>
            <a:off x="4082152" y="402116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3"/>
              </a:rPr>
              <a:t>https://regex101.com/</a:t>
            </a:r>
            <a:endParaRPr lang="en-US" sz="2000" dirty="0"/>
          </a:p>
        </p:txBody>
      </p:sp>
      <p:pic>
        <p:nvPicPr>
          <p:cNvPr id="6" name="Picture 5" descr="A math equations on a graph paper&#10;&#10;Description automatically generated">
            <a:extLst>
              <a:ext uri="{FF2B5EF4-FFF2-40B4-BE49-F238E27FC236}">
                <a16:creationId xmlns:a16="http://schemas.microsoft.com/office/drawing/2014/main" id="{0B4FCD01-DC0E-31CB-6C12-2739EC7C9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642938" y="642937"/>
            <a:ext cx="5143500" cy="3857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9FEAE0-B804-9EF0-636E-92FDCD2D7CF0}"/>
              </a:ext>
            </a:extLst>
          </p:cNvPr>
          <p:cNvSpPr txBox="1"/>
          <p:nvPr/>
        </p:nvSpPr>
        <p:spPr>
          <a:xfrm>
            <a:off x="4082152" y="1716727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/ </a:t>
            </a:r>
            <a:r>
              <a:rPr lang="en-US" sz="2000" dirty="0"/>
              <a:t>PATTERN+  </a:t>
            </a:r>
            <a:r>
              <a:rPr lang="en-US" sz="3200" dirty="0"/>
              <a:t>/</a:t>
            </a:r>
            <a:br>
              <a:rPr lang="en-US" sz="3200" dirty="0"/>
            </a:br>
            <a:r>
              <a:rPr lang="en-US" sz="3600" dirty="0"/>
              <a:t>/ </a:t>
            </a:r>
            <a:r>
              <a:rPr lang="en-US" sz="2000" dirty="0"/>
              <a:t>[0-9]+  </a:t>
            </a:r>
            <a:r>
              <a:rPr lang="en-US" sz="3200" dirty="0"/>
              <a:t>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0903012"/>
      </p:ext>
    </p:extLst>
  </p:cSld>
  <p:clrMapOvr>
    <a:masterClrMapping/>
  </p:clrMapOvr>
</p:sld>
</file>

<file path=ppt/theme/theme1.xml><?xml version="1.0" encoding="utf-8"?>
<a:theme xmlns:a="http://schemas.openxmlformats.org/drawingml/2006/main" name="Full Master">
  <a:themeElements>
    <a:clrScheme name="6point6">
      <a:dk1>
        <a:srgbClr val="000000"/>
      </a:dk1>
      <a:lt1>
        <a:srgbClr val="FFFFFF"/>
      </a:lt1>
      <a:dk2>
        <a:srgbClr val="CE0099"/>
      </a:dk2>
      <a:lt2>
        <a:srgbClr val="8854FC"/>
      </a:lt2>
      <a:accent1>
        <a:srgbClr val="00CEC3"/>
      </a:accent1>
      <a:accent2>
        <a:srgbClr val="79004F"/>
      </a:accent2>
      <a:accent3>
        <a:srgbClr val="302780"/>
      </a:accent3>
      <a:accent4>
        <a:srgbClr val="1CA1AF"/>
      </a:accent4>
      <a:accent5>
        <a:srgbClr val="666C69"/>
      </a:accent5>
      <a:accent6>
        <a:srgbClr val="D3D7D6"/>
      </a:accent6>
      <a:hlink>
        <a:srgbClr val="41424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644</Words>
  <Application>Microsoft Office PowerPoint</Application>
  <PresentationFormat>Custom</PresentationFormat>
  <Paragraphs>224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DM Sans Medium</vt:lpstr>
      <vt:lpstr>Montserrat</vt:lpstr>
      <vt:lpstr>DM Sans</vt:lpstr>
      <vt:lpstr>Full Master</vt:lpstr>
      <vt:lpstr>PowerPoint Presentation</vt:lpstr>
      <vt:lpstr>Now for something different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Anthony McKale</cp:lastModifiedBy>
  <cp:revision>7</cp:revision>
  <dcterms:modified xsi:type="dcterms:W3CDTF">2023-07-26T09:20:58Z</dcterms:modified>
</cp:coreProperties>
</file>