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491" r:id="rId6"/>
    <p:sldId id="626" r:id="rId7"/>
    <p:sldId id="639" r:id="rId8"/>
    <p:sldId id="637" r:id="rId9"/>
    <p:sldId id="645" r:id="rId10"/>
    <p:sldId id="646" r:id="rId11"/>
    <p:sldId id="644" r:id="rId12"/>
    <p:sldId id="647" r:id="rId13"/>
    <p:sldId id="643" r:id="rId14"/>
    <p:sldId id="650" r:id="rId15"/>
    <p:sldId id="663" r:id="rId16"/>
    <p:sldId id="649" r:id="rId17"/>
    <p:sldId id="627" r:id="rId18"/>
    <p:sldId id="642" r:id="rId19"/>
    <p:sldId id="651" r:id="rId20"/>
    <p:sldId id="648" r:id="rId21"/>
    <p:sldId id="662" r:id="rId22"/>
    <p:sldId id="653" r:id="rId23"/>
    <p:sldId id="652" r:id="rId24"/>
    <p:sldId id="655" r:id="rId25"/>
    <p:sldId id="657" r:id="rId26"/>
    <p:sldId id="658" r:id="rId27"/>
    <p:sldId id="659" r:id="rId28"/>
    <p:sldId id="660" r:id="rId29"/>
    <p:sldId id="665" r:id="rId30"/>
    <p:sldId id="661" r:id="rId31"/>
    <p:sldId id="666" r:id="rId32"/>
    <p:sldId id="667" r:id="rId33"/>
    <p:sldId id="668" r:id="rId34"/>
    <p:sldId id="669" r:id="rId35"/>
    <p:sldId id="672" r:id="rId36"/>
    <p:sldId id="670" r:id="rId37"/>
    <p:sldId id="673" r:id="rId38"/>
    <p:sldId id="389" r:id="rId39"/>
    <p:sldId id="276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Git Primer" id="{51CD217E-B735-4D0C-92FE-7BACF5A58706}">
          <p14:sldIdLst>
            <p14:sldId id="626"/>
            <p14:sldId id="639"/>
            <p14:sldId id="637"/>
            <p14:sldId id="645"/>
            <p14:sldId id="646"/>
            <p14:sldId id="644"/>
            <p14:sldId id="647"/>
          </p14:sldIdLst>
        </p14:section>
        <p14:section name="Usage" id="{955EA8FE-B036-4394-BB13-0C7A9D8E1F5F}">
          <p14:sldIdLst>
            <p14:sldId id="643"/>
            <p14:sldId id="650"/>
            <p14:sldId id="663"/>
            <p14:sldId id="649"/>
            <p14:sldId id="627"/>
            <p14:sldId id="642"/>
            <p14:sldId id="651"/>
            <p14:sldId id="648"/>
            <p14:sldId id="662"/>
            <p14:sldId id="653"/>
            <p14:sldId id="652"/>
            <p14:sldId id="655"/>
            <p14:sldId id="657"/>
            <p14:sldId id="658"/>
            <p14:sldId id="659"/>
            <p14:sldId id="660"/>
          </p14:sldIdLst>
        </p14:section>
        <p14:section name="Tooling" id="{B48AA46F-D086-4887-863B-30719C2119E7}">
          <p14:sldIdLst>
            <p14:sldId id="665"/>
            <p14:sldId id="661"/>
            <p14:sldId id="666"/>
            <p14:sldId id="667"/>
            <p14:sldId id="668"/>
            <p14:sldId id="669"/>
            <p14:sldId id="672"/>
            <p14:sldId id="670"/>
            <p14:sldId id="673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125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87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859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156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78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475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296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6242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602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27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610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2017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547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997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3387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28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224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9654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289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37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5260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564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7550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091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0544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360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91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635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826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63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79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597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ureka.co/blog/git-tutoria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serverside.com/blog/Coffee-Talk-Java-News-Stories-and-Opinions/Gitflow-release-branch-process-start-finish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/continuous-integration/trunk-based-developmen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verSafeUK/eze-goats/branch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verSafeUK/eze-goats/branch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Sky Talk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5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29/04/2022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18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 “</a:t>
            </a: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101</a:t>
            </a: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>
              <a:lnSpc>
                <a:spcPts val="6000"/>
              </a:lnSpc>
            </a:pP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And… Git Exercise Teaser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a tool, it’s used for: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development and production code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work in progress from finished code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Tagging and versioning releases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3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Common Operations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US" sz="32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Before we get started…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Operations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3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https://xkcd.com/1597/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USAGE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 descr="Git">
            <a:extLst>
              <a:ext uri="{FF2B5EF4-FFF2-40B4-BE49-F238E27FC236}">
                <a16:creationId xmlns:a16="http://schemas.microsoft.com/office/drawing/2014/main" id="{97C8D024-BCB3-4ACC-B2F9-388A346E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14" y="-7840"/>
            <a:ext cx="4741546" cy="68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Common Operations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clone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repos to create local repos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system changes to your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changes to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local changes to remote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fork / branch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a copy of a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copy changes from one branch to another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Operations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2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Architecture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Image result for Git Architecture">
            <a:extLst>
              <a:ext uri="{FF2B5EF4-FFF2-40B4-BE49-F238E27FC236}">
                <a16:creationId xmlns:a16="http://schemas.microsoft.com/office/drawing/2014/main" id="{F8950242-1DB9-4F84-AAF8-D3032BC4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552" y="1017030"/>
            <a:ext cx="5953288" cy="55816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C541D1-EBA0-4762-9703-1DF5B1D0D0EB}"/>
              </a:ext>
            </a:extLst>
          </p:cNvPr>
          <p:cNvSpPr txBox="1">
            <a:spLocks/>
          </p:cNvSpPr>
          <p:nvPr/>
        </p:nvSpPr>
        <p:spPr>
          <a:xfrm>
            <a:off x="111760" y="1616066"/>
            <a:ext cx="5791200" cy="79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clone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system to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changes to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local changes to remote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fork / branch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copy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copy from branch to branch </a:t>
            </a:r>
          </a:p>
          <a:p>
            <a:endParaRPr lang="en-GB" sz="1600" dirty="0"/>
          </a:p>
          <a:p>
            <a:endParaRPr lang="en-GB" sz="1600" dirty="0"/>
          </a:p>
          <a:p>
            <a:pPr marL="285750" indent="-285750">
              <a:buFontTx/>
              <a:buChar char="-"/>
            </a:pP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br>
              <a:rPr lang="en-GB" sz="1600" dirty="0"/>
            </a:br>
            <a:r>
              <a:rPr lang="en-GB" sz="1800" dirty="0"/>
              <a:t>from </a:t>
            </a:r>
            <a:r>
              <a:rPr lang="en-GB" sz="1800" dirty="0">
                <a:hlinkClick r:id="rId4"/>
              </a:rPr>
              <a:t>https://www.edureka.co/blog/git-tutorial/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99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development and production code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Current release work is stored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Next-release work is stored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work in progress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 branches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(normally named </a:t>
            </a:r>
            <a:r>
              <a:rPr lang="en-GB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feature/&lt;TICKET&gt;_&lt;NAME&gt;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Branch Conventions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4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work in progress from finished code: Feature Branches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primary codebase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feature branches are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forked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main*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for safely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Development is done on feature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safe and ready,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merged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back into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main*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depending on git-flow used by team (will be discussed later)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3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8941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Example of a feature branch: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being created from main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committed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merged back into main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39429-2127-459D-8097-9F067BDC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539955"/>
            <a:ext cx="6114465" cy="4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E7D02-743F-49B8-A523-DCF1490C211B}"/>
              </a:ext>
            </a:extLst>
          </p:cNvPr>
          <p:cNvSpPr txBox="1"/>
          <p:nvPr/>
        </p:nvSpPr>
        <p:spPr>
          <a:xfrm>
            <a:off x="369482" y="6376987"/>
            <a:ext cx="6990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https://haydar-ai.medium.com/learning-how-to-git-merging-branches-and-resolving-conflict-61652834d4b0</a:t>
            </a:r>
          </a:p>
        </p:txBody>
      </p:sp>
    </p:spTree>
    <p:extLst>
      <p:ext uri="{BB962C8B-B14F-4D97-AF65-F5344CB8AC3E}">
        <p14:creationId xmlns:p14="http://schemas.microsoft.com/office/powerpoint/2010/main" val="3793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FLOW: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6" name="Picture 4" descr="I DON't ALWAYS TEST MY CODE BUT WHEN I DO IT'S IN PRODUCTION - chuck norris  cowboy hat | Meme Generator">
            <a:extLst>
              <a:ext uri="{FF2B5EF4-FFF2-40B4-BE49-F238E27FC236}">
                <a16:creationId xmlns:a16="http://schemas.microsoft.com/office/drawing/2014/main" id="{1E0B766F-A400-49FB-88B2-C7E61E05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0" y="1448515"/>
            <a:ext cx="6057220" cy="52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 grand daddy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is a process of committing work to repos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keeps the repos tidy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stops branch soup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(it might be getting old…)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https://www.atlassian.com/git/tutorials/comparing-workflows/gitflow-workflow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5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Primer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Usage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Flow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Tooling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Exercise Teaser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 grand daddy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5 types of branch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released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next release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branches – work in progress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(merged into develop)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Release tags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tags of main + version number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hotfixes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- emergency hotfixes to release branches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A03CD2D-6D00-4B49-BD30-9D312EC4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42" y="1502092"/>
            <a:ext cx="7381875" cy="482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6FFC70-D8BE-4D03-B21D-8D61FA565638}"/>
              </a:ext>
            </a:extLst>
          </p:cNvPr>
          <p:cNvSpPr txBox="1"/>
          <p:nvPr/>
        </p:nvSpPr>
        <p:spPr>
          <a:xfrm>
            <a:off x="592245" y="6416060"/>
            <a:ext cx="6990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https://www.theserverside.com/blog/Coffee-Talk-Java-News-Stories-and-Opinions/Gitflow-release-branch-process-start-finish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3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 upstart convention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is a process of committing work to repos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keeps the repos tidy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stops branch soup</a:t>
            </a: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likes bleeding edge commits with no safeties or “releases”, aka continuous release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2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 upstart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 types of branch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released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branches – work in progress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(merged into develop)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Bugs are fixed forward in feature branches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3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FFC70-D8BE-4D03-B21D-8D61FA565638}"/>
              </a:ext>
            </a:extLst>
          </p:cNvPr>
          <p:cNvSpPr txBox="1"/>
          <p:nvPr/>
        </p:nvSpPr>
        <p:spPr>
          <a:xfrm>
            <a:off x="592244" y="6416060"/>
            <a:ext cx="853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https://www.atlassian.com/continuous-delivery/continuous-integration/trunk-based-development</a:t>
            </a:r>
            <a:r>
              <a:rPr lang="en-GB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821A5C-5562-4655-948E-4644B542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21" y="1473261"/>
            <a:ext cx="6114465" cy="4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Opinions differ as to which is best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Typically: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Software which are periodically released best as Git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Services which are continuously developed best as </a:t>
            </a:r>
            <a:r>
              <a:rPr lang="en-GB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vs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1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Tooling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&quot;Oh my God, why did you scotch-tape a bunch of hammers together?&quot; &quot;It's ok! Nothing depends on this wall being destroyed efficiently.&quot;">
            <a:extLst>
              <a:ext uri="{FF2B5EF4-FFF2-40B4-BE49-F238E27FC236}">
                <a16:creationId xmlns:a16="http://schemas.microsoft.com/office/drawing/2014/main" id="{9911FB26-98CD-4516-8250-915BE2AF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" y="2231708"/>
            <a:ext cx="10107930" cy="37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F0F42-61D3-41B6-BD18-79B2D00557A1}"/>
              </a:ext>
            </a:extLst>
          </p:cNvPr>
          <p:cNvSpPr txBox="1"/>
          <p:nvPr/>
        </p:nvSpPr>
        <p:spPr>
          <a:xfrm>
            <a:off x="592244" y="6455208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https://www.explainxkcd.com/wiki/index.php/1926:_Bad_Code</a:t>
            </a:r>
          </a:p>
        </p:txBody>
      </p:sp>
    </p:spTree>
    <p:extLst>
      <p:ext uri="{BB962C8B-B14F-4D97-AF65-F5344CB8AC3E}">
        <p14:creationId xmlns:p14="http://schemas.microsoft.com/office/powerpoint/2010/main" val="4117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Are you a hero or a villain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1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Hero use raw git cli commands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8AA36-D39C-4C25-830D-C9EB7FA2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3" y="2324754"/>
            <a:ext cx="10244067" cy="21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5512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Villian’s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 git tooling aka SourceTree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E539-C439-4856-B396-81B5CD0C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403350"/>
            <a:ext cx="6645304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History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Born in the early 00s, by Legend Linus Torvalds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Based on proprietary </a:t>
            </a:r>
            <a:r>
              <a:rPr lang="en-US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BitKeeper</a:t>
            </a:r>
            <a:endParaRPr lang="en-US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Used originally on the Linux </a:t>
            </a:r>
            <a:r>
              <a:rPr lang="en-US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kernal</a:t>
            </a:r>
            <a:endParaRPr lang="en-US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devil has the best tools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Your choice, but I use SourceTree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Don’t be a Hero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2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Conflict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4000" b="1" i="0" u="none" strike="noStrike" kern="0" cap="none" spc="0" normalizeH="0" baseline="0" noProof="0" dirty="0">
              <a:ln>
                <a:noFill/>
              </a:ln>
              <a:solidFill>
                <a:srgbClr val="FAB000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29BA07-AAEC-4BD0-932C-2058E5BE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21" y="-1"/>
            <a:ext cx="5878479" cy="682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35FC9C-F0D8-46C2-B19F-9853E3FF7EF0}"/>
              </a:ext>
            </a:extLst>
          </p:cNvPr>
          <p:cNvSpPr txBox="1"/>
          <p:nvPr/>
        </p:nvSpPr>
        <p:spPr>
          <a:xfrm>
            <a:off x="3108960" y="6399312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https://devhumor.com/media/merge</a:t>
            </a:r>
          </a:p>
        </p:txBody>
      </p:sp>
    </p:spTree>
    <p:extLst>
      <p:ext uri="{BB962C8B-B14F-4D97-AF65-F5344CB8AC3E}">
        <p14:creationId xmlns:p14="http://schemas.microsoft.com/office/powerpoint/2010/main" val="19051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Exercise Teaser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Will be providing these next week, with steps how to re-create situations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Challenge is to merge all </a:t>
            </a:r>
            <a:r>
              <a:rPr kumimoji="0" lang="en-GB" sz="3200" b="0" u="none" strike="noStrike" kern="0" cap="none" spc="0" normalizeH="0" noProof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 situation in </a:t>
            </a: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sensible way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Exercise Teaser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5FC9C-F0D8-46C2-B19F-9853E3FF7EF0}"/>
              </a:ext>
            </a:extLst>
          </p:cNvPr>
          <p:cNvSpPr txBox="1"/>
          <p:nvPr/>
        </p:nvSpPr>
        <p:spPr>
          <a:xfrm>
            <a:off x="3108960" y="6399312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https://devhumor.com/media/merge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 Challenge Merges: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 -&gt; Main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and main have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Forked Child 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 from a Parent Feature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Lint Hell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developer does woods man ship without telling the team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211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Exercise Teaser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Exercise steps will be sent out next week for all those interested in improving their GIT skills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06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Distributed: local and remote are separate stand-alone git servers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local server for individual developers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master server for combining all 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Remote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Repos send changes to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Can work offline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locally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3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made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every change to the code base (called a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codebase versions (called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branches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fixed versions of the codebase (called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tags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4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GB" sz="3600" b="1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made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Organisations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Code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Repos</a:t>
            </a:r>
            <a:b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(inside orgs)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Provides Remote 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https://github.com/RiverSafeUK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B4727-12E0-46C6-9B94-92E0F047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18" y="1539955"/>
            <a:ext cx="6171093" cy="47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implementation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the underlying tool /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protocal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Gitlab;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Codecommit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; Bitbucket; Azure Repos: just other implementations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All basically same thing, different day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8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6BEBE-4ADE-45A4-ACA4-CE72F410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7" y="2694572"/>
            <a:ext cx="11452725" cy="2623473"/>
          </a:xfrm>
          <a:prstGeom prst="rect">
            <a:avLst/>
          </a:prstGeom>
        </p:spPr>
      </p:pic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Project (Tree view)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7198-80EE-4AE9-A5E3-FEAD8B1A2DB7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https://github.com/RiverSafeUK/eze-goats/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1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442632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Project Page in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95151-1DFD-4498-8193-2D15B708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51" y="1261530"/>
            <a:ext cx="7115175" cy="542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2FF0E-DEB7-4B09-8250-551D2FB35BAA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https://github.com/RiverSafeUK/eze-goats/branches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0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1044</Words>
  <Application>Microsoft Office PowerPoint</Application>
  <PresentationFormat>Widescreen</PresentationFormat>
  <Paragraphs>193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Open Sans</vt:lpstr>
      <vt:lpstr>Arial</vt:lpstr>
      <vt:lpstr>Calibri</vt:lpstr>
      <vt:lpstr>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33</cp:revision>
  <dcterms:created xsi:type="dcterms:W3CDTF">2020-04-16T10:42:13Z</dcterms:created>
  <dcterms:modified xsi:type="dcterms:W3CDTF">2022-04-29T13:52:25Z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