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625" r:id="rId6"/>
    <p:sldId id="491" r:id="rId7"/>
    <p:sldId id="626" r:id="rId8"/>
    <p:sldId id="627" r:id="rId9"/>
    <p:sldId id="637" r:id="rId10"/>
    <p:sldId id="628" r:id="rId11"/>
    <p:sldId id="629" r:id="rId12"/>
    <p:sldId id="638" r:id="rId13"/>
    <p:sldId id="630" r:id="rId14"/>
    <p:sldId id="631" r:id="rId15"/>
    <p:sldId id="634" r:id="rId16"/>
    <p:sldId id="632" r:id="rId17"/>
    <p:sldId id="639" r:id="rId18"/>
    <p:sldId id="636" r:id="rId19"/>
    <p:sldId id="635" r:id="rId20"/>
    <p:sldId id="389" r:id="rId21"/>
    <p:sldId id="276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625"/>
            <p14:sldId id="491"/>
            <p14:sldId id="626"/>
            <p14:sldId id="627"/>
            <p14:sldId id="637"/>
            <p14:sldId id="628"/>
            <p14:sldId id="629"/>
            <p14:sldId id="638"/>
            <p14:sldId id="630"/>
            <p14:sldId id="631"/>
            <p14:sldId id="634"/>
            <p14:sldId id="632"/>
            <p14:sldId id="639"/>
            <p14:sldId id="636"/>
            <p14:sldId id="635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21" Type="http://schemas.openxmlformats.org/officeDocument/2006/relationships/slide" Target="slides/slide17.xml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124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121" Type="http://customschemas.google.com/relationships/presentationmetadata" Target="metadata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1757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0046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5335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5853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3435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5468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7035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7783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081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982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346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050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261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asis-open.org/sarif/sarif/v2.0/sarif-v2.0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verSafeUK/eze-cl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verSafeUK/eze-cli/blob/develop/eze/data/default_autoconfig.js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Sky Talk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56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06/04/2022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1518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Better, Cheaper, Faster</a:t>
            </a: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</a:p>
          <a:p>
            <a:pPr>
              <a:lnSpc>
                <a:spcPts val="6000"/>
              </a:lnSpc>
            </a:pPr>
            <a:r>
              <a:rPr lang="en-GB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Or… Why Eze </a:t>
            </a:r>
            <a:r>
              <a:rPr lang="en-GB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</a:t>
            </a:r>
            <a:endParaRPr lang="en-GB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Eze support multiple report types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json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sarif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outputs are particularly useful for 3</a:t>
            </a:r>
            <a:r>
              <a:rPr lang="en-GB" sz="3600" baseline="30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Party system </a:t>
            </a: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… aka Heimdall</a:t>
            </a:r>
            <a:endParaRPr lang="en-GB" sz="20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Portable Data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04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Portable Data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71CB14-5BC6-4CD3-9928-CE1DB58E1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83201"/>
              </p:ext>
            </p:extLst>
          </p:nvPr>
        </p:nvGraphicFramePr>
        <p:xfrm>
          <a:off x="1306595" y="1600155"/>
          <a:ext cx="9578810" cy="4643464"/>
        </p:xfrm>
        <a:graphic>
          <a:graphicData uri="http://schemas.openxmlformats.org/drawingml/2006/table">
            <a:tbl>
              <a:tblPr/>
              <a:tblGrid>
                <a:gridCol w="4789405">
                  <a:extLst>
                    <a:ext uri="{9D8B030D-6E8A-4147-A177-3AD203B41FA5}">
                      <a16:colId xmlns:a16="http://schemas.microsoft.com/office/drawing/2014/main" val="2003127495"/>
                    </a:ext>
                  </a:extLst>
                </a:gridCol>
                <a:gridCol w="4789405">
                  <a:extLst>
                    <a:ext uri="{9D8B030D-6E8A-4147-A177-3AD203B41FA5}">
                      <a16:colId xmlns:a16="http://schemas.microsoft.com/office/drawing/2014/main" val="3174832760"/>
                    </a:ext>
                  </a:extLst>
                </a:gridCol>
              </a:tblGrid>
              <a:tr h="294009">
                <a:tc>
                  <a:txBody>
                    <a:bodyPr/>
                    <a:lstStyle/>
                    <a:p>
                      <a:r>
                        <a:rPr lang="en-GB" sz="2000" b="1">
                          <a:effectLst/>
                        </a:rPr>
                        <a:t>Name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effectLst/>
                        </a:rPr>
                        <a:t>Description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34603"/>
                  </a:ext>
                </a:extLst>
              </a:tr>
              <a:tr h="499816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console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standard command line reporter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692458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json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json output file reporter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83561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s3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s3 uploader reporter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182104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junit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junit output file reporter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222988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quality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quality gate check reporter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750"/>
                  </a:ext>
                </a:extLst>
              </a:tr>
              <a:tr h="499816">
                <a:tc>
                  <a:txBody>
                    <a:bodyPr/>
                    <a:lstStyle/>
                    <a:p>
                      <a:r>
                        <a:rPr lang="en-GB" sz="2000" dirty="0" err="1">
                          <a:effectLst/>
                        </a:rPr>
                        <a:t>eze</a:t>
                      </a:r>
                      <a:endParaRPr lang="en-GB" sz="2000" dirty="0">
                        <a:effectLst/>
                      </a:endParaRP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eze management console reporter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959317"/>
                  </a:ext>
                </a:extLst>
              </a:tr>
              <a:tr h="499816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bom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json cyclonedx bill of materials reporter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756914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sarif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effectLst/>
                        </a:rPr>
                        <a:t>sarif</a:t>
                      </a:r>
                      <a:r>
                        <a:rPr lang="en-GB" sz="2000" dirty="0">
                          <a:effectLst/>
                        </a:rPr>
                        <a:t> output file reporter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005256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markdown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markdown output file formatter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96549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html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html output file formatter</a:t>
                      </a:r>
                    </a:p>
                  </a:txBody>
                  <a:tcPr marL="95553" marR="95553" marT="44101" marB="441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10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36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Eze stands</a:t>
            </a: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on the shoulders on giants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Best opensource tools selected for the programming languages detected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Disparate Tool outputs are combined and returned, in industry standard SARIF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Opensource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D6909-B0EB-00FD-5327-BE298347EE2F}"/>
              </a:ext>
            </a:extLst>
          </p:cNvPr>
          <p:cNvSpPr txBox="1"/>
          <p:nvPr/>
        </p:nvSpPr>
        <p:spPr>
          <a:xfrm>
            <a:off x="683369" y="6426874"/>
            <a:ext cx="69893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https://docs.oasis-open.org/sarif/sarif/v2.0/sarif-v2.0.html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75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Opensource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3CDE1C-4077-4D90-A9BC-05CE891216E2}"/>
              </a:ext>
            </a:extLst>
          </p:cNvPr>
          <p:cNvGraphicFramePr>
            <a:graphicFrameLocks noGrp="1"/>
          </p:cNvGraphicFramePr>
          <p:nvPr/>
        </p:nvGraphicFramePr>
        <p:xfrm>
          <a:off x="317374" y="1541015"/>
          <a:ext cx="5178753" cy="5197704"/>
        </p:xfrm>
        <a:graphic>
          <a:graphicData uri="http://schemas.openxmlformats.org/drawingml/2006/table">
            <a:tbl>
              <a:tblPr/>
              <a:tblGrid>
                <a:gridCol w="1726251">
                  <a:extLst>
                    <a:ext uri="{9D8B030D-6E8A-4147-A177-3AD203B41FA5}">
                      <a16:colId xmlns:a16="http://schemas.microsoft.com/office/drawing/2014/main" val="552975334"/>
                    </a:ext>
                  </a:extLst>
                </a:gridCol>
                <a:gridCol w="1726251">
                  <a:extLst>
                    <a:ext uri="{9D8B030D-6E8A-4147-A177-3AD203B41FA5}">
                      <a16:colId xmlns:a16="http://schemas.microsoft.com/office/drawing/2014/main" val="3539967088"/>
                    </a:ext>
                  </a:extLst>
                </a:gridCol>
                <a:gridCol w="1726251">
                  <a:extLst>
                    <a:ext uri="{9D8B030D-6E8A-4147-A177-3AD203B41FA5}">
                      <a16:colId xmlns:a16="http://schemas.microsoft.com/office/drawing/2014/main" val="1890641112"/>
                    </a:ext>
                  </a:extLst>
                </a:gridCol>
              </a:tblGrid>
              <a:tr h="266681">
                <a:tc>
                  <a:txBody>
                    <a:bodyPr/>
                    <a:lstStyle/>
                    <a:p>
                      <a:r>
                        <a:rPr lang="en-GB" sz="1300" b="1" dirty="0">
                          <a:effectLst/>
                        </a:rPr>
                        <a:t>Type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1">
                          <a:effectLst/>
                        </a:rPr>
                        <a:t>Name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1">
                          <a:effectLst/>
                        </a:rPr>
                        <a:t>License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788525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SCA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anchore-grype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Apache-2.0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91509"/>
                  </a:ext>
                </a:extLst>
              </a:tr>
              <a:tr h="775563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SBOM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 err="1">
                          <a:effectLst/>
                        </a:rPr>
                        <a:t>anchore-syft</a:t>
                      </a:r>
                      <a:endParaRPr lang="en-GB" sz="1300" dirty="0">
                        <a:effectLst/>
                      </a:endParaRP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Apache-2.0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322956"/>
                  </a:ext>
                </a:extLst>
              </a:tr>
              <a:tr h="425310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SCA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container-trivy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Apache-2.0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350241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SBOM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dotnet-</a:t>
                      </a:r>
                      <a:r>
                        <a:rPr lang="en-GB" sz="1300" dirty="0" err="1">
                          <a:effectLst/>
                        </a:rPr>
                        <a:t>cyclonedx</a:t>
                      </a:r>
                      <a:endParaRPr lang="en-GB" sz="1300" dirty="0">
                        <a:effectLst/>
                      </a:endParaRP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Apache-2.0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616119"/>
                  </a:ext>
                </a:extLst>
              </a:tr>
              <a:tr h="425310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SECRET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gitleaks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MIT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023837"/>
                  </a:ext>
                </a:extLst>
              </a:tr>
              <a:tr h="425310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SCA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kics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Apache-2.0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233401"/>
                  </a:ext>
                </a:extLst>
              </a:tr>
              <a:tr h="775563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SBOM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java-cyclonedx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Apache-2.0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47086"/>
                  </a:ext>
                </a:extLst>
              </a:tr>
              <a:tr h="458309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SCA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java-dependencycheck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Apache-2.0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091182"/>
                  </a:ext>
                </a:extLst>
              </a:tr>
              <a:tr h="425310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SAST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java-spotbugs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LGPL</a:t>
                      </a:r>
                    </a:p>
                  </a:txBody>
                  <a:tcPr marL="81309" marR="81309" marT="37526" marB="375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74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C567D0-2F13-42F3-B2BF-AF1A1D9F7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09389"/>
              </p:ext>
            </p:extLst>
          </p:nvPr>
        </p:nvGraphicFramePr>
        <p:xfrm>
          <a:off x="6235430" y="1541015"/>
          <a:ext cx="4931925" cy="5305420"/>
        </p:xfrm>
        <a:graphic>
          <a:graphicData uri="http://schemas.openxmlformats.org/drawingml/2006/table">
            <a:tbl>
              <a:tblPr/>
              <a:tblGrid>
                <a:gridCol w="1643975">
                  <a:extLst>
                    <a:ext uri="{9D8B030D-6E8A-4147-A177-3AD203B41FA5}">
                      <a16:colId xmlns:a16="http://schemas.microsoft.com/office/drawing/2014/main" val="552975334"/>
                    </a:ext>
                  </a:extLst>
                </a:gridCol>
                <a:gridCol w="1643975">
                  <a:extLst>
                    <a:ext uri="{9D8B030D-6E8A-4147-A177-3AD203B41FA5}">
                      <a16:colId xmlns:a16="http://schemas.microsoft.com/office/drawing/2014/main" val="3539967088"/>
                    </a:ext>
                  </a:extLst>
                </a:gridCol>
                <a:gridCol w="1643975">
                  <a:extLst>
                    <a:ext uri="{9D8B030D-6E8A-4147-A177-3AD203B41FA5}">
                      <a16:colId xmlns:a16="http://schemas.microsoft.com/office/drawing/2014/main" val="1890641112"/>
                    </a:ext>
                  </a:extLst>
                </a:gridCol>
              </a:tblGrid>
              <a:tr h="253970">
                <a:tc>
                  <a:txBody>
                    <a:bodyPr/>
                    <a:lstStyle/>
                    <a:p>
                      <a:r>
                        <a:rPr lang="en-GB" sz="1200" b="1">
                          <a:effectLst/>
                        </a:rPr>
                        <a:t>Type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effectLst/>
                        </a:rPr>
                        <a:t>Name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effectLst/>
                        </a:rPr>
                        <a:t>License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788525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SCA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node-npmaudit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NPM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031"/>
                  </a:ext>
                </a:extLst>
              </a:tr>
              <a:tr h="571819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SCA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node-npmoutdated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NPM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49901"/>
                  </a:ext>
                </a:extLst>
              </a:tr>
              <a:tr h="571819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SBOM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node-cyclonedx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Apache-2.0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085579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SAST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python-safety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MIT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6261"/>
                  </a:ext>
                </a:extLst>
              </a:tr>
              <a:tr h="571819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SCA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python-</a:t>
                      </a:r>
                      <a:r>
                        <a:rPr lang="en-GB" sz="1200" dirty="0" err="1">
                          <a:effectLst/>
                        </a:rPr>
                        <a:t>piprot</a:t>
                      </a:r>
                      <a:endParaRPr lang="en-GB" sz="1200" dirty="0">
                        <a:effectLst/>
                      </a:endParaRP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MIT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274750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SAST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python-bandit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Apache-2.0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208958"/>
                  </a:ext>
                </a:extLst>
              </a:tr>
              <a:tr h="73859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SBOM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python-cyclonedx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Apache-2.0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35646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MISC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raw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inbuilt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32367"/>
                  </a:ext>
                </a:extLst>
              </a:tr>
              <a:tr h="571819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SAST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semgrep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LGPL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908124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SECRET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trufflehog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GPL</a:t>
                      </a:r>
                    </a:p>
                  </a:txBody>
                  <a:tcPr marL="77434" marR="77434" marT="35738" marB="35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67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0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Questions ?</a:t>
            </a: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Opensource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496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And for Sky ?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SCA results for non-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Repos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SCA Backup for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License scanning across the estate, with exportable SBOMs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Secrets scanning across the estate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SAST scanning across the estate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Sky Usage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7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82802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Eze is easy 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runs in a single line</a:t>
            </a:r>
            <a:b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36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Eze uses best open source tools</a:t>
            </a:r>
            <a:b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owasp</a:t>
            </a: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en-GB" sz="36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osv</a:t>
            </a: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constantly improving tools </a:t>
            </a:r>
            <a:r>
              <a:rPr lang="en-GB" sz="36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eze</a:t>
            </a: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uses</a:t>
            </a:r>
            <a:b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36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CLI Eze is Free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As-in free beer and free beer recipe</a:t>
            </a:r>
            <a:b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No vendor lock-in</a:t>
            </a: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Closing Thought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27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Topics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15980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E07617-3F56-41F0-8E5F-79A9ADC64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997" y="1066800"/>
            <a:ext cx="7620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55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Overview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 Ease of Use</a:t>
            </a:r>
            <a:endParaRPr kumimoji="0" lang="en-GB" sz="2000" b="1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Portable Data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Opensource Thoroughbred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Sky Usage?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 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Multi Language* Support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Secrets Scanner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SCA Scanner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SAST Scanner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Strong Copy-left License Detection</a:t>
            </a:r>
          </a:p>
          <a:p>
            <a:pPr marL="571500" indent="-571500"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Opensource (MIT License)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(built </a:t>
            </a:r>
            <a:r>
              <a:rPr lang="en-GB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ontop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of best of class OS security tools)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Overview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1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Current Language* Support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https://github.com/RiverSafeUK/eze-cli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Overview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98283-95D2-48D9-A25B-D48E17C9B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636" y="49308"/>
            <a:ext cx="3723861" cy="668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Questions ?</a:t>
            </a: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Overview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25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Eze auto configures tools and reports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on any laptop / CICD via single docker</a:t>
            </a: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Ease of Use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155F0-2DC6-4EC9-B540-98339A285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16" y="4212016"/>
            <a:ext cx="9061973" cy="108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Auto configured settings easy to change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Default: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https://github.com/RiverSafeUK/eze-cli/blob/develop/eze/data/default_autoconfig.json</a:t>
            </a:r>
            <a:r>
              <a:rPr lang="en-GB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Ease of Use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CBDA9-5F4F-43B1-980A-00C74962A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44" y="2230372"/>
            <a:ext cx="10247035" cy="487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3BEA2D-8036-42B3-A1DD-B23DCB06F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44" y="3905287"/>
            <a:ext cx="6474478" cy="762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Eze: Ease of Use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26;g99d0dd0f54_0_0">
            <a:extLst>
              <a:ext uri="{FF2B5EF4-FFF2-40B4-BE49-F238E27FC236}">
                <a16:creationId xmlns:a16="http://schemas.microsoft.com/office/drawing/2014/main" id="{CCDF808F-89AD-A179-567F-AE79658DD043}"/>
              </a:ext>
            </a:extLst>
          </p:cNvPr>
          <p:cNvSpPr/>
          <p:nvPr/>
        </p:nvSpPr>
        <p:spPr>
          <a:xfrm>
            <a:off x="744644" y="16923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Questions ?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3186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3592</TotalTime>
  <Words>477</Words>
  <Application>Microsoft Office PowerPoint</Application>
  <PresentationFormat>Widescreen</PresentationFormat>
  <Paragraphs>148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Open Sans</vt:lpstr>
      <vt:lpstr>Calibri</vt:lpstr>
      <vt:lpstr>Body Slides</vt:lpstr>
      <vt:lpstr>PowerPoint Presentation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34</cp:revision>
  <dcterms:created xsi:type="dcterms:W3CDTF">2020-04-16T10:42:13Z</dcterms:created>
  <dcterms:modified xsi:type="dcterms:W3CDTF">2022-05-10T12:30:25Z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