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625" r:id="rId6"/>
    <p:sldId id="643" r:id="rId7"/>
    <p:sldId id="491" r:id="rId8"/>
    <p:sldId id="626" r:id="rId9"/>
    <p:sldId id="627" r:id="rId10"/>
    <p:sldId id="637" r:id="rId11"/>
    <p:sldId id="628" r:id="rId12"/>
    <p:sldId id="629" r:id="rId13"/>
    <p:sldId id="638" r:id="rId14"/>
    <p:sldId id="630" r:id="rId15"/>
    <p:sldId id="631" r:id="rId16"/>
    <p:sldId id="634" r:id="rId17"/>
    <p:sldId id="632" r:id="rId18"/>
    <p:sldId id="639" r:id="rId19"/>
    <p:sldId id="636" r:id="rId20"/>
    <p:sldId id="641" r:id="rId21"/>
    <p:sldId id="644" r:id="rId22"/>
    <p:sldId id="389" r:id="rId23"/>
    <p:sldId id="276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625"/>
            <p14:sldId id="643"/>
            <p14:sldId id="491"/>
            <p14:sldId id="626"/>
            <p14:sldId id="627"/>
            <p14:sldId id="637"/>
            <p14:sldId id="628"/>
            <p14:sldId id="629"/>
            <p14:sldId id="638"/>
            <p14:sldId id="630"/>
            <p14:sldId id="631"/>
            <p14:sldId id="634"/>
            <p14:sldId id="632"/>
            <p14:sldId id="639"/>
            <p14:sldId id="636"/>
            <p14:sldId id="641"/>
            <p14:sldId id="644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124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75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0046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5335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585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3435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713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339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78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081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982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46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050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261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asis-open.org/sarif/sarif/v2.0/sarif-v2.0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asis-open.org/sarif/sarif/v2.0/sarif-v2.0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/eze-cl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/eze-cli/blob/develop/eze/data/default_autoconfig.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Nomura Talk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5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xxx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xxx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06/04/2022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18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Better, Cheaper, Faster</a:t>
            </a: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>
              <a:lnSpc>
                <a:spcPts val="6000"/>
              </a:lnSpc>
            </a:pP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Or… Why Eze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Ease of Use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g99d0dd0f54_0_0">
            <a:extLst>
              <a:ext uri="{FF2B5EF4-FFF2-40B4-BE49-F238E27FC236}">
                <a16:creationId xmlns:a16="http://schemas.microsoft.com/office/drawing/2014/main" id="{CCDF808F-89AD-A179-567F-AE79658DD043}"/>
              </a:ext>
            </a:extLst>
          </p:cNvPr>
          <p:cNvSpPr/>
          <p:nvPr/>
        </p:nvSpPr>
        <p:spPr>
          <a:xfrm>
            <a:off x="744644" y="16923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Questions 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318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combines tools output into common combined formats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Supports multiple report types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SARIF outputs are particularly useful for 3</a:t>
            </a:r>
            <a:r>
              <a:rPr lang="en-GB" sz="36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Party system</a:t>
            </a: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Portable Data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D8B57-8C2B-35D6-1B3E-4D700FA7A490}"/>
              </a:ext>
            </a:extLst>
          </p:cNvPr>
          <p:cNvSpPr txBox="1"/>
          <p:nvPr/>
        </p:nvSpPr>
        <p:spPr>
          <a:xfrm>
            <a:off x="683369" y="6426874"/>
            <a:ext cx="6989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https://docs.oasis-open.org/sarif/sarif/v2.0/sarif-v2.0.html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0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Portable Data: Types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71CB14-5BC6-4CD3-9928-CE1DB58E1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83201"/>
              </p:ext>
            </p:extLst>
          </p:nvPr>
        </p:nvGraphicFramePr>
        <p:xfrm>
          <a:off x="1306595" y="1600155"/>
          <a:ext cx="9578810" cy="4643464"/>
        </p:xfrm>
        <a:graphic>
          <a:graphicData uri="http://schemas.openxmlformats.org/drawingml/2006/table">
            <a:tbl>
              <a:tblPr/>
              <a:tblGrid>
                <a:gridCol w="4789405">
                  <a:extLst>
                    <a:ext uri="{9D8B030D-6E8A-4147-A177-3AD203B41FA5}">
                      <a16:colId xmlns:a16="http://schemas.microsoft.com/office/drawing/2014/main" val="2003127495"/>
                    </a:ext>
                  </a:extLst>
                </a:gridCol>
                <a:gridCol w="4789405">
                  <a:extLst>
                    <a:ext uri="{9D8B030D-6E8A-4147-A177-3AD203B41FA5}">
                      <a16:colId xmlns:a16="http://schemas.microsoft.com/office/drawing/2014/main" val="3174832760"/>
                    </a:ext>
                  </a:extLst>
                </a:gridCol>
              </a:tblGrid>
              <a:tr h="294009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Name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4603"/>
                  </a:ext>
                </a:extLst>
              </a:tr>
              <a:tr h="499816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console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standard command line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692458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json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json output file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83561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s3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s3 uploader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82104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junit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junit output file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222988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quality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quality gate check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750"/>
                  </a:ext>
                </a:extLst>
              </a:tr>
              <a:tr h="499816">
                <a:tc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</a:rPr>
                        <a:t>eze</a:t>
                      </a:r>
                      <a:endParaRPr lang="en-GB" sz="2000" dirty="0">
                        <a:effectLst/>
                      </a:endParaRP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eze management console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59317"/>
                  </a:ext>
                </a:extLst>
              </a:tr>
              <a:tr h="499816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bom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json cyclonedx bill of materials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56914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sarif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</a:rPr>
                        <a:t>sarif</a:t>
                      </a:r>
                      <a:r>
                        <a:rPr lang="en-GB" sz="2000" dirty="0">
                          <a:effectLst/>
                        </a:rPr>
                        <a:t> output file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005256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markdown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markdown output file formatter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96549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html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html output file formatter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0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3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stands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 the shoulders on giants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Selecting the best opensource tools for the programming languages detected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Disparate Tool outputs are combined and returned, in industry standard SARIF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Opensource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D6909-B0EB-00FD-5327-BE298347EE2F}"/>
              </a:ext>
            </a:extLst>
          </p:cNvPr>
          <p:cNvSpPr txBox="1"/>
          <p:nvPr/>
        </p:nvSpPr>
        <p:spPr>
          <a:xfrm>
            <a:off x="683369" y="6426874"/>
            <a:ext cx="6989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https://docs.oasis-open.org/sarif/sarif/v2.0/sarif-v2.0.html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5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Opensource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3CDE1C-4077-4D90-A9BC-05CE891216E2}"/>
              </a:ext>
            </a:extLst>
          </p:cNvPr>
          <p:cNvGraphicFramePr>
            <a:graphicFrameLocks noGrp="1"/>
          </p:cNvGraphicFramePr>
          <p:nvPr/>
        </p:nvGraphicFramePr>
        <p:xfrm>
          <a:off x="317374" y="1541015"/>
          <a:ext cx="5178753" cy="5197704"/>
        </p:xfrm>
        <a:graphic>
          <a:graphicData uri="http://schemas.openxmlformats.org/drawingml/2006/table">
            <a:tbl>
              <a:tblPr/>
              <a:tblGrid>
                <a:gridCol w="1726251">
                  <a:extLst>
                    <a:ext uri="{9D8B030D-6E8A-4147-A177-3AD203B41FA5}">
                      <a16:colId xmlns:a16="http://schemas.microsoft.com/office/drawing/2014/main" val="552975334"/>
                    </a:ext>
                  </a:extLst>
                </a:gridCol>
                <a:gridCol w="1726251">
                  <a:extLst>
                    <a:ext uri="{9D8B030D-6E8A-4147-A177-3AD203B41FA5}">
                      <a16:colId xmlns:a16="http://schemas.microsoft.com/office/drawing/2014/main" val="3539967088"/>
                    </a:ext>
                  </a:extLst>
                </a:gridCol>
                <a:gridCol w="1726251">
                  <a:extLst>
                    <a:ext uri="{9D8B030D-6E8A-4147-A177-3AD203B41FA5}">
                      <a16:colId xmlns:a16="http://schemas.microsoft.com/office/drawing/2014/main" val="1890641112"/>
                    </a:ext>
                  </a:extLst>
                </a:gridCol>
              </a:tblGrid>
              <a:tr h="266681">
                <a:tc>
                  <a:txBody>
                    <a:bodyPr/>
                    <a:lstStyle/>
                    <a:p>
                      <a:r>
                        <a:rPr lang="en-GB" sz="1300" b="1" dirty="0">
                          <a:effectLst/>
                        </a:rPr>
                        <a:t>Type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Name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License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88525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SCA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anchore-grype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91509"/>
                  </a:ext>
                </a:extLst>
              </a:tr>
              <a:tr h="775563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SBOM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 err="1">
                          <a:effectLst/>
                        </a:rPr>
                        <a:t>anchore-syft</a:t>
                      </a:r>
                      <a:endParaRPr lang="en-GB" sz="1300" dirty="0">
                        <a:effectLst/>
                      </a:endParaRP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22956"/>
                  </a:ext>
                </a:extLst>
              </a:tr>
              <a:tr h="42531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SCA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container-trivy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50241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SBOM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dotnet-</a:t>
                      </a:r>
                      <a:r>
                        <a:rPr lang="en-GB" sz="1300" dirty="0" err="1">
                          <a:effectLst/>
                        </a:rPr>
                        <a:t>cyclonedx</a:t>
                      </a:r>
                      <a:endParaRPr lang="en-GB" sz="1300" dirty="0">
                        <a:effectLst/>
                      </a:endParaRP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16119"/>
                  </a:ext>
                </a:extLst>
              </a:tr>
              <a:tr h="42531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SECRET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gitleaks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MIT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023837"/>
                  </a:ext>
                </a:extLst>
              </a:tr>
              <a:tr h="42531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SCA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kics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33401"/>
                  </a:ext>
                </a:extLst>
              </a:tr>
              <a:tr h="775563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SBOM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java-cyclonedx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7086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SCA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java-dependencycheck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091182"/>
                  </a:ext>
                </a:extLst>
              </a:tr>
              <a:tr h="42531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SAST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java-spotbugs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LGPL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74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C567D0-2F13-42F3-B2BF-AF1A1D9F7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09389"/>
              </p:ext>
            </p:extLst>
          </p:nvPr>
        </p:nvGraphicFramePr>
        <p:xfrm>
          <a:off x="6235430" y="1541015"/>
          <a:ext cx="4931925" cy="5305420"/>
        </p:xfrm>
        <a:graphic>
          <a:graphicData uri="http://schemas.openxmlformats.org/drawingml/2006/table">
            <a:tbl>
              <a:tblPr/>
              <a:tblGrid>
                <a:gridCol w="1643975">
                  <a:extLst>
                    <a:ext uri="{9D8B030D-6E8A-4147-A177-3AD203B41FA5}">
                      <a16:colId xmlns:a16="http://schemas.microsoft.com/office/drawing/2014/main" val="552975334"/>
                    </a:ext>
                  </a:extLst>
                </a:gridCol>
                <a:gridCol w="1643975">
                  <a:extLst>
                    <a:ext uri="{9D8B030D-6E8A-4147-A177-3AD203B41FA5}">
                      <a16:colId xmlns:a16="http://schemas.microsoft.com/office/drawing/2014/main" val="3539967088"/>
                    </a:ext>
                  </a:extLst>
                </a:gridCol>
                <a:gridCol w="1643975">
                  <a:extLst>
                    <a:ext uri="{9D8B030D-6E8A-4147-A177-3AD203B41FA5}">
                      <a16:colId xmlns:a16="http://schemas.microsoft.com/office/drawing/2014/main" val="1890641112"/>
                    </a:ext>
                  </a:extLst>
                </a:gridCol>
              </a:tblGrid>
              <a:tr h="253970">
                <a:tc>
                  <a:txBody>
                    <a:bodyPr/>
                    <a:lstStyle/>
                    <a:p>
                      <a:r>
                        <a:rPr lang="en-GB" sz="1200" b="1">
                          <a:effectLst/>
                        </a:rPr>
                        <a:t>Type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effectLst/>
                        </a:rPr>
                        <a:t>Name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effectLst/>
                        </a:rPr>
                        <a:t>License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88525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node-npmaudit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NPM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031"/>
                  </a:ext>
                </a:extLst>
              </a:tr>
              <a:tr h="5718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node-npmoutdated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NPM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49901"/>
                  </a:ext>
                </a:extLst>
              </a:tr>
              <a:tr h="571819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SBOM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node-cyclonedx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Apache-2.0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085579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SAST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python-safety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MIT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261"/>
                  </a:ext>
                </a:extLst>
              </a:tr>
              <a:tr h="5718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python-</a:t>
                      </a:r>
                      <a:r>
                        <a:rPr lang="en-GB" sz="1200" dirty="0" err="1">
                          <a:effectLst/>
                        </a:rPr>
                        <a:t>piprot</a:t>
                      </a:r>
                      <a:endParaRPr lang="en-GB" sz="1200" dirty="0">
                        <a:effectLst/>
                      </a:endParaRP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MIT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74750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SAST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python-bandit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Apache-2.0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08958"/>
                  </a:ext>
                </a:extLst>
              </a:tr>
              <a:tr h="73859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SBOM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python-cyclonedx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Apache-2.0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5646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MISC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raw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inbuilt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32367"/>
                  </a:ext>
                </a:extLst>
              </a:tr>
              <a:tr h="5718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SAST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semgrep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LGPL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08124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SECRET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trufflehog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GPL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6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0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Questions ?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Opensource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9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REWRITE!!!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for Sky ?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SCA results for non-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Repos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SCA Backup for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+ transitive package scanning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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License scanning across the estate, with exportable SBOMs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Secrets scanning across the estate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SAST scanning across the estate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Nomura Usage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82802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uses best open source tools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owasp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osv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constantly improving tools </a:t>
            </a: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uses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Eze is Free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As-in MIT / no vendor lock-in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is easy 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runs in a single line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Closing Thought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0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82802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BETTER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Eze uses best open source tools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owasp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osv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constantly improving tools </a:t>
            </a: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uses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CHEAPER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CLI Eze is Free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As-in MIT / no vendor lock-in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FASTER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Eze is easy 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runs in a single line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Closing Thought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7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Intro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07617-3F56-41F0-8E5F-79A9ADC6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97" y="1066800"/>
            <a:ext cx="7620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5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Intro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Hoping to convince the audience Eze is the rarest of things :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Good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Cheap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Fast!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Char char="-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2108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Ease of Use</a:t>
            </a:r>
            <a:endParaRPr kumimoji="0" lang="en-GB" sz="20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Portable Data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Opensource Thoroughbred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Sky Usage?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 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Multi Language* Support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Secrets Scanner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SCA Scanner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SAST Scanner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Strong Copy-left License Detection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Opensource (MIT License)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(built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ontop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of best of class OS security tools)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Current Language* Support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https://github.com/RiverSafeUK/eze-cli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98283-95D2-48D9-A25B-D48E17C9B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36" y="49308"/>
            <a:ext cx="3723861" cy="66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Questions ?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auto configures tools and reports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 any laptop / CICD via single docker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Ease of Use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155F0-2DC6-4EC9-B540-98339A28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6" y="4212016"/>
            <a:ext cx="9061973" cy="10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Auto configured settings easy to change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Default: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https://github.com/RiverSafeUK/eze-cli/blob/develop/eze/data/default_autoconfig.json</a:t>
            </a: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Ease of Use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CBDA9-5F4F-43B1-980A-00C74962A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" y="2230372"/>
            <a:ext cx="10247035" cy="487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3BEA2D-8036-42B3-A1DD-B23DCB06F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44" y="3905287"/>
            <a:ext cx="6474478" cy="76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565</Words>
  <Application>Microsoft Office PowerPoint</Application>
  <PresentationFormat>Widescreen</PresentationFormat>
  <Paragraphs>161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Open Sans</vt:lpstr>
      <vt:lpstr>Body Slides</vt:lpstr>
      <vt:lpstr>PowerPoint Presentation</vt:lpstr>
      <vt:lpstr>Intro</vt:lpstr>
      <vt:lpstr>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33</cp:revision>
  <dcterms:created xsi:type="dcterms:W3CDTF">2020-04-16T10:42:13Z</dcterms:created>
  <dcterms:modified xsi:type="dcterms:W3CDTF">2022-05-06T09:33:36Z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