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48" r:id="rId2"/>
  </p:sldMasterIdLst>
  <p:notesMasterIdLst>
    <p:notesMasterId r:id="rId66"/>
  </p:notesMasterIdLst>
  <p:handoutMasterIdLst>
    <p:handoutMasterId r:id="rId67"/>
  </p:handoutMasterIdLst>
  <p:sldIdLst>
    <p:sldId id="256" r:id="rId3"/>
    <p:sldId id="413" r:id="rId4"/>
    <p:sldId id="515" r:id="rId5"/>
    <p:sldId id="516" r:id="rId6"/>
    <p:sldId id="488" r:id="rId7"/>
    <p:sldId id="489" r:id="rId8"/>
    <p:sldId id="490" r:id="rId9"/>
    <p:sldId id="492" r:id="rId10"/>
    <p:sldId id="491" r:id="rId11"/>
    <p:sldId id="487" r:id="rId12"/>
    <p:sldId id="431" r:id="rId13"/>
    <p:sldId id="473" r:id="rId14"/>
    <p:sldId id="474" r:id="rId15"/>
    <p:sldId id="432" r:id="rId16"/>
    <p:sldId id="475" r:id="rId17"/>
    <p:sldId id="484" r:id="rId18"/>
    <p:sldId id="485" r:id="rId19"/>
    <p:sldId id="483" r:id="rId20"/>
    <p:sldId id="433" r:id="rId21"/>
    <p:sldId id="439" r:id="rId22"/>
    <p:sldId id="408" r:id="rId23"/>
    <p:sldId id="507" r:id="rId24"/>
    <p:sldId id="508" r:id="rId25"/>
    <p:sldId id="509" r:id="rId26"/>
    <p:sldId id="510" r:id="rId27"/>
    <p:sldId id="511" r:id="rId28"/>
    <p:sldId id="512" r:id="rId29"/>
    <p:sldId id="513" r:id="rId30"/>
    <p:sldId id="514" r:id="rId31"/>
    <p:sldId id="336" r:id="rId32"/>
    <p:sldId id="458" r:id="rId33"/>
    <p:sldId id="463" r:id="rId34"/>
    <p:sldId id="462" r:id="rId35"/>
    <p:sldId id="464" r:id="rId36"/>
    <p:sldId id="460" r:id="rId37"/>
    <p:sldId id="465" r:id="rId38"/>
    <p:sldId id="457" r:id="rId39"/>
    <p:sldId id="447" r:id="rId40"/>
    <p:sldId id="337" r:id="rId41"/>
    <p:sldId id="448" r:id="rId42"/>
    <p:sldId id="449" r:id="rId43"/>
    <p:sldId id="450" r:id="rId44"/>
    <p:sldId id="451" r:id="rId45"/>
    <p:sldId id="452" r:id="rId46"/>
    <p:sldId id="453" r:id="rId47"/>
    <p:sldId id="454" r:id="rId48"/>
    <p:sldId id="455" r:id="rId49"/>
    <p:sldId id="456" r:id="rId50"/>
    <p:sldId id="471" r:id="rId51"/>
    <p:sldId id="472" r:id="rId52"/>
    <p:sldId id="478" r:id="rId53"/>
    <p:sldId id="480" r:id="rId54"/>
    <p:sldId id="482" r:id="rId55"/>
    <p:sldId id="477" r:id="rId56"/>
    <p:sldId id="481" r:id="rId57"/>
    <p:sldId id="479" r:id="rId58"/>
    <p:sldId id="476" r:id="rId59"/>
    <p:sldId id="505" r:id="rId60"/>
    <p:sldId id="506" r:id="rId61"/>
    <p:sldId id="468" r:id="rId62"/>
    <p:sldId id="469" r:id="rId63"/>
    <p:sldId id="389" r:id="rId64"/>
    <p:sldId id="388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24E84F6-57DB-44D4-9AFA-C2C43F737A07}">
          <p14:sldIdLst>
            <p14:sldId id="256"/>
            <p14:sldId id="413"/>
          </p14:sldIdLst>
        </p14:section>
        <p14:section name="Decorators" id="{33EED61D-C85D-4F41-9229-C05EDF2603C0}">
          <p14:sldIdLst>
            <p14:sldId id="515"/>
            <p14:sldId id="516"/>
          </p14:sldIdLst>
        </p14:section>
        <p14:section name="lambda functions" id="{E5959A4C-2000-4C96-989A-F344C6F0DB18}">
          <p14:sldIdLst>
            <p14:sldId id="488"/>
            <p14:sldId id="489"/>
            <p14:sldId id="490"/>
            <p14:sldId id="492"/>
            <p14:sldId id="491"/>
            <p14:sldId id="487"/>
          </p14:sldIdLst>
        </p14:section>
        <p14:section name="Exceptions" id="{3C7548DF-08E9-4AF2-B0DE-A4B57C187A68}">
          <p14:sldIdLst>
            <p14:sldId id="431"/>
            <p14:sldId id="473"/>
            <p14:sldId id="474"/>
            <p14:sldId id="432"/>
            <p14:sldId id="475"/>
            <p14:sldId id="484"/>
            <p14:sldId id="485"/>
            <p14:sldId id="483"/>
            <p14:sldId id="433"/>
            <p14:sldId id="439"/>
          </p14:sldIdLst>
        </p14:section>
        <p14:section name="Modules" id="{B878BD6A-7B3E-4C26-A053-33BBEAAA990B}">
          <p14:sldIdLst>
            <p14:sldId id="408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</p14:sldIdLst>
        </p14:section>
        <p14:section name="Modules Redux" id="{4EF4B8AD-8DBA-4762-87A9-4165EEC01574}">
          <p14:sldIdLst>
            <p14:sldId id="336"/>
            <p14:sldId id="458"/>
            <p14:sldId id="463"/>
            <p14:sldId id="462"/>
            <p14:sldId id="464"/>
            <p14:sldId id="460"/>
            <p14:sldId id="465"/>
          </p14:sldIdLst>
        </p14:section>
        <p14:section name="Modules" id="{4EA3B27D-E8B1-41E1-AADA-5391A62860D1}">
          <p14:sldIdLst>
            <p14:sldId id="457"/>
            <p14:sldId id="447"/>
            <p14:sldId id="33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</p14:sldIdLst>
        </p14:section>
        <p14:section name="Async Python" id="{54A3E4EB-43A4-4624-A0B8-B16D8FA325EE}">
          <p14:sldIdLst>
            <p14:sldId id="471"/>
            <p14:sldId id="472"/>
            <p14:sldId id="478"/>
            <p14:sldId id="480"/>
            <p14:sldId id="482"/>
            <p14:sldId id="477"/>
            <p14:sldId id="481"/>
            <p14:sldId id="479"/>
            <p14:sldId id="476"/>
            <p14:sldId id="505"/>
            <p14:sldId id="506"/>
          </p14:sldIdLst>
        </p14:section>
        <p14:section name="Best Practice" id="{938D460B-7EA8-4279-83CC-26908849A637}">
          <p14:sldIdLst>
            <p14:sldId id="468"/>
            <p14:sldId id="469"/>
          </p14:sldIdLst>
        </p14:section>
        <p14:section name="End" id="{ECD50EA6-F3D2-463D-99B2-D8A6C27604D2}">
          <p14:sldIdLst>
            <p14:sldId id="389"/>
            <p14:sldId id="3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C56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3" autoAdjust="0"/>
  </p:normalViewPr>
  <p:slideViewPr>
    <p:cSldViewPr snapToGrid="0" snapToObjects="1">
      <p:cViewPr varScale="1">
        <p:scale>
          <a:sx n="114" d="100"/>
          <a:sy n="114" d="100"/>
        </p:scale>
        <p:origin x="47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4543E56-09BB-437B-96DF-5C0D5B924D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F0324-11D9-4104-AA70-A981D12425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2ADD3-0C2D-49E8-BC2A-8F82586A0ECB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9F3A5-4C99-4585-AFE4-6BFFDA328D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BE8B2-2BBE-4ACD-AE6C-170FB2B4B3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A1BE0-FC8C-440F-AB59-7DE47692F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515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A50C0-49D4-4945-9D5D-054548C22B91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73278-4152-4F8E-884D-0D942EFEC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29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yellow, man, black, sitting&#10;&#10;Description automatically generated">
            <a:extLst>
              <a:ext uri="{FF2B5EF4-FFF2-40B4-BE49-F238E27FC236}">
                <a16:creationId xmlns:a16="http://schemas.microsoft.com/office/drawing/2014/main" id="{77A7B67F-A760-C64D-86C1-E0AE69B26F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C16CE43-8AC1-FF4A-BEE6-8070708EB6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00150" y="2225529"/>
            <a:ext cx="5227075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bg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2DBBCA1-819D-3A43-AC68-27AB837C3C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16096" y="636720"/>
            <a:ext cx="2998574" cy="35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0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DAB3D-F123-234D-8920-C804BB3B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8D2B22-811A-B741-B0A5-CD45E0CC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3A73E-4D82-5C45-9EC4-44773845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1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F080-8528-FD4D-BD31-670AC4A83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6171-E000-EB49-99BE-4CE6AD516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10060-3DE8-0745-B57E-7EBD60F85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B09CE-8396-5743-823A-2E984710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511A2-8FDB-7543-92F4-FC3B0158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F88BA-39C1-1B48-9CDB-3356BEE3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89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5F71-FC95-C34D-96E0-AFA79BBB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83613-5A1C-6947-BD6D-C89760385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6BA79-FBFB-504E-AA48-CBD68C12C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C85A3-A739-1841-9CF1-530C12E1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BE06B-AFD2-1E41-9581-4B28FAD43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72F99-4DE5-724D-B07C-29A96367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15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D8C3-BB43-6246-B3D0-5C084C91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7CFB4-6074-7D4C-8772-0DCEFDEF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97FD-6BDF-FA47-A23E-07407261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E73B3-5944-1E47-A864-AB74ACA7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4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695EF-29CF-C444-A5C9-385CFE18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9BFE1-C0F4-B94F-B99F-A24AA18F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108DD-C110-024A-9CA1-1CCEAD9D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2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ople&#10;&#10;Description automatically generated">
            <a:extLst>
              <a:ext uri="{FF2B5EF4-FFF2-40B4-BE49-F238E27FC236}">
                <a16:creationId xmlns:a16="http://schemas.microsoft.com/office/drawing/2014/main" id="{17138E51-4580-FF46-88EA-32D275CDD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2879" b="3569"/>
          <a:stretch/>
        </p:blipFill>
        <p:spPr>
          <a:xfrm>
            <a:off x="0" y="0"/>
            <a:ext cx="8183418" cy="6613236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55C6D3C-EDB9-0849-B2F3-0C0C00871B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84766" y="2225529"/>
            <a:ext cx="4237698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tx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ACE6C-0AC9-BC46-9D8D-5614516328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14017" y="438585"/>
            <a:ext cx="2508447" cy="2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7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ople&#10;&#10;Description automatically generated">
            <a:extLst>
              <a:ext uri="{FF2B5EF4-FFF2-40B4-BE49-F238E27FC236}">
                <a16:creationId xmlns:a16="http://schemas.microsoft.com/office/drawing/2014/main" id="{17138E51-4580-FF46-88EA-32D275CDD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2879" b="3569"/>
          <a:stretch/>
        </p:blipFill>
        <p:spPr>
          <a:xfrm>
            <a:off x="0" y="0"/>
            <a:ext cx="8183418" cy="6613236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55C6D3C-EDB9-0849-B2F3-0C0C00871B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84766" y="2225529"/>
            <a:ext cx="4237698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tx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ACE6C-0AC9-BC46-9D8D-5614516328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14017" y="438585"/>
            <a:ext cx="2508447" cy="2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5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31D3AE6-353F-4F42-A40E-BA911E1D3F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4589" y="1066297"/>
            <a:ext cx="4837411" cy="579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7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DE15-174B-814A-92C5-89BAFF58B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C5CA3-B00D-8341-9944-DE9156C0F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9DF48-E29C-3544-926B-B82744BB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A954-0EA8-104E-8EC8-E16F59EB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22A7A-1B31-4140-BB1A-2070F14A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7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4168-3A78-6F48-9E85-B4C3333F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159C0-674A-D140-BEB1-61ECB797A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837F2-B927-FD4C-A946-DEDC5A3F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E636E-7E00-8E43-BF71-69551832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DA6F5-384F-E944-A3FE-A7824DD5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2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79A8C-0C46-AD4A-97AA-29B4DE64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DA6FE-1D03-A946-9896-94F36D0C8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A6D05-DEEC-4644-8C81-039E4BBDD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7909D-73B5-E743-B195-1EEAF68B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6FDBC-3929-C740-A786-6E0C7402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DCCCA-98CD-D745-B709-BFDB58FD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2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B38C-8A9F-9246-908D-4B9B0D21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1F59B-90C1-C047-B7C9-2836CF69A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DF6FF-0CAB-4A4C-9FAD-B2726ABAF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631D7-9731-5A43-8A50-BC9BD9385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F3AEC-4417-1144-AC76-28590BA13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B8602-42E2-B74C-AD58-9DE70CB7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CC2DA-3D4D-FA41-9129-0577764D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DFB28-E98E-6F46-B4FA-0D8D3E16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1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1C8D-8303-FE4D-B2D9-92399BE7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DAB4A-5D0E-0040-A885-CFB897A5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DE783-9968-BA4F-8790-6C50828A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546AD-BE2F-F94A-8A56-340C7F92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1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6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04D2DA-3E54-1043-949B-1C720F8923C2}"/>
              </a:ext>
            </a:extLst>
          </p:cNvPr>
          <p:cNvSpPr/>
          <p:nvPr userDrawn="1"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F2F2915F-E0AC-E64B-AB6E-93885E82000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658350" y="463080"/>
            <a:ext cx="2019300" cy="23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9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#Exception" TargetMode="External"/><Relationship Id="rId2" Type="http://schemas.openxmlformats.org/officeDocument/2006/relationships/hyperlink" Target="https://docs.python.org/3/whatsnew/2.5.html#pep-352-exceptions-as-new-style-classes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python.org/3/library/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swaroopch.com/modules.html" TargetMode="External"/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pa/pipfile" TargetMode="External"/><Relationship Id="rId2" Type="http://schemas.openxmlformats.org/officeDocument/2006/relationships/hyperlink" Target="https://pip.pypa.io/en/stable/user_guide/#requirements-files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python-poetry.org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python.org/3/library/" TargetMode="Externa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swaroopch.com/modules.html" TargetMode="External"/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swaroopch.com/more.html" TargetMode="Externa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ocs.python.org/3/tutorial/modules.html#executing-modules-as-scripts" TargetMode="Externa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vent-driven_programming" TargetMode="Externa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vent-driven_programming" TargetMode="Externa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asyncio.html" TargetMode="Externa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asyncio.html" TargetMode="Externa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mailto:anthony@zapper.hodgers.com" TargetMode="Externa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lambda/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uilding, person&#10;&#10;Description automatically generated">
            <a:extLst>
              <a:ext uri="{FF2B5EF4-FFF2-40B4-BE49-F238E27FC236}">
                <a16:creationId xmlns:a16="http://schemas.microsoft.com/office/drawing/2014/main" id="{405B39B2-3E29-F84B-90A3-385FF418A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D6EA08-0FD6-5B49-8A51-B10767795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096" y="636720"/>
            <a:ext cx="2998574" cy="3505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DBF1DB-3BF2-664E-B0CD-0EC04B136603}"/>
              </a:ext>
            </a:extLst>
          </p:cNvPr>
          <p:cNvSpPr txBox="1"/>
          <p:nvPr/>
        </p:nvSpPr>
        <p:spPr>
          <a:xfrm>
            <a:off x="411585" y="258901"/>
            <a:ext cx="6072188" cy="8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EE9E2-C5A5-48CB-BC41-4BD1AB1E3235}"/>
              </a:ext>
            </a:extLst>
          </p:cNvPr>
          <p:cNvSpPr txBox="1"/>
          <p:nvPr/>
        </p:nvSpPr>
        <p:spPr>
          <a:xfrm>
            <a:off x="411585" y="4948662"/>
            <a:ext cx="6072188" cy="150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McKale</a:t>
            </a:r>
            <a:b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2000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Principal Software Engineer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A0C71-EC65-4ED0-B78B-0A33BA854C51}"/>
              </a:ext>
            </a:extLst>
          </p:cNvPr>
          <p:cNvSpPr txBox="1"/>
          <p:nvPr/>
        </p:nvSpPr>
        <p:spPr>
          <a:xfrm>
            <a:off x="411584" y="2282868"/>
            <a:ext cx="10019678" cy="815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Beyond Basics</a:t>
            </a:r>
          </a:p>
        </p:txBody>
      </p:sp>
    </p:spTree>
    <p:extLst>
      <p:ext uri="{BB962C8B-B14F-4D97-AF65-F5344CB8AC3E}">
        <p14:creationId xmlns:p14="http://schemas.microsoft.com/office/powerpoint/2010/main" val="2681202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FD30-D384-45CA-C047-8D091DD2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350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1684" y="2225529"/>
            <a:ext cx="5790780" cy="792800"/>
          </a:xfrm>
        </p:spPr>
        <p:txBody>
          <a:bodyPr/>
          <a:lstStyle/>
          <a:p>
            <a:pPr algn="r"/>
            <a:r>
              <a:rPr lang="en-GB" dirty="0"/>
              <a:t>PYTHON EXCEPTIONS</a:t>
            </a:r>
          </a:p>
        </p:txBody>
      </p:sp>
    </p:spTree>
    <p:extLst>
      <p:ext uri="{BB962C8B-B14F-4D97-AF65-F5344CB8AC3E}">
        <p14:creationId xmlns:p14="http://schemas.microsoft.com/office/powerpoint/2010/main" val="2033536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Exception (tip-toe)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What do you do when a program crashes with a </a:t>
            </a:r>
            <a:r>
              <a:rPr lang="en-GB" b="1" dirty="0"/>
              <a:t>Exception</a:t>
            </a:r>
            <a:r>
              <a:rPr lang="en-GB" dirty="0"/>
              <a:t> 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Can you carry on ? Or do you live with crashes 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You</a:t>
            </a:r>
            <a:r>
              <a:rPr lang="en-GB" b="1" dirty="0"/>
              <a:t> Try </a:t>
            </a:r>
            <a:r>
              <a:rPr lang="en-GB" dirty="0"/>
              <a:t>to</a:t>
            </a:r>
            <a:r>
              <a:rPr lang="en-GB" b="1" dirty="0"/>
              <a:t> Catch</a:t>
            </a:r>
            <a:r>
              <a:rPr lang="en-GB" dirty="0"/>
              <a:t> the </a:t>
            </a:r>
            <a:r>
              <a:rPr lang="en-GB" b="1" dirty="0"/>
              <a:t>Exception</a:t>
            </a:r>
            <a:r>
              <a:rPr lang="en-GB" dirty="0"/>
              <a:t> obviously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3256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Exception (tip-toe)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Welcome to </a:t>
            </a:r>
            <a:r>
              <a:rPr lang="en-GB" b="1" dirty="0"/>
              <a:t>Exception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b="1" dirty="0">
                <a:sym typeface="Wingdings" panose="05000000000000000000" pitchFamily="2" charset="2"/>
              </a:rPr>
              <a:t>Catching</a:t>
            </a:r>
          </a:p>
          <a:p>
            <a:pPr marL="0" indent="0">
              <a:buNone/>
            </a:pPr>
            <a:endParaRPr lang="en-GB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Aka the </a:t>
            </a:r>
            <a:r>
              <a:rPr lang="en-GB" sz="3600" b="1" dirty="0">
                <a:solidFill>
                  <a:srgbClr val="C00000"/>
                </a:solidFill>
                <a:sym typeface="Wingdings" panose="05000000000000000000" pitchFamily="2" charset="2"/>
              </a:rPr>
              <a:t>Art of Failing Gracefully</a:t>
            </a:r>
            <a:endParaRPr lang="en-GB" sz="3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4754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Exception (tip-toe)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Exception is a special class used for try/except/raise functionality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All “</a:t>
            </a:r>
            <a:r>
              <a:rPr lang="en-GB" b="1" i="1" dirty="0"/>
              <a:t>raise</a:t>
            </a:r>
            <a:r>
              <a:rPr lang="en-GB" dirty="0"/>
              <a:t>d” objects should extend base python “</a:t>
            </a:r>
            <a:r>
              <a:rPr lang="en-GB" b="1" i="1" dirty="0"/>
              <a:t>Exception</a:t>
            </a:r>
            <a:r>
              <a:rPr lang="en-GB" dirty="0"/>
              <a:t>” Class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Ps there can dragons here </a:t>
            </a:r>
          </a:p>
          <a:p>
            <a:pPr marL="0" indent="0">
              <a:buNone/>
            </a:pPr>
            <a:r>
              <a:rPr lang="en-GB" dirty="0"/>
              <a:t>(special rules apply. Read documentation before messing with Exception)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https://docs.python.org/3/whatsnew/2.5.html#pep-352-exceptions-as-new-style-classes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https://docs.python.org/3/library/exceptions.html#Exception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1218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Exception (tip-toe)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Create exception with </a:t>
            </a:r>
            <a:r>
              <a:rPr lang="en-GB" b="1" dirty="0"/>
              <a:t>raise</a:t>
            </a:r>
          </a:p>
          <a:p>
            <a:pPr marL="0" indent="0">
              <a:buNone/>
            </a:pPr>
            <a:r>
              <a:rPr lang="en-GB" b="1" i="1" dirty="0"/>
              <a:t>raise Exception(‘&lt;human message&gt;’)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7949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Exception Subclass (tip-toe)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Create exceptions can be sub-classed *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b="1" dirty="0"/>
              <a:t>class </a:t>
            </a:r>
            <a:r>
              <a:rPr lang="en-GB" b="1" dirty="0" err="1"/>
              <a:t>AnthonyException</a:t>
            </a:r>
            <a:r>
              <a:rPr lang="en-GB" b="1" dirty="0"/>
              <a:t>(Exception):</a:t>
            </a:r>
          </a:p>
          <a:p>
            <a:pPr marL="0" indent="0">
              <a:buNone/>
            </a:pPr>
            <a:r>
              <a:rPr lang="en-GB" b="1" dirty="0"/>
              <a:t>    def __</a:t>
            </a:r>
            <a:r>
              <a:rPr lang="en-GB" b="1" dirty="0" err="1"/>
              <a:t>init</a:t>
            </a:r>
            <a:r>
              <a:rPr lang="en-GB" b="1" dirty="0"/>
              <a:t>__(message):</a:t>
            </a:r>
            <a:br>
              <a:rPr lang="en-GB" b="1" dirty="0"/>
            </a:br>
            <a:r>
              <a:rPr lang="en-GB" b="1" dirty="0"/>
              <a:t>         </a:t>
            </a:r>
            <a:r>
              <a:rPr lang="en-GB" b="1" dirty="0" err="1"/>
              <a:t>self.message</a:t>
            </a:r>
            <a:r>
              <a:rPr lang="en-GB" b="1" dirty="0"/>
              <a:t> = 'pointless prefix-' + message</a:t>
            </a:r>
            <a:br>
              <a:rPr lang="en-GB" b="1" dirty="0"/>
            </a:br>
            <a:endParaRPr lang="en-GB" b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Use also with </a:t>
            </a:r>
            <a:r>
              <a:rPr lang="en-GB" b="1" dirty="0"/>
              <a:t>raise</a:t>
            </a:r>
          </a:p>
          <a:p>
            <a:pPr marL="0" indent="0">
              <a:buNone/>
            </a:pPr>
            <a:r>
              <a:rPr lang="en-GB" b="1" i="1" dirty="0"/>
              <a:t>raise </a:t>
            </a:r>
            <a:r>
              <a:rPr lang="en-GB" b="1" i="1" dirty="0" err="1"/>
              <a:t>AnthonyException</a:t>
            </a:r>
            <a:r>
              <a:rPr lang="en-GB" b="1" i="1" dirty="0"/>
              <a:t>(‘&lt;human message&gt;’) </a:t>
            </a:r>
            <a:br>
              <a:rPr lang="en-GB" b="1" i="1" dirty="0"/>
            </a:br>
            <a:br>
              <a:rPr lang="en-GB" b="1" i="1" dirty="0"/>
            </a:br>
            <a:r>
              <a:rPr lang="en-GB" b="1" i="1" dirty="0"/>
              <a:t>* classes discussed more next section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922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Exception Catching (tip-toe)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Catch exception inside a </a:t>
            </a:r>
            <a:r>
              <a:rPr lang="en-GB" b="1" dirty="0"/>
              <a:t>try</a:t>
            </a:r>
            <a:r>
              <a:rPr lang="en-GB" dirty="0"/>
              <a:t> block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try:</a:t>
            </a:r>
            <a:br>
              <a:rPr lang="en-GB" dirty="0"/>
            </a:br>
            <a:r>
              <a:rPr lang="en-GB" dirty="0"/>
              <a:t>    # some code that will raise exception</a:t>
            </a:r>
          </a:p>
          <a:p>
            <a:pPr marL="0" indent="0">
              <a:buNone/>
            </a:pPr>
            <a:r>
              <a:rPr lang="en-GB" b="1" dirty="0"/>
              <a:t>except &lt;Exception Type&gt; as error:</a:t>
            </a:r>
            <a:br>
              <a:rPr lang="en-GB" dirty="0"/>
            </a:br>
            <a:r>
              <a:rPr lang="en-GB" dirty="0"/>
              <a:t>    print('something happened!')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595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Exception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327629-CA84-2F17-3287-A8F2AB87BC1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i="1" dirty="0"/>
              <a:t>SIMPLE EXAMPLE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try:</a:t>
            </a:r>
            <a:br>
              <a:rPr lang="en-GB" dirty="0"/>
            </a:br>
            <a:r>
              <a:rPr lang="en-GB" dirty="0"/>
              <a:t>    raise Exception('happened')</a:t>
            </a:r>
          </a:p>
          <a:p>
            <a:pPr marL="0" indent="0">
              <a:buNone/>
            </a:pPr>
            <a:r>
              <a:rPr lang="en-GB" b="1" dirty="0"/>
              <a:t>except Exception as error:</a:t>
            </a:r>
            <a:br>
              <a:rPr lang="en-GB" dirty="0"/>
            </a:br>
            <a:r>
              <a:rPr lang="en-GB" dirty="0"/>
              <a:t>    print(</a:t>
            </a:r>
            <a:r>
              <a:rPr lang="en-GB" dirty="0" err="1"/>
              <a:t>f'something</a:t>
            </a:r>
            <a:r>
              <a:rPr lang="en-GB" dirty="0"/>
              <a:t> happened! {error}')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2752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Custom Exception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9082B-6AFD-4A5E-96BB-5B27CEFD3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17" y="2237851"/>
            <a:ext cx="8210550" cy="2952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E9D12C-EC56-4D81-9E22-9C61964B1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17" y="5390758"/>
            <a:ext cx="4476750" cy="10763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40DA23-96DC-8876-9DD1-A3E6776D53B8}"/>
              </a:ext>
            </a:extLst>
          </p:cNvPr>
          <p:cNvSpPr txBox="1">
            <a:spLocks/>
          </p:cNvSpPr>
          <p:nvPr/>
        </p:nvSpPr>
        <p:spPr>
          <a:xfrm>
            <a:off x="990600" y="150856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i="1" dirty="0"/>
              <a:t>Extended </a:t>
            </a:r>
            <a:r>
              <a:rPr lang="en-GB" b="1" i="1" dirty="0"/>
              <a:t>Exception</a:t>
            </a:r>
            <a:r>
              <a:rPr lang="en-GB" i="1" dirty="0"/>
              <a:t>’s caught just like normal </a:t>
            </a:r>
            <a:r>
              <a:rPr lang="en-GB" b="1" i="1" dirty="0"/>
              <a:t>Exceptions</a:t>
            </a:r>
            <a:endParaRPr lang="en-GB" b="1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463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beyond 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GB" sz="3600" dirty="0"/>
              <a:t>Today we’ll cover :</a:t>
            </a:r>
          </a:p>
          <a:p>
            <a:pPr marL="342900" indent="-342900">
              <a:buFont typeface="Calibri" panose="020F0502020204030204" pitchFamily="34" charset="0"/>
              <a:buChar char="-"/>
            </a:pPr>
            <a:r>
              <a:rPr lang="en-GB" sz="3600" dirty="0"/>
              <a:t>Decorators</a:t>
            </a:r>
          </a:p>
          <a:p>
            <a:pPr marL="342900" indent="-342900">
              <a:buFont typeface="Calibri" panose="020F0502020204030204" pitchFamily="34" charset="0"/>
              <a:buChar char="-"/>
            </a:pPr>
            <a:r>
              <a:rPr lang="en-GB" sz="3600" dirty="0"/>
              <a:t>Lambda Functions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Exceptions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Modules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Skim: Plugins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/>
              <a:t>Skim: Async</a:t>
            </a:r>
            <a:endParaRPr lang="en-GB" sz="3600" dirty="0"/>
          </a:p>
          <a:p>
            <a:pPr marL="342900" lvl="0" indent="-342900">
              <a:buFont typeface="Calibri" panose="020F0502020204030204" pitchFamily="34" charset="0"/>
              <a:buChar char="-"/>
            </a:pPr>
            <a:endParaRPr lang="en-GB" sz="3600" dirty="0"/>
          </a:p>
          <a:p>
            <a:pPr marL="0" lvl="0" indent="0">
              <a:buNone/>
            </a:pPr>
            <a:r>
              <a:rPr lang="en-GB" sz="3600" dirty="0"/>
              <a:t>It’ll aim to cover the class portions of the official python tutorial</a:t>
            </a:r>
          </a:p>
          <a:p>
            <a:pPr marL="0" lvl="0" indent="0">
              <a:buNone/>
            </a:pPr>
            <a:r>
              <a:rPr lang="en-GB" sz="3600" dirty="0">
                <a:hlinkClick r:id="rId2"/>
              </a:rPr>
              <a:t>https://docs.python.org/3/tutorial/</a:t>
            </a: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0358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Exception 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Class questions ?</a:t>
            </a:r>
          </a:p>
        </p:txBody>
      </p:sp>
    </p:spTree>
    <p:extLst>
      <p:ext uri="{BB962C8B-B14F-4D97-AF65-F5344CB8AC3E}">
        <p14:creationId xmlns:p14="http://schemas.microsoft.com/office/powerpoint/2010/main" val="1296639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Python Modules</a:t>
            </a:r>
          </a:p>
        </p:txBody>
      </p:sp>
    </p:spTree>
    <p:extLst>
      <p:ext uri="{BB962C8B-B14F-4D97-AF65-F5344CB8AC3E}">
        <p14:creationId xmlns:p14="http://schemas.microsoft.com/office/powerpoint/2010/main" val="4028356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import</a:t>
            </a:r>
            <a:r>
              <a:rPr lang="en-GB" dirty="0"/>
              <a:t> statement</a:t>
            </a: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Can be used :</a:t>
            </a:r>
          </a:p>
          <a:p>
            <a:pPr>
              <a:buFontTx/>
              <a:buChar char="-"/>
            </a:pPr>
            <a:r>
              <a:rPr lang="en-GB" sz="2800" dirty="0"/>
              <a:t>Built in libraries</a:t>
            </a:r>
          </a:p>
          <a:p>
            <a:pPr>
              <a:buFontTx/>
              <a:buChar char="-"/>
            </a:pPr>
            <a:r>
              <a:rPr lang="en-GB" sz="2800" dirty="0"/>
              <a:t>External libraries from </a:t>
            </a:r>
            <a:r>
              <a:rPr lang="en-GB" sz="2800" dirty="0" err="1"/>
              <a:t>pypi</a:t>
            </a:r>
            <a:endParaRPr lang="en-GB" sz="2800" dirty="0"/>
          </a:p>
          <a:p>
            <a:pPr>
              <a:buFontTx/>
              <a:buChar char="-"/>
            </a:pPr>
            <a:r>
              <a:rPr lang="en-GB" dirty="0"/>
              <a:t>L</a:t>
            </a:r>
            <a:r>
              <a:rPr lang="en-GB" sz="2800" dirty="0"/>
              <a:t>ocal .</a:t>
            </a:r>
            <a:r>
              <a:rPr lang="en-GB" sz="2800" dirty="0" err="1"/>
              <a:t>py</a:t>
            </a:r>
            <a:r>
              <a:rPr lang="en-GB" sz="2800" dirty="0"/>
              <a:t> files</a:t>
            </a:r>
          </a:p>
          <a:p>
            <a:endParaRPr lang="en-GB" sz="2800" dirty="0"/>
          </a:p>
          <a:p>
            <a:pPr marL="0" indent="0">
              <a:buNone/>
            </a:pPr>
            <a:r>
              <a:rPr lang="en-GB" sz="1600" dirty="0"/>
              <a:t>https://python.swaroopch.com/modules.html</a:t>
            </a:r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423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Modules: inbuilt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import</a:t>
            </a:r>
            <a:r>
              <a:rPr lang="en-GB" dirty="0"/>
              <a:t> statement gets awesome </a:t>
            </a:r>
            <a:r>
              <a:rPr lang="en-GB" sz="2800" dirty="0"/>
              <a:t>built-in libraries</a:t>
            </a:r>
          </a:p>
          <a:p>
            <a:pPr marL="0" indent="0">
              <a:buNone/>
            </a:pPr>
            <a:r>
              <a:rPr lang="en-GB" sz="1600" dirty="0">
                <a:hlinkClick r:id="rId2"/>
              </a:rPr>
              <a:t>https://docs.python.org/3/library/</a:t>
            </a:r>
            <a:r>
              <a:rPr lang="en-GB" sz="1600" dirty="0"/>
              <a:t> </a:t>
            </a:r>
            <a:endParaRPr lang="en-GB" sz="2800" dirty="0"/>
          </a:p>
          <a:p>
            <a:endParaRPr lang="en-GB" sz="2800" dirty="0"/>
          </a:p>
          <a:p>
            <a:pPr marL="0" indent="0">
              <a:buNone/>
            </a:pPr>
            <a:r>
              <a:rPr lang="en-GB" sz="2800" dirty="0"/>
              <a:t>handles all sorts of basic needs</a:t>
            </a: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r>
              <a:rPr lang="en-GB" sz="2800" dirty="0"/>
              <a:t>- File Handling</a:t>
            </a:r>
            <a:br>
              <a:rPr lang="en-GB" sz="2800" dirty="0"/>
            </a:br>
            <a:r>
              <a:rPr lang="en-GB" sz="2800" dirty="0"/>
              <a:t>- Internet Requests</a:t>
            </a:r>
          </a:p>
          <a:p>
            <a:pPr marL="0" indent="0">
              <a:buNone/>
            </a:pPr>
            <a:r>
              <a:rPr lang="en-GB" dirty="0"/>
              <a:t>- Data processing</a:t>
            </a:r>
          </a:p>
          <a:p>
            <a:pPr marL="0" indent="0">
              <a:buNone/>
            </a:pPr>
            <a:r>
              <a:rPr lang="en-GB" sz="2800" dirty="0"/>
              <a:t>- De/Encryption</a:t>
            </a:r>
          </a:p>
          <a:p>
            <a:pPr marL="0" indent="0">
              <a:buNone/>
            </a:pPr>
            <a:r>
              <a:rPr lang="en-GB" dirty="0"/>
              <a:t>- Thread Management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sz="2800" dirty="0"/>
              <a:t>And more …!</a:t>
            </a:r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E44758-E66E-09B6-6757-8BB68E28B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616" y="2541864"/>
            <a:ext cx="7214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41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Modules: inbuilt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import</a:t>
            </a:r>
            <a:r>
              <a:rPr lang="en-GB" dirty="0"/>
              <a:t> statement with </a:t>
            </a:r>
            <a:r>
              <a:rPr lang="en-GB" sz="2800" dirty="0"/>
              <a:t>built-in libraries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Full Library</a:t>
            </a: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Partial Libra</a:t>
            </a:r>
            <a:r>
              <a:rPr lang="en-GB" dirty="0"/>
              <a:t>ry</a:t>
            </a:r>
            <a:endParaRPr lang="en-GB" sz="2800" dirty="0"/>
          </a:p>
          <a:p>
            <a:pPr marL="0" indent="0">
              <a:buNone/>
            </a:pPr>
            <a:br>
              <a:rPr lang="en-GB" sz="2800" dirty="0"/>
            </a:b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r>
              <a:rPr lang="en-GB" sz="1600" dirty="0"/>
              <a:t>https://python.swaroopch.com/modules.html</a:t>
            </a:r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0F7C33-B668-7FD4-68A5-AF56B88B4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055" y="2683599"/>
            <a:ext cx="7233464" cy="210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01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Modules: external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import</a:t>
            </a:r>
            <a:r>
              <a:rPr lang="en-GB" dirty="0"/>
              <a:t> statement gets awesome external opensource </a:t>
            </a:r>
            <a:r>
              <a:rPr lang="en-GB" sz="2800" dirty="0"/>
              <a:t>libraries</a:t>
            </a:r>
          </a:p>
          <a:p>
            <a:pPr marL="0" indent="0">
              <a:buNone/>
            </a:pPr>
            <a:r>
              <a:rPr lang="en-GB" sz="1600" dirty="0">
                <a:hlinkClick r:id="rId2"/>
              </a:rPr>
              <a:t>https://pypi.org/</a:t>
            </a:r>
            <a:r>
              <a:rPr lang="en-GB" sz="1600" dirty="0"/>
              <a:t> 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handles everything else</a:t>
            </a:r>
            <a:br>
              <a:rPr lang="en-GB" sz="2800" dirty="0"/>
            </a:br>
            <a:endParaRPr lang="en-GB" sz="2800" dirty="0"/>
          </a:p>
          <a:p>
            <a:pPr>
              <a:buFontTx/>
              <a:buChar char="-"/>
            </a:pPr>
            <a:r>
              <a:rPr lang="en-GB" sz="2800" dirty="0"/>
              <a:t>Data Science</a:t>
            </a:r>
          </a:p>
          <a:p>
            <a:pPr>
              <a:buFontTx/>
              <a:buChar char="-"/>
            </a:pPr>
            <a:r>
              <a:rPr lang="en-GB" sz="2800" dirty="0"/>
              <a:t>AI</a:t>
            </a:r>
          </a:p>
          <a:p>
            <a:pPr>
              <a:buFontTx/>
              <a:buChar char="-"/>
            </a:pPr>
            <a:r>
              <a:rPr lang="en-GB" sz="2800" dirty="0"/>
              <a:t>Databases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sz="2800" dirty="0"/>
              <a:t>And more …!</a:t>
            </a:r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810975-D1EC-23E8-538C-EFCA2C2F5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212" y="2298582"/>
            <a:ext cx="7473024" cy="455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72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Modules: external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import</a:t>
            </a:r>
            <a:r>
              <a:rPr lang="en-GB" dirty="0"/>
              <a:t> statement with </a:t>
            </a:r>
            <a:r>
              <a:rPr lang="en-GB" sz="2800" dirty="0" err="1"/>
              <a:t>pypi</a:t>
            </a:r>
            <a:r>
              <a:rPr lang="en-GB" sz="2800" dirty="0"/>
              <a:t> libraries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install via pip</a:t>
            </a:r>
            <a:br>
              <a:rPr lang="en-GB" dirty="0"/>
            </a:br>
            <a:r>
              <a:rPr lang="en-GB" dirty="0"/>
              <a:t>	pip install </a:t>
            </a:r>
            <a:r>
              <a:rPr lang="en-GB" b="1" dirty="0"/>
              <a:t>click</a:t>
            </a:r>
          </a:p>
          <a:p>
            <a:pPr marL="0" indent="0">
              <a:buNone/>
            </a:pPr>
            <a:br>
              <a:rPr lang="en-GB" sz="2800" dirty="0"/>
            </a:br>
            <a:r>
              <a:rPr lang="en-GB" sz="2800" dirty="0"/>
              <a:t>import like inbuilt </a:t>
            </a:r>
            <a:r>
              <a:rPr lang="en-GB" sz="2800" dirty="0" err="1"/>
              <a:t>librarays</a:t>
            </a:r>
            <a:endParaRPr lang="en-GB" sz="2800" dirty="0"/>
          </a:p>
          <a:p>
            <a:pPr marL="0" indent="0">
              <a:buNone/>
            </a:pPr>
            <a:r>
              <a:rPr lang="en-GB" dirty="0"/>
              <a:t>	i</a:t>
            </a:r>
            <a:r>
              <a:rPr lang="en-GB" sz="2800" dirty="0"/>
              <a:t>mport </a:t>
            </a:r>
            <a:r>
              <a:rPr lang="en-GB" sz="2800" b="1" dirty="0"/>
              <a:t>click</a:t>
            </a:r>
          </a:p>
          <a:p>
            <a:pPr marL="0" indent="0">
              <a:buNone/>
            </a:pPr>
            <a:br>
              <a:rPr lang="en-GB" sz="2800" dirty="0"/>
            </a:br>
            <a:r>
              <a:rPr lang="en-GB" sz="2800" dirty="0">
                <a:hlinkClick r:id="rId2"/>
              </a:rPr>
              <a:t>https://pypi.org/</a:t>
            </a:r>
            <a:r>
              <a:rPr lang="en-GB" sz="2800" dirty="0"/>
              <a:t> </a:t>
            </a: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r>
              <a:rPr lang="en-GB" sz="1600" dirty="0">
                <a:hlinkClick r:id="rId3"/>
              </a:rPr>
              <a:t>https://python.swaroopch.com/modules.html</a:t>
            </a:r>
            <a:r>
              <a:rPr lang="en-GB" sz="1600" dirty="0"/>
              <a:t> </a:t>
            </a:r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596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Modules: external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For storing what external file to use, 3 main systems:</a:t>
            </a:r>
            <a:br>
              <a:rPr lang="en-GB" b="1" dirty="0"/>
            </a:br>
            <a:br>
              <a:rPr lang="en-GB" b="1" dirty="0"/>
            </a:br>
            <a:r>
              <a:rPr lang="en-GB" b="1" dirty="0"/>
              <a:t>requirements.txt (old)</a:t>
            </a:r>
            <a:br>
              <a:rPr lang="en-GB" dirty="0"/>
            </a:br>
            <a:r>
              <a:rPr lang="en-GB" dirty="0">
                <a:hlinkClick r:id="rId2"/>
              </a:rPr>
              <a:t>https://pip.pypa.io/en/stable/user_guide/#requirements-files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err="1"/>
              <a:t>pipfile</a:t>
            </a:r>
            <a:r>
              <a:rPr lang="en-GB" b="1" dirty="0"/>
              <a:t> / </a:t>
            </a:r>
            <a:r>
              <a:rPr lang="en-GB" b="1" dirty="0" err="1"/>
              <a:t>piplock</a:t>
            </a:r>
            <a:r>
              <a:rPr lang="en-GB" b="1" dirty="0"/>
              <a:t> (new)</a:t>
            </a:r>
            <a:br>
              <a:rPr lang="en-GB" dirty="0"/>
            </a:br>
            <a:r>
              <a:rPr lang="en-GB" dirty="0">
                <a:hlinkClick r:id="rId3"/>
              </a:rPr>
              <a:t>https://github.com/pypa/pipfile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Poetry (newest)</a:t>
            </a:r>
            <a:endParaRPr lang="en-GB" sz="2800" b="1" dirty="0"/>
          </a:p>
          <a:p>
            <a:pPr marL="0" indent="0">
              <a:buNone/>
            </a:pPr>
            <a:r>
              <a:rPr lang="en-GB" sz="2800" dirty="0">
                <a:hlinkClick r:id="rId4"/>
              </a:rPr>
              <a:t>https://python-poetry.org/</a:t>
            </a:r>
            <a:r>
              <a:rPr lang="en-GB" b="1" dirty="0"/>
              <a:t> </a:t>
            </a:r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717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Modules: 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import</a:t>
            </a:r>
            <a:r>
              <a:rPr lang="en-GB" dirty="0"/>
              <a:t> statement gets local files</a:t>
            </a:r>
            <a:endParaRPr lang="en-GB" sz="2800" dirty="0"/>
          </a:p>
          <a:p>
            <a:pPr marL="0" indent="0">
              <a:buNone/>
            </a:pPr>
            <a:r>
              <a:rPr lang="en-GB" sz="1600" dirty="0">
                <a:hlinkClick r:id="rId2"/>
              </a:rPr>
              <a:t>https://pypi.org/</a:t>
            </a:r>
            <a:r>
              <a:rPr lang="en-GB" sz="1600" dirty="0"/>
              <a:t> </a:t>
            </a:r>
          </a:p>
          <a:p>
            <a:pPr marL="0" indent="0">
              <a:buNone/>
            </a:pPr>
            <a:br>
              <a:rPr lang="en-GB" sz="2800" dirty="0"/>
            </a:br>
            <a:r>
              <a:rPr lang="en-GB" sz="2800" dirty="0"/>
              <a:t>import </a:t>
            </a:r>
            <a:r>
              <a:rPr lang="en-GB" sz="2800" b="1" dirty="0"/>
              <a:t>&lt;FILENAME&gt;</a:t>
            </a:r>
            <a:r>
              <a:rPr lang="en-GB" sz="2800" dirty="0"/>
              <a:t>.</a:t>
            </a:r>
            <a:r>
              <a:rPr lang="en-GB" sz="2800" dirty="0" err="1"/>
              <a:t>py</a:t>
            </a:r>
            <a:br>
              <a:rPr lang="en-GB" sz="2800" dirty="0"/>
            </a:br>
            <a:r>
              <a:rPr lang="en-GB" sz="2800" dirty="0"/>
              <a:t>import &lt;</a:t>
            </a:r>
            <a:r>
              <a:rPr lang="en-GB" sz="2800" b="1" dirty="0"/>
              <a:t>FOLDER</a:t>
            </a:r>
            <a:r>
              <a:rPr lang="en-GB" sz="2800" dirty="0"/>
              <a:t>&gt;/</a:t>
            </a:r>
            <a:r>
              <a:rPr lang="en-GB" sz="2800" b="1" dirty="0"/>
              <a:t>&lt;FILENAME&gt;</a:t>
            </a:r>
            <a:r>
              <a:rPr lang="en-GB" sz="2800" dirty="0"/>
              <a:t>.</a:t>
            </a:r>
            <a:r>
              <a:rPr lang="en-GB" sz="2800" dirty="0" err="1"/>
              <a:t>py</a:t>
            </a:r>
            <a:r>
              <a:rPr lang="en-GB" sz="2800" dirty="0"/>
              <a:t> </a:t>
            </a:r>
            <a:r>
              <a:rPr lang="en-GB" sz="2800" b="1" i="1" dirty="0"/>
              <a:t>*</a:t>
            </a:r>
            <a:br>
              <a:rPr lang="en-GB" sz="2800" dirty="0"/>
            </a:b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* all folders will need empty </a:t>
            </a:r>
            <a:r>
              <a:rPr lang="en-GB" sz="2800" b="1" i="1" dirty="0"/>
              <a:t>__init__.py </a:t>
            </a:r>
            <a:r>
              <a:rPr lang="en-GB" sz="2800" dirty="0"/>
              <a:t>in them</a:t>
            </a: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r>
              <a:rPr lang="en-GB" dirty="0"/>
              <a:t>create a </a:t>
            </a:r>
            <a:r>
              <a:rPr lang="en-GB" i="1" dirty="0"/>
              <a:t>empty</a:t>
            </a:r>
            <a:r>
              <a:rPr lang="en-GB" b="1" i="1" dirty="0"/>
              <a:t> __init__.py </a:t>
            </a:r>
            <a:r>
              <a:rPr lang="en-GB" i="1" dirty="0"/>
              <a:t>with</a:t>
            </a:r>
            <a:r>
              <a:rPr lang="en-GB" b="1" i="1" dirty="0"/>
              <a:t> `touch __init__.py`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WARNING : </a:t>
            </a:r>
            <a:r>
              <a:rPr lang="en-GB" b="1" dirty="0">
                <a:solidFill>
                  <a:srgbClr val="FF0000"/>
                </a:solidFill>
              </a:rPr>
              <a:t>DO NOT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PUT CODE INTO A </a:t>
            </a:r>
            <a:r>
              <a:rPr lang="en-GB" b="1" dirty="0"/>
              <a:t>__init__.py </a:t>
            </a:r>
            <a:r>
              <a:rPr lang="en-GB" dirty="0"/>
              <a:t>file</a:t>
            </a:r>
            <a:endParaRPr lang="en-GB" sz="2800" b="1" i="1" dirty="0"/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711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Modules: local </a:t>
            </a:r>
            <a:r>
              <a:rPr lang="en-GB" b="1" dirty="0"/>
              <a:t>__init__</a:t>
            </a:r>
            <a:r>
              <a:rPr lang="en-GB" dirty="0"/>
              <a:t>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EXAMPLE ON __INIT__.py</a:t>
            </a:r>
            <a:endParaRPr lang="en-GB" sz="2800" b="1" i="1" dirty="0"/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714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GB" sz="5400" dirty="0"/>
              <a:t>PYTHON Decorators</a:t>
            </a:r>
          </a:p>
        </p:txBody>
      </p:sp>
    </p:spTree>
    <p:extLst>
      <p:ext uri="{BB962C8B-B14F-4D97-AF65-F5344CB8AC3E}">
        <p14:creationId xmlns:p14="http://schemas.microsoft.com/office/powerpoint/2010/main" val="2205858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GB" sz="5400" dirty="0"/>
              <a:t>PYTHON MODULES</a:t>
            </a:r>
          </a:p>
          <a:p>
            <a:pPr algn="r"/>
            <a:r>
              <a:rPr lang="en-GB" sz="5400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935311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import</a:t>
            </a:r>
            <a:r>
              <a:rPr lang="en-GB" dirty="0"/>
              <a:t> statement</a:t>
            </a: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Can be used :</a:t>
            </a:r>
          </a:p>
          <a:p>
            <a:pPr>
              <a:buFontTx/>
              <a:buChar char="-"/>
            </a:pPr>
            <a:r>
              <a:rPr lang="en-GB" sz="2800" dirty="0"/>
              <a:t>Built in libraries</a:t>
            </a:r>
          </a:p>
          <a:p>
            <a:pPr>
              <a:buFontTx/>
              <a:buChar char="-"/>
            </a:pPr>
            <a:r>
              <a:rPr lang="en-GB" sz="2800" dirty="0"/>
              <a:t>External libraries from </a:t>
            </a:r>
            <a:r>
              <a:rPr lang="en-GB" sz="2800" dirty="0" err="1"/>
              <a:t>pypi</a:t>
            </a:r>
            <a:endParaRPr lang="en-GB" sz="2800" dirty="0"/>
          </a:p>
          <a:p>
            <a:pPr>
              <a:buFontTx/>
              <a:buChar char="-"/>
            </a:pPr>
            <a:r>
              <a:rPr lang="en-GB" dirty="0"/>
              <a:t>L</a:t>
            </a:r>
            <a:r>
              <a:rPr lang="en-GB" sz="2800" dirty="0"/>
              <a:t>ocal .</a:t>
            </a:r>
            <a:r>
              <a:rPr lang="en-GB" sz="2800" dirty="0" err="1"/>
              <a:t>py</a:t>
            </a:r>
            <a:r>
              <a:rPr lang="en-GB" sz="2800" dirty="0"/>
              <a:t> files</a:t>
            </a:r>
          </a:p>
          <a:p>
            <a:endParaRPr lang="en-GB" sz="2800" dirty="0"/>
          </a:p>
          <a:p>
            <a:pPr marL="0" indent="0">
              <a:buNone/>
            </a:pPr>
            <a:r>
              <a:rPr lang="en-GB" sz="1600" dirty="0"/>
              <a:t>https://python.swaroopch.com/modules.html</a:t>
            </a:r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40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Modules: inbuilt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import</a:t>
            </a:r>
            <a:r>
              <a:rPr lang="en-GB" dirty="0"/>
              <a:t> statement gets awesome </a:t>
            </a:r>
            <a:r>
              <a:rPr lang="en-GB" sz="2800" dirty="0"/>
              <a:t>built-in libraries</a:t>
            </a:r>
          </a:p>
          <a:p>
            <a:pPr marL="0" indent="0">
              <a:buNone/>
            </a:pPr>
            <a:r>
              <a:rPr lang="en-GB" sz="1600" dirty="0">
                <a:hlinkClick r:id="rId2"/>
              </a:rPr>
              <a:t>https://docs.python.org/3/library/</a:t>
            </a:r>
            <a:r>
              <a:rPr lang="en-GB" sz="1600" dirty="0"/>
              <a:t> </a:t>
            </a:r>
            <a:endParaRPr lang="en-GB" sz="2800" dirty="0"/>
          </a:p>
          <a:p>
            <a:endParaRPr lang="en-GB" sz="2800" dirty="0"/>
          </a:p>
          <a:p>
            <a:pPr marL="0" indent="0">
              <a:buNone/>
            </a:pPr>
            <a:r>
              <a:rPr lang="en-GB" sz="2800" dirty="0"/>
              <a:t>handles all sorts of basic needs</a:t>
            </a: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r>
              <a:rPr lang="en-GB" sz="2800" dirty="0"/>
              <a:t>- File Handling</a:t>
            </a:r>
            <a:br>
              <a:rPr lang="en-GB" sz="2800" dirty="0"/>
            </a:br>
            <a:r>
              <a:rPr lang="en-GB" sz="2800" dirty="0"/>
              <a:t>- Internet Requests</a:t>
            </a:r>
          </a:p>
          <a:p>
            <a:pPr marL="0" indent="0">
              <a:buNone/>
            </a:pPr>
            <a:r>
              <a:rPr lang="en-GB" dirty="0"/>
              <a:t>- Data processing</a:t>
            </a:r>
          </a:p>
          <a:p>
            <a:pPr marL="0" indent="0">
              <a:buNone/>
            </a:pPr>
            <a:r>
              <a:rPr lang="en-GB" sz="2800" dirty="0"/>
              <a:t>- De/Encryption</a:t>
            </a:r>
          </a:p>
          <a:p>
            <a:pPr marL="0" indent="0">
              <a:buNone/>
            </a:pPr>
            <a:r>
              <a:rPr lang="en-GB" dirty="0"/>
              <a:t>- Thread Management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sz="2800" dirty="0"/>
              <a:t>And more …!</a:t>
            </a:r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E44758-E66E-09B6-6757-8BB68E28B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616" y="2541864"/>
            <a:ext cx="7214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88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Modules: inbuilt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import</a:t>
            </a:r>
            <a:r>
              <a:rPr lang="en-GB" dirty="0"/>
              <a:t> statement with </a:t>
            </a:r>
            <a:r>
              <a:rPr lang="en-GB" sz="2800" dirty="0"/>
              <a:t>built-in libraries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Full Library</a:t>
            </a: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Partial Libra</a:t>
            </a:r>
            <a:r>
              <a:rPr lang="en-GB" dirty="0"/>
              <a:t>ry</a:t>
            </a:r>
            <a:endParaRPr lang="en-GB" sz="2800" dirty="0"/>
          </a:p>
          <a:p>
            <a:pPr marL="0" indent="0">
              <a:buNone/>
            </a:pPr>
            <a:br>
              <a:rPr lang="en-GB" sz="2800" dirty="0"/>
            </a:b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r>
              <a:rPr lang="en-GB" sz="1600" dirty="0"/>
              <a:t>https://python.swaroopch.com/modules.html</a:t>
            </a:r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0F7C33-B668-7FD4-68A5-AF56B88B4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055" y="2683599"/>
            <a:ext cx="7233464" cy="210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73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Modules: external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import</a:t>
            </a:r>
            <a:r>
              <a:rPr lang="en-GB" dirty="0"/>
              <a:t> statement gets awesome external opensource </a:t>
            </a:r>
            <a:r>
              <a:rPr lang="en-GB" sz="2800" dirty="0"/>
              <a:t>libraries</a:t>
            </a:r>
          </a:p>
          <a:p>
            <a:pPr marL="0" indent="0">
              <a:buNone/>
            </a:pPr>
            <a:r>
              <a:rPr lang="en-GB" sz="1600" dirty="0">
                <a:hlinkClick r:id="rId2"/>
              </a:rPr>
              <a:t>https://pypi.org/</a:t>
            </a:r>
            <a:r>
              <a:rPr lang="en-GB" sz="1600" dirty="0"/>
              <a:t> 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handles everything else</a:t>
            </a:r>
            <a:br>
              <a:rPr lang="en-GB" sz="2800" dirty="0"/>
            </a:br>
            <a:endParaRPr lang="en-GB" sz="2800" dirty="0"/>
          </a:p>
          <a:p>
            <a:pPr>
              <a:buFontTx/>
              <a:buChar char="-"/>
            </a:pPr>
            <a:r>
              <a:rPr lang="en-GB" sz="2800" dirty="0"/>
              <a:t>Data Science</a:t>
            </a:r>
          </a:p>
          <a:p>
            <a:pPr>
              <a:buFontTx/>
              <a:buChar char="-"/>
            </a:pPr>
            <a:r>
              <a:rPr lang="en-GB" sz="2800" dirty="0"/>
              <a:t>AI</a:t>
            </a:r>
          </a:p>
          <a:p>
            <a:pPr>
              <a:buFontTx/>
              <a:buChar char="-"/>
            </a:pPr>
            <a:r>
              <a:rPr lang="en-GB" sz="2800" dirty="0"/>
              <a:t>Databases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sz="2800" dirty="0"/>
              <a:t>And more …!</a:t>
            </a:r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810975-D1EC-23E8-538C-EFCA2C2F5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212" y="2298582"/>
            <a:ext cx="7473024" cy="455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956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Modules: external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import</a:t>
            </a:r>
            <a:r>
              <a:rPr lang="en-GB" dirty="0"/>
              <a:t> statement with </a:t>
            </a:r>
            <a:r>
              <a:rPr lang="en-GB" sz="2800" dirty="0" err="1"/>
              <a:t>pypi</a:t>
            </a:r>
            <a:r>
              <a:rPr lang="en-GB" sz="2800" dirty="0"/>
              <a:t> libraries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install via pip</a:t>
            </a:r>
            <a:br>
              <a:rPr lang="en-GB" dirty="0"/>
            </a:br>
            <a:r>
              <a:rPr lang="en-GB" dirty="0"/>
              <a:t>	pip install </a:t>
            </a:r>
            <a:r>
              <a:rPr lang="en-GB" b="1" dirty="0"/>
              <a:t>click</a:t>
            </a:r>
          </a:p>
          <a:p>
            <a:pPr marL="0" indent="0">
              <a:buNone/>
            </a:pPr>
            <a:br>
              <a:rPr lang="en-GB" sz="2800" dirty="0"/>
            </a:br>
            <a:r>
              <a:rPr lang="en-GB" sz="2800" dirty="0"/>
              <a:t>import like inbuilt </a:t>
            </a:r>
            <a:r>
              <a:rPr lang="en-GB" sz="2800" dirty="0" err="1"/>
              <a:t>librarays</a:t>
            </a:r>
            <a:endParaRPr lang="en-GB" sz="2800" dirty="0"/>
          </a:p>
          <a:p>
            <a:pPr marL="0" indent="0">
              <a:buNone/>
            </a:pPr>
            <a:r>
              <a:rPr lang="en-GB" dirty="0"/>
              <a:t>	i</a:t>
            </a:r>
            <a:r>
              <a:rPr lang="en-GB" sz="2800" dirty="0"/>
              <a:t>mport </a:t>
            </a:r>
            <a:r>
              <a:rPr lang="en-GB" sz="2800" b="1" dirty="0"/>
              <a:t>click</a:t>
            </a:r>
          </a:p>
          <a:p>
            <a:pPr marL="0" indent="0">
              <a:buNone/>
            </a:pPr>
            <a:br>
              <a:rPr lang="en-GB" sz="2800" dirty="0"/>
            </a:br>
            <a:r>
              <a:rPr lang="en-GB" sz="2800" dirty="0">
                <a:hlinkClick r:id="rId2"/>
              </a:rPr>
              <a:t>https://pypi.org/</a:t>
            </a:r>
            <a:r>
              <a:rPr lang="en-GB" sz="2800" dirty="0"/>
              <a:t> </a:t>
            </a: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r>
              <a:rPr lang="en-GB" sz="1600" dirty="0">
                <a:hlinkClick r:id="rId3"/>
              </a:rPr>
              <a:t>https://python.swaroopch.com/modules.html</a:t>
            </a:r>
            <a:r>
              <a:rPr lang="en-GB" sz="1600" dirty="0"/>
              <a:t> </a:t>
            </a:r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003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Modules: 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import</a:t>
            </a:r>
            <a:r>
              <a:rPr lang="en-GB" dirty="0"/>
              <a:t> statement gets local files</a:t>
            </a:r>
            <a:endParaRPr lang="en-GB" sz="2800" dirty="0"/>
          </a:p>
          <a:p>
            <a:pPr marL="0" indent="0">
              <a:buNone/>
            </a:pPr>
            <a:r>
              <a:rPr lang="en-GB" sz="1600" dirty="0">
                <a:hlinkClick r:id="rId2"/>
              </a:rPr>
              <a:t>https://pypi.org/</a:t>
            </a:r>
            <a:r>
              <a:rPr lang="en-GB" sz="1600" dirty="0"/>
              <a:t> </a:t>
            </a:r>
          </a:p>
          <a:p>
            <a:pPr marL="0" indent="0">
              <a:buNone/>
            </a:pPr>
            <a:br>
              <a:rPr lang="en-GB" sz="2800" dirty="0"/>
            </a:br>
            <a:r>
              <a:rPr lang="en-GB" sz="2800" dirty="0"/>
              <a:t>import </a:t>
            </a:r>
            <a:r>
              <a:rPr lang="en-GB" sz="2800" b="1" dirty="0"/>
              <a:t>&lt;FILENAME&gt;</a:t>
            </a:r>
            <a:r>
              <a:rPr lang="en-GB" sz="2800" dirty="0"/>
              <a:t>.</a:t>
            </a:r>
            <a:r>
              <a:rPr lang="en-GB" sz="2800" dirty="0" err="1"/>
              <a:t>py</a:t>
            </a:r>
            <a:br>
              <a:rPr lang="en-GB" sz="2800" dirty="0"/>
            </a:b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r>
              <a:rPr lang="en-GB" dirty="0"/>
              <a:t>Note: to reference files in a folder, create a </a:t>
            </a:r>
            <a:r>
              <a:rPr lang="en-GB" b="1" i="1" dirty="0"/>
              <a:t>empty </a:t>
            </a:r>
            <a:r>
              <a:rPr lang="en-GB" dirty="0"/>
              <a:t>__init__.py</a:t>
            </a:r>
            <a:br>
              <a:rPr lang="en-GB" dirty="0"/>
            </a:br>
            <a:r>
              <a:rPr lang="en-GB" dirty="0"/>
              <a:t>DO NOT ADD CODE INTO A __init__.py file</a:t>
            </a:r>
            <a:endParaRPr lang="en-GB" sz="2800" b="1" i="1" dirty="0"/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0321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GB" sz="5400" dirty="0"/>
              <a:t>PYTHON MODULES</a:t>
            </a:r>
          </a:p>
          <a:p>
            <a:pPr algn="r"/>
            <a:r>
              <a:rPr lang="en-GB" sz="5400" dirty="0"/>
              <a:t>REDUX</a:t>
            </a:r>
          </a:p>
        </p:txBody>
      </p:sp>
    </p:spTree>
    <p:extLst>
      <p:ext uri="{BB962C8B-B14F-4D97-AF65-F5344CB8AC3E}">
        <p14:creationId xmlns:p14="http://schemas.microsoft.com/office/powerpoint/2010/main" val="23895941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 module is basically just a </a:t>
            </a:r>
            <a:r>
              <a:rPr lang="en-GB" dirty="0" err="1"/>
              <a:t>py</a:t>
            </a:r>
            <a:r>
              <a:rPr lang="en-GB" dirty="0"/>
              <a:t> file containing statements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These can be classes, functions, executable code, and links to other modules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Multiple Modules* are used when your app gets bigger than a single file</a:t>
            </a:r>
            <a:br>
              <a:rPr lang="en-GB" sz="2800" dirty="0"/>
            </a:br>
            <a:br>
              <a:rPr lang="en-GB" sz="2800" dirty="0"/>
            </a:br>
            <a:br>
              <a:rPr lang="en-GB" sz="2800" dirty="0"/>
            </a:br>
            <a:r>
              <a:rPr lang="en-GB" sz="2800" i="1" dirty="0"/>
              <a:t>* rule of thumb, proactively split files bigger than 200-300 lines of code into sub modules</a:t>
            </a:r>
          </a:p>
        </p:txBody>
      </p:sp>
    </p:spTree>
    <p:extLst>
      <p:ext uri="{BB962C8B-B14F-4D97-AF65-F5344CB8AC3E}">
        <p14:creationId xmlns:p14="http://schemas.microsoft.com/office/powerpoint/2010/main" val="38986985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5208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One module can reference another via the “import” statement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dirty="0"/>
              <a:t>This pulls in that module into the requester aka</a:t>
            </a: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2EBF8-FBAA-4B08-B24B-3F92BC924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92" y="3620286"/>
            <a:ext cx="5276850" cy="2419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E66124-CE61-4F63-BCAA-ECEDB7023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521" y="3078018"/>
            <a:ext cx="3086100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7368DF-36AF-4B2C-B879-C4126702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521" y="5146275"/>
            <a:ext cx="52197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3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3600" dirty="0"/>
              <a:t>GO</a:t>
            </a:r>
          </a:p>
          <a:p>
            <a:pPr marL="0" indent="0">
              <a:buNone/>
            </a:pPr>
            <a:r>
              <a:rPr lang="en-GB" sz="3600" dirty="0">
                <a:hlinkClick r:id="rId2"/>
              </a:rPr>
              <a:t>https://python.swaroopch.com/more</a:t>
            </a:r>
            <a:r>
              <a:rPr lang="en-GB" sz="3600">
                <a:hlinkClick r:id="rId2"/>
              </a:rPr>
              <a:t>.html</a:t>
            </a:r>
            <a:r>
              <a:rPr lang="en-GB" sz="3600"/>
              <a:t> 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689414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Executing Modules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For when you what to run a module as a run you need to bootstrap them using the </a:t>
            </a:r>
            <a:r>
              <a:rPr lang="en-GB" b="1" i="1" dirty="0"/>
              <a:t>__name__ </a:t>
            </a:r>
            <a:r>
              <a:rPr lang="en-GB" dirty="0"/>
              <a:t>magic variable and a </a:t>
            </a:r>
            <a:r>
              <a:rPr lang="en-GB" b="1" i="1" dirty="0"/>
              <a:t>if</a:t>
            </a:r>
          </a:p>
          <a:p>
            <a:pPr marL="0" indent="0">
              <a:buNone/>
            </a:pPr>
            <a:endParaRPr lang="en-GB" b="1" i="1" dirty="0"/>
          </a:p>
          <a:p>
            <a:pPr marL="0" indent="0">
              <a:buNone/>
            </a:pPr>
            <a:r>
              <a:rPr lang="en-GB" dirty="0"/>
              <a:t>using </a:t>
            </a:r>
            <a:r>
              <a:rPr lang="en-GB" b="1" i="1" dirty="0" err="1"/>
              <a:t>sys.argv</a:t>
            </a:r>
            <a:r>
              <a:rPr lang="en-GB" dirty="0"/>
              <a:t> for getting variables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>
                <a:hlinkClick r:id="rId2"/>
              </a:rPr>
              <a:t>https://docs.python.org/3/tutorial/modules.html#executing-modules-as-scripts</a:t>
            </a:r>
            <a:r>
              <a:rPr lang="en-GB" dirty="0"/>
              <a:t> </a:t>
            </a: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6A2CB-7DB5-4A16-A42C-3B9970566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7" y="3915692"/>
            <a:ext cx="29241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069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Executing Module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A97335-0B66-4EC4-B180-3190F0341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68" y="1933401"/>
            <a:ext cx="4714875" cy="2571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4E7B22-C853-46F5-A4CD-D9D50E133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68" y="4701250"/>
            <a:ext cx="104394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719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Modules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Modules are </a:t>
            </a:r>
            <a:r>
              <a:rPr lang="en-GB" b="1" i="1" dirty="0"/>
              <a:t>discovered</a:t>
            </a:r>
            <a:r>
              <a:rPr lang="en-GB" dirty="0"/>
              <a:t> in multiple ways</a:t>
            </a:r>
            <a:endParaRPr lang="en-GB" sz="4000" dirty="0"/>
          </a:p>
          <a:p>
            <a:pPr>
              <a:buFontTx/>
              <a:buChar char="-"/>
            </a:pPr>
            <a:r>
              <a:rPr lang="en-GB" dirty="0"/>
              <a:t>Same Directory</a:t>
            </a:r>
          </a:p>
          <a:p>
            <a:pPr>
              <a:buFontTx/>
              <a:buChar char="-"/>
            </a:pPr>
            <a:r>
              <a:rPr lang="en-GB" dirty="0"/>
              <a:t>Relative Packages</a:t>
            </a:r>
            <a:br>
              <a:rPr lang="en-GB" dirty="0"/>
            </a:br>
            <a:r>
              <a:rPr lang="en-GB" dirty="0"/>
              <a:t>(aka dotted format links to modules in other folders )</a:t>
            </a:r>
          </a:p>
          <a:p>
            <a:pPr>
              <a:buFontTx/>
              <a:buChar char="-"/>
            </a:pPr>
            <a:r>
              <a:rPr lang="en-GB" sz="2800" dirty="0"/>
              <a:t>Pip installed modules</a:t>
            </a:r>
            <a:br>
              <a:rPr lang="en-GB" sz="2800" dirty="0"/>
            </a:br>
            <a:r>
              <a:rPr lang="en-GB" sz="2800" dirty="0"/>
              <a:t>(aka </a:t>
            </a:r>
            <a:r>
              <a:rPr lang="en-GB" sz="2800" b="1" i="1" dirty="0"/>
              <a:t>pip install xxx</a:t>
            </a:r>
            <a:r>
              <a:rPr lang="en-GB" sz="2800" dirty="0"/>
              <a:t>) </a:t>
            </a:r>
          </a:p>
          <a:p>
            <a:pPr>
              <a:buFontTx/>
              <a:buChar char="-"/>
            </a:pPr>
            <a:r>
              <a:rPr lang="en-GB" dirty="0"/>
              <a:t>Standard Python Modules </a:t>
            </a:r>
            <a:br>
              <a:rPr lang="en-GB" dirty="0"/>
            </a:br>
            <a:r>
              <a:rPr lang="en-GB" dirty="0"/>
              <a:t>(aka inbuilt aka </a:t>
            </a:r>
            <a:r>
              <a:rPr lang="en-GB" b="1" i="1" dirty="0"/>
              <a:t>sys</a:t>
            </a:r>
            <a:r>
              <a:rPr lang="en-GB" dirty="0"/>
              <a:t>) </a:t>
            </a: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dirty="0"/>
              <a:t>Will briefly speak about these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592857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Modules: Same Directory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990600" y="1253331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Obvious right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For entire python file:</a:t>
            </a:r>
          </a:p>
          <a:p>
            <a:pPr marL="0" indent="0">
              <a:buNone/>
            </a:pPr>
            <a:r>
              <a:rPr lang="en-GB" dirty="0"/>
              <a:t>	import </a:t>
            </a:r>
            <a:r>
              <a:rPr lang="en-GB" b="1" dirty="0"/>
              <a:t>xxx</a:t>
            </a:r>
            <a:r>
              <a:rPr lang="en-GB" dirty="0"/>
              <a:t> (for file </a:t>
            </a:r>
            <a:r>
              <a:rPr lang="en-GB" b="1" dirty="0"/>
              <a:t>xxx</a:t>
            </a:r>
            <a:r>
              <a:rPr lang="en-GB" dirty="0"/>
              <a:t>.py)</a:t>
            </a:r>
            <a:endParaRPr lang="en-GB" sz="2800" dirty="0"/>
          </a:p>
          <a:p>
            <a:pPr marL="0" indent="0">
              <a:buNone/>
            </a:pPr>
            <a:r>
              <a:rPr lang="en-GB" dirty="0"/>
              <a:t>For particular Class or Function in python file:</a:t>
            </a:r>
          </a:p>
          <a:p>
            <a:pPr marL="0" indent="0">
              <a:buNone/>
            </a:pPr>
            <a:r>
              <a:rPr lang="en-GB" sz="2800" dirty="0"/>
              <a:t>	from </a:t>
            </a:r>
            <a:r>
              <a:rPr lang="en-GB" sz="2800" b="1" dirty="0"/>
              <a:t>xxx</a:t>
            </a:r>
            <a:r>
              <a:rPr lang="en-GB" sz="2800" dirty="0"/>
              <a:t> import </a:t>
            </a:r>
            <a:r>
              <a:rPr lang="en-GB" sz="2800" b="1" dirty="0"/>
              <a:t>name </a:t>
            </a:r>
            <a:r>
              <a:rPr lang="en-GB" dirty="0"/>
              <a:t>(for file </a:t>
            </a:r>
            <a:r>
              <a:rPr lang="en-GB" b="1" dirty="0"/>
              <a:t>xxx</a:t>
            </a:r>
            <a:r>
              <a:rPr lang="en-GB" dirty="0"/>
              <a:t>.py, and </a:t>
            </a:r>
            <a:r>
              <a:rPr lang="en-GB" sz="2800" b="1" dirty="0"/>
              <a:t>name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You can also rename things</a:t>
            </a:r>
          </a:p>
          <a:p>
            <a:pPr marL="0" indent="0">
              <a:buNone/>
            </a:pPr>
            <a:r>
              <a:rPr lang="en-GB" dirty="0"/>
              <a:t>	from </a:t>
            </a:r>
            <a:r>
              <a:rPr lang="en-GB" b="1" dirty="0"/>
              <a:t>xxx</a:t>
            </a:r>
            <a:r>
              <a:rPr lang="en-GB" dirty="0"/>
              <a:t> import </a:t>
            </a:r>
            <a:r>
              <a:rPr lang="en-GB" b="1" dirty="0"/>
              <a:t>name </a:t>
            </a:r>
            <a:r>
              <a:rPr lang="en-GB" dirty="0"/>
              <a:t>as </a:t>
            </a:r>
            <a:r>
              <a:rPr lang="en-GB" b="1" dirty="0" err="1"/>
              <a:t>new_name</a:t>
            </a:r>
            <a:endParaRPr lang="en-GB" dirty="0"/>
          </a:p>
          <a:p>
            <a:pPr marL="0" indent="0">
              <a:buNone/>
            </a:pP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9760216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Modules: Relative Packages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Package is just a folder with a </a:t>
            </a:r>
            <a:r>
              <a:rPr lang="en-GB" b="1" dirty="0"/>
              <a:t>__init__.py </a:t>
            </a:r>
            <a:r>
              <a:rPr lang="en-GB" dirty="0"/>
              <a:t>file in it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All packages require a </a:t>
            </a:r>
            <a:r>
              <a:rPr lang="en-GB" b="1" dirty="0"/>
              <a:t>__init__.py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Without it you won’t be able to reference those </a:t>
            </a:r>
            <a:r>
              <a:rPr lang="en-GB" dirty="0" err="1"/>
              <a:t>py</a:t>
            </a:r>
            <a:r>
              <a:rPr lang="en-GB" dirty="0"/>
              <a:t> files in that folder</a:t>
            </a:r>
            <a:br>
              <a:rPr lang="en-GB" dirty="0"/>
            </a:b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b="1" dirty="0"/>
              <a:t>Ps DO NOT BE CLEVER AND ADD CODE INTO __init__.py !!!</a:t>
            </a:r>
          </a:p>
          <a:p>
            <a:pPr marL="0" indent="0">
              <a:buNone/>
            </a:pPr>
            <a:r>
              <a:rPr lang="en-GB" sz="2800" b="1" dirty="0"/>
              <a:t>It’s the road to hell</a:t>
            </a:r>
          </a:p>
        </p:txBody>
      </p:sp>
    </p:spTree>
    <p:extLst>
      <p:ext uri="{BB962C8B-B14F-4D97-AF65-F5344CB8AC3E}">
        <p14:creationId xmlns:p14="http://schemas.microsoft.com/office/powerpoint/2010/main" val="1693118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Modules: Relative Packages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755709" y="140757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For importing a module as a package:</a:t>
            </a:r>
          </a:p>
          <a:p>
            <a:pPr marL="0" indent="0">
              <a:buNone/>
            </a:pPr>
            <a:r>
              <a:rPr lang="en-GB" dirty="0"/>
              <a:t>	import </a:t>
            </a:r>
            <a:r>
              <a:rPr lang="en-GB" b="1" dirty="0"/>
              <a:t>dir1.dir2.xxx</a:t>
            </a:r>
            <a:r>
              <a:rPr lang="en-GB" dirty="0"/>
              <a:t> (for file </a:t>
            </a:r>
            <a:r>
              <a:rPr lang="en-GB" b="1" dirty="0"/>
              <a:t>xxx</a:t>
            </a:r>
            <a:r>
              <a:rPr lang="en-GB" dirty="0"/>
              <a:t>.py)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importing a pip module as a package:</a:t>
            </a:r>
          </a:p>
          <a:p>
            <a:pPr marL="0" indent="0">
              <a:buNone/>
            </a:pPr>
            <a:r>
              <a:rPr lang="en-GB" dirty="0"/>
              <a:t>	import </a:t>
            </a:r>
            <a:r>
              <a:rPr lang="en-GB" b="1" dirty="0"/>
              <a:t>pip_name.dir1.dir2.xxx</a:t>
            </a:r>
            <a:r>
              <a:rPr lang="en-GB" dirty="0"/>
              <a:t> (for file </a:t>
            </a:r>
            <a:r>
              <a:rPr lang="en-GB" b="1" dirty="0"/>
              <a:t>xxx</a:t>
            </a:r>
            <a:r>
              <a:rPr lang="en-GB" dirty="0"/>
              <a:t>.py inside </a:t>
            </a:r>
            <a:r>
              <a:rPr lang="en-GB" b="1" dirty="0" err="1"/>
              <a:t>pip_name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(</a:t>
            </a:r>
            <a:r>
              <a:rPr lang="en-GB" b="1" dirty="0"/>
              <a:t>from</a:t>
            </a:r>
            <a:r>
              <a:rPr lang="en-GB" dirty="0"/>
              <a:t> / </a:t>
            </a:r>
            <a:r>
              <a:rPr lang="en-GB" b="1" dirty="0"/>
              <a:t>import</a:t>
            </a:r>
            <a:r>
              <a:rPr lang="en-GB" dirty="0"/>
              <a:t> and </a:t>
            </a:r>
            <a:r>
              <a:rPr lang="en-GB" b="1" dirty="0"/>
              <a:t>as</a:t>
            </a:r>
            <a:r>
              <a:rPr lang="en-GB" dirty="0"/>
              <a:t> work as before)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20193856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Modules: </a:t>
            </a:r>
            <a:r>
              <a:rPr lang="en-GB" sz="4400" dirty="0"/>
              <a:t>Pip installed modules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755709" y="140757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Everything you pip install is added to your pip libs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Pip libs directory is on your </a:t>
            </a:r>
            <a:r>
              <a:rPr lang="en-GB" b="1" dirty="0"/>
              <a:t>PYTHONPATH</a:t>
            </a:r>
            <a:r>
              <a:rPr lang="en-GB" dirty="0"/>
              <a:t> env var (including your current execution directory)</a:t>
            </a:r>
            <a:br>
              <a:rPr lang="en-GB" dirty="0"/>
            </a:br>
            <a:br>
              <a:rPr lang="en-GB" dirty="0"/>
            </a:br>
            <a:r>
              <a:rPr lang="en-GB" dirty="0"/>
              <a:t>Python will in order search for packages from your PYTHONPATH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aka check locally, then your system inbuilt packages, then your pip folder, then etc </a:t>
            </a:r>
            <a:r>
              <a:rPr lang="en-GB" dirty="0" err="1"/>
              <a:t>etc</a:t>
            </a:r>
            <a:endParaRPr lang="en-GB" dirty="0"/>
          </a:p>
          <a:p>
            <a:pPr marL="0" indent="0">
              <a:buNone/>
            </a:pP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31185665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Modules: </a:t>
            </a:r>
            <a:r>
              <a:rPr lang="en-GB" sz="4400" dirty="0"/>
              <a:t>Pip example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755709" y="140757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40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1636A8-0F77-4ED8-BACD-83D9F2F4FBEB}"/>
              </a:ext>
            </a:extLst>
          </p:cNvPr>
          <p:cNvSpPr txBox="1">
            <a:spLocks/>
          </p:cNvSpPr>
          <p:nvPr/>
        </p:nvSpPr>
        <p:spPr>
          <a:xfrm>
            <a:off x="908109" y="155997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SHOW IN IDE PATH AND IT WORKING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14758251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Questions?: Modules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755709" y="140757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Questions ?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13786035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GB" dirty="0"/>
              <a:t>Async Python</a:t>
            </a:r>
          </a:p>
        </p:txBody>
      </p:sp>
    </p:spTree>
    <p:extLst>
      <p:ext uri="{BB962C8B-B14F-4D97-AF65-F5344CB8AC3E}">
        <p14:creationId xmlns:p14="http://schemas.microsoft.com/office/powerpoint/2010/main" val="216557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GB" sz="5400" dirty="0"/>
              <a:t>PYTHON LAMBDA FUNCTIONS</a:t>
            </a:r>
          </a:p>
        </p:txBody>
      </p:sp>
    </p:spTree>
    <p:extLst>
      <p:ext uri="{BB962C8B-B14F-4D97-AF65-F5344CB8AC3E}">
        <p14:creationId xmlns:p14="http://schemas.microsoft.com/office/powerpoint/2010/main" val="24128825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3367812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6000" dirty="0"/>
              <a:t>As discussed python is “</a:t>
            </a:r>
            <a:r>
              <a:rPr lang="en-GB" sz="6000" b="1" dirty="0"/>
              <a:t>single threaded</a:t>
            </a:r>
            <a:r>
              <a:rPr lang="en-GB" sz="6000" dirty="0"/>
              <a:t>”</a:t>
            </a:r>
          </a:p>
          <a:p>
            <a:pPr marL="0" indent="0">
              <a:buNone/>
            </a:pPr>
            <a:endParaRPr lang="en-GB" sz="6000" dirty="0"/>
          </a:p>
          <a:p>
            <a:pPr marL="0" indent="0">
              <a:buNone/>
            </a:pPr>
            <a:r>
              <a:rPr lang="en-GB" sz="6000" dirty="0"/>
              <a:t>Python can’t do more than one thing at a time</a:t>
            </a:r>
          </a:p>
          <a:p>
            <a:pPr marL="0" indent="0">
              <a:buNone/>
            </a:pPr>
            <a:endParaRPr lang="en-GB" sz="6000" dirty="0"/>
          </a:p>
          <a:p>
            <a:pPr marL="0" indent="0">
              <a:buNone/>
            </a:pPr>
            <a:r>
              <a:rPr lang="en-GB" sz="6000" dirty="0"/>
              <a:t>This is </a:t>
            </a:r>
            <a:r>
              <a:rPr lang="en-GB" sz="6000" b="1" dirty="0">
                <a:solidFill>
                  <a:srgbClr val="FF0000"/>
                </a:solidFill>
              </a:rPr>
              <a:t>not</a:t>
            </a:r>
            <a:r>
              <a:rPr lang="en-GB" sz="6000" dirty="0"/>
              <a:t> entirely true</a:t>
            </a:r>
          </a:p>
          <a:p>
            <a:pPr marL="0" indent="0">
              <a:buNone/>
            </a:pPr>
            <a:endParaRPr lang="en-GB" sz="6000" dirty="0"/>
          </a:p>
          <a:p>
            <a:pPr marL="0" indent="0">
              <a:buNone/>
            </a:pPr>
            <a:r>
              <a:rPr lang="en-GB" sz="6000" dirty="0"/>
              <a:t> Let’s talk python concurrency / parallelism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6553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Python: 3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317723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6000" dirty="0"/>
              <a:t>Event Driven</a:t>
            </a:r>
            <a:br>
              <a:rPr lang="en-GB" sz="6000" dirty="0"/>
            </a:br>
            <a:r>
              <a:rPr lang="en-GB" sz="6000" dirty="0"/>
              <a:t>(single thread with lots of sleeps)</a:t>
            </a:r>
            <a:br>
              <a:rPr lang="en-GB" sz="6000" dirty="0"/>
            </a:br>
            <a:endParaRPr lang="en-GB" sz="6000" dirty="0"/>
          </a:p>
          <a:p>
            <a:r>
              <a:rPr lang="en-GB" sz="6000" dirty="0"/>
              <a:t>Multiple functions running at same time</a:t>
            </a:r>
            <a:br>
              <a:rPr lang="en-GB" sz="6000" dirty="0"/>
            </a:br>
            <a:r>
              <a:rPr lang="en-GB" sz="6000" dirty="0"/>
              <a:t>(in concurrent threads)</a:t>
            </a:r>
            <a:br>
              <a:rPr lang="en-GB" sz="6000" dirty="0"/>
            </a:br>
            <a:endParaRPr lang="en-GB" sz="6000" dirty="0"/>
          </a:p>
          <a:p>
            <a:r>
              <a:rPr lang="en-GB" sz="6000" dirty="0"/>
              <a:t>Multiple functions running at same time</a:t>
            </a:r>
            <a:br>
              <a:rPr lang="en-GB" sz="6000" dirty="0"/>
            </a:br>
            <a:r>
              <a:rPr lang="en-GB" sz="6000" dirty="0"/>
              <a:t>(in parallel processes)</a:t>
            </a:r>
            <a:br>
              <a:rPr lang="en-GB" sz="6000" dirty="0"/>
            </a:br>
            <a:r>
              <a:rPr lang="en-GB" sz="6000" dirty="0"/>
              <a:t>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182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Python: Event Driven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317723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6000" dirty="0"/>
              <a:t>One approach to running concurrent tasks, is Event driven programming</a:t>
            </a:r>
          </a:p>
          <a:p>
            <a:pPr marL="0" indent="0">
              <a:buNone/>
            </a:pPr>
            <a:endParaRPr lang="en-GB" sz="6000" dirty="0"/>
          </a:p>
          <a:p>
            <a:pPr marL="0" indent="0">
              <a:buNone/>
            </a:pPr>
            <a:r>
              <a:rPr lang="en-GB" sz="6000" dirty="0"/>
              <a:t>Heart of this approach is the </a:t>
            </a:r>
            <a:r>
              <a:rPr lang="en-GB" sz="6000" b="1" dirty="0"/>
              <a:t>Event Queue</a:t>
            </a:r>
            <a:r>
              <a:rPr lang="en-GB" sz="6000" dirty="0"/>
              <a:t>, that is serially  processed</a:t>
            </a:r>
          </a:p>
          <a:p>
            <a:pPr marL="0" indent="0">
              <a:buNone/>
            </a:pPr>
            <a:endParaRPr lang="en-GB" sz="6000" dirty="0"/>
          </a:p>
          <a:p>
            <a:pPr marL="0" indent="0">
              <a:buNone/>
            </a:pPr>
            <a:r>
              <a:rPr lang="en-GB" sz="6000" dirty="0"/>
              <a:t>Pythion </a:t>
            </a:r>
            <a:r>
              <a:rPr lang="en-GB" sz="6000" b="1" dirty="0"/>
              <a:t>handler</a:t>
            </a:r>
            <a:r>
              <a:rPr lang="en-GB" sz="6000" dirty="0"/>
              <a:t> function are attached to Event Queue</a:t>
            </a:r>
          </a:p>
          <a:p>
            <a:pPr marL="0" indent="0">
              <a:buNone/>
            </a:pPr>
            <a:endParaRPr lang="en-GB" sz="6000" dirty="0"/>
          </a:p>
          <a:p>
            <a:pPr marL="0" indent="0">
              <a:buNone/>
            </a:pPr>
            <a:r>
              <a:rPr lang="en-GB" sz="6000" dirty="0"/>
              <a:t>Application I/O </a:t>
            </a:r>
            <a:r>
              <a:rPr lang="en-GB" sz="6000" b="1" dirty="0"/>
              <a:t>dispatch</a:t>
            </a:r>
            <a:r>
              <a:rPr lang="en-GB" sz="6000" dirty="0"/>
              <a:t>es incoming </a:t>
            </a:r>
            <a:r>
              <a:rPr lang="en-GB" sz="6000" b="1" dirty="0"/>
              <a:t>events</a:t>
            </a:r>
            <a:r>
              <a:rPr lang="en-GB" sz="6000" dirty="0"/>
              <a:t> onto this queue</a:t>
            </a:r>
          </a:p>
          <a:p>
            <a:pPr marL="0" indent="0">
              <a:buNone/>
            </a:pPr>
            <a:endParaRPr lang="en-GB" sz="6000" dirty="0"/>
          </a:p>
          <a:p>
            <a:pPr marL="0" indent="0">
              <a:buNone/>
            </a:pPr>
            <a:r>
              <a:rPr lang="en-GB" sz="6000" dirty="0">
                <a:hlinkClick r:id="rId2"/>
              </a:rPr>
              <a:t>https://en.wikipedia.org/wiki/Event-driven_programming</a:t>
            </a:r>
            <a:r>
              <a:rPr lang="en-GB" sz="6000" dirty="0"/>
              <a:t> </a:t>
            </a:r>
            <a:br>
              <a:rPr lang="en-GB" sz="6000" dirty="0"/>
            </a:br>
            <a:r>
              <a:rPr lang="en-GB" sz="6000" dirty="0"/>
              <a:t>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2570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200" y="5964028"/>
            <a:ext cx="9891320" cy="1328663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6000" dirty="0"/>
          </a:p>
          <a:p>
            <a:pPr marL="0" indent="0">
              <a:buNone/>
            </a:pPr>
            <a:r>
              <a:rPr lang="en-GB" sz="6000" dirty="0">
                <a:hlinkClick r:id="rId2"/>
              </a:rPr>
              <a:t>https://en.wikipedia.org/wiki/Event-driven_programming</a:t>
            </a:r>
            <a:r>
              <a:rPr lang="en-GB" sz="6000" dirty="0"/>
              <a:t> </a:t>
            </a:r>
            <a:br>
              <a:rPr lang="en-GB" sz="6000" dirty="0"/>
            </a:br>
            <a:r>
              <a:rPr lang="en-GB" sz="6000" dirty="0"/>
              <a:t>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4FB867-8971-FAE8-EFA9-4748EFAE06A2}"/>
              </a:ext>
            </a:extLst>
          </p:cNvPr>
          <p:cNvSpPr/>
          <p:nvPr/>
        </p:nvSpPr>
        <p:spPr>
          <a:xfrm>
            <a:off x="8077200" y="2317645"/>
            <a:ext cx="2052065" cy="15180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I/O Input</a:t>
            </a:r>
          </a:p>
          <a:p>
            <a:pPr algn="ctr"/>
            <a:r>
              <a:rPr lang="en-GB" i="1" dirty="0"/>
              <a:t>Mouse /</a:t>
            </a:r>
          </a:p>
          <a:p>
            <a:pPr algn="ctr"/>
            <a:r>
              <a:rPr lang="en-GB" i="1" dirty="0"/>
              <a:t>Keyboard /</a:t>
            </a:r>
          </a:p>
          <a:p>
            <a:pPr algn="ctr"/>
            <a:r>
              <a:rPr lang="en-GB" i="1" dirty="0"/>
              <a:t>Internet /</a:t>
            </a:r>
          </a:p>
          <a:p>
            <a:pPr algn="ctr"/>
            <a:r>
              <a:rPr lang="en-GB" i="1" dirty="0"/>
              <a:t>Filesystem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F88AF-1A4B-45BD-696D-E7586549B2AE}"/>
              </a:ext>
            </a:extLst>
          </p:cNvPr>
          <p:cNvSpPr/>
          <p:nvPr/>
        </p:nvSpPr>
        <p:spPr>
          <a:xfrm>
            <a:off x="8316879" y="4911197"/>
            <a:ext cx="1535837" cy="686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Event Queue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24F76D-4EE6-7C3E-CE79-64379E963316}"/>
              </a:ext>
            </a:extLst>
          </p:cNvPr>
          <p:cNvSpPr/>
          <p:nvPr/>
        </p:nvSpPr>
        <p:spPr>
          <a:xfrm>
            <a:off x="2316872" y="4193803"/>
            <a:ext cx="1990576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Python Handler</a:t>
            </a:r>
          </a:p>
          <a:p>
            <a:pPr algn="ctr"/>
            <a:r>
              <a:rPr lang="en-GB" b="1" dirty="0"/>
              <a:t>Function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19EB16-B61D-4626-7C14-118CD31C3D74}"/>
              </a:ext>
            </a:extLst>
          </p:cNvPr>
          <p:cNvSpPr/>
          <p:nvPr/>
        </p:nvSpPr>
        <p:spPr>
          <a:xfrm>
            <a:off x="2482450" y="2194015"/>
            <a:ext cx="1461327" cy="10244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Event Loop</a:t>
            </a:r>
          </a:p>
          <a:p>
            <a:pPr algn="ctr"/>
            <a:r>
              <a:rPr lang="en-GB" b="1" dirty="0"/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FA37E6-35C0-E9D3-04C2-ED3098DEC0AA}"/>
              </a:ext>
            </a:extLst>
          </p:cNvPr>
          <p:cNvSpPr txBox="1"/>
          <p:nvPr/>
        </p:nvSpPr>
        <p:spPr>
          <a:xfrm>
            <a:off x="486410" y="3218423"/>
            <a:ext cx="2726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has</a:t>
            </a:r>
            <a:r>
              <a:rPr lang="en-GB" dirty="0"/>
              <a:t> Events in Queue, </a:t>
            </a:r>
          </a:p>
          <a:p>
            <a:pPr algn="r"/>
            <a:r>
              <a:rPr lang="en-GB" dirty="0"/>
              <a:t>run handlers for each until empty</a:t>
            </a:r>
          </a:p>
          <a:p>
            <a:pPr algn="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793220-D89C-B136-27C2-93935F2481CE}"/>
              </a:ext>
            </a:extLst>
          </p:cNvPr>
          <p:cNvSpPr txBox="1"/>
          <p:nvPr/>
        </p:nvSpPr>
        <p:spPr>
          <a:xfrm>
            <a:off x="4592320" y="2487392"/>
            <a:ext cx="2204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ELSE</a:t>
            </a:r>
            <a:br>
              <a:rPr lang="en-GB" dirty="0"/>
            </a:br>
            <a:r>
              <a:rPr lang="en-GB" dirty="0"/>
              <a:t>Event Queue Empty sleep for X </a:t>
            </a:r>
            <a:r>
              <a:rPr lang="en-GB" dirty="0" err="1"/>
              <a:t>ms</a:t>
            </a:r>
            <a:br>
              <a:rPr lang="en-GB" dirty="0"/>
            </a:br>
            <a:r>
              <a:rPr lang="en-GB" dirty="0"/>
              <a:t>And … Repeat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0AAF4557-5352-991E-CEA3-48461835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Python: Event Driven</a:t>
            </a:r>
          </a:p>
        </p:txBody>
      </p:sp>
      <p:sp>
        <p:nvSpPr>
          <p:cNvPr id="49" name="Arrow: Curved Left 48">
            <a:extLst>
              <a:ext uri="{FF2B5EF4-FFF2-40B4-BE49-F238E27FC236}">
                <a16:creationId xmlns:a16="http://schemas.microsoft.com/office/drawing/2014/main" id="{B7F30E92-A8EB-B776-D91F-5C423145A290}"/>
              </a:ext>
            </a:extLst>
          </p:cNvPr>
          <p:cNvSpPr/>
          <p:nvPr/>
        </p:nvSpPr>
        <p:spPr>
          <a:xfrm flipV="1">
            <a:off x="4094480" y="2518798"/>
            <a:ext cx="497840" cy="9509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AD078A3D-3AC5-DCC2-F752-A9A51D81B2A8}"/>
              </a:ext>
            </a:extLst>
          </p:cNvPr>
          <p:cNvSpPr/>
          <p:nvPr/>
        </p:nvSpPr>
        <p:spPr>
          <a:xfrm>
            <a:off x="3185605" y="3333780"/>
            <a:ext cx="126555" cy="7078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8DD97CE3-D935-D7F0-1288-6AD3A8A14334}"/>
              </a:ext>
            </a:extLst>
          </p:cNvPr>
          <p:cNvSpPr/>
          <p:nvPr/>
        </p:nvSpPr>
        <p:spPr>
          <a:xfrm>
            <a:off x="4458339" y="3534329"/>
            <a:ext cx="126555" cy="12003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176868-FBF6-3237-1746-CF2DEB39F3D5}"/>
              </a:ext>
            </a:extLst>
          </p:cNvPr>
          <p:cNvSpPr txBox="1"/>
          <p:nvPr/>
        </p:nvSpPr>
        <p:spPr>
          <a:xfrm>
            <a:off x="4521616" y="4272993"/>
            <a:ext cx="2726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WHEN </a:t>
            </a:r>
            <a:r>
              <a:rPr lang="en-GB" dirty="0"/>
              <a:t>ran all handlers, return to event loop</a:t>
            </a:r>
          </a:p>
          <a:p>
            <a:endParaRPr lang="en-GB" dirty="0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06DC8CA4-8482-64A2-837B-C31DA4CBCAE6}"/>
              </a:ext>
            </a:extLst>
          </p:cNvPr>
          <p:cNvSpPr/>
          <p:nvPr/>
        </p:nvSpPr>
        <p:spPr>
          <a:xfrm>
            <a:off x="8975978" y="4019521"/>
            <a:ext cx="126555" cy="7078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F1FC48-DAB9-E650-02C2-EA2EFD94C6DA}"/>
              </a:ext>
            </a:extLst>
          </p:cNvPr>
          <p:cNvSpPr txBox="1"/>
          <p:nvPr/>
        </p:nvSpPr>
        <p:spPr>
          <a:xfrm>
            <a:off x="9261581" y="3964348"/>
            <a:ext cx="2377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 input, dispatch/add event queue</a:t>
            </a:r>
          </a:p>
          <a:p>
            <a:pPr algn="r"/>
            <a:endParaRPr lang="en-GB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FEBC58-AD07-B691-CC1D-0554DD603882}"/>
              </a:ext>
            </a:extLst>
          </p:cNvPr>
          <p:cNvSpPr txBox="1"/>
          <p:nvPr/>
        </p:nvSpPr>
        <p:spPr>
          <a:xfrm>
            <a:off x="1495123" y="1707943"/>
            <a:ext cx="2726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1) Event Handler Loop</a:t>
            </a:r>
          </a:p>
          <a:p>
            <a:pPr algn="r"/>
            <a:endParaRPr lang="en-GB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355BAF3-40B2-AFE9-0838-16A611AC60A7}"/>
              </a:ext>
            </a:extLst>
          </p:cNvPr>
          <p:cNvSpPr txBox="1"/>
          <p:nvPr/>
        </p:nvSpPr>
        <p:spPr>
          <a:xfrm>
            <a:off x="7394607" y="1808224"/>
            <a:ext cx="2726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2) Event Dispatch Loop</a:t>
            </a:r>
          </a:p>
          <a:p>
            <a:pPr algn="r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631209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852312" cy="2930933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6000" dirty="0"/>
              <a:t>Implementation : </a:t>
            </a:r>
            <a:r>
              <a:rPr lang="en-GB" sz="6000" dirty="0" err="1"/>
              <a:t>asyncio</a:t>
            </a:r>
            <a:endParaRPr lang="en-GB" sz="6000" dirty="0"/>
          </a:p>
          <a:p>
            <a:pPr marL="0" indent="0">
              <a:buNone/>
            </a:pPr>
            <a:r>
              <a:rPr lang="en-GB" sz="6000" dirty="0"/>
              <a:t>(fake parallel, single core) </a:t>
            </a:r>
            <a:br>
              <a:rPr lang="en-GB" sz="6000" dirty="0"/>
            </a:br>
            <a:br>
              <a:rPr lang="en-GB" sz="6000" dirty="0"/>
            </a:br>
            <a:r>
              <a:rPr lang="en-GB" sz="6000" dirty="0"/>
              <a:t>Used for “event driven” programming</a:t>
            </a:r>
          </a:p>
          <a:p>
            <a:pPr marL="0" indent="0">
              <a:buNone/>
            </a:pPr>
            <a:endParaRPr lang="en-GB" sz="6000" dirty="0"/>
          </a:p>
          <a:p>
            <a:pPr marL="0" indent="0">
              <a:buNone/>
            </a:pPr>
            <a:r>
              <a:rPr lang="en-GB" sz="6000" dirty="0"/>
              <a:t>Note: if a handler function is slow, it can block the event loop and make it look “non-responsive”</a:t>
            </a:r>
            <a:br>
              <a:rPr lang="en-GB" sz="6000" dirty="0"/>
            </a:br>
            <a:br>
              <a:rPr lang="en-GB" sz="6000" dirty="0"/>
            </a:br>
            <a:endParaRPr lang="en-GB" sz="6000" dirty="0"/>
          </a:p>
          <a:p>
            <a:pPr marL="0" indent="0">
              <a:buNone/>
            </a:pPr>
            <a:r>
              <a:rPr lang="en-GB" sz="6000" dirty="0">
                <a:hlinkClick r:id="rId2"/>
              </a:rPr>
              <a:t>https://docs.python.org/3/library/asyncio.html</a:t>
            </a:r>
            <a:endParaRPr lang="en-GB" sz="6000" dirty="0"/>
          </a:p>
          <a:p>
            <a:pPr marL="0" indent="0">
              <a:buNone/>
            </a:pPr>
            <a:endParaRPr lang="en-GB" sz="6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6215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Python: Event Driven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317723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6000" dirty="0"/>
              <a:t>One approach to running parallel tasks, is Event driven programming</a:t>
            </a:r>
          </a:p>
          <a:p>
            <a:pPr marL="0" indent="0">
              <a:buNone/>
            </a:pPr>
            <a:endParaRPr lang="en-GB" sz="6000" dirty="0">
              <a:hlinkClick r:id="rId2"/>
            </a:endParaRPr>
          </a:p>
          <a:p>
            <a:pPr marL="0" indent="0">
              <a:buNone/>
            </a:pPr>
            <a:endParaRPr lang="en-GB" sz="6000" dirty="0">
              <a:hlinkClick r:id="rId2"/>
            </a:endParaRPr>
          </a:p>
          <a:p>
            <a:pPr marL="0" indent="0">
              <a:buNone/>
            </a:pPr>
            <a:endParaRPr lang="en-GB" sz="6000" dirty="0">
              <a:hlinkClick r:id="rId2"/>
            </a:endParaRPr>
          </a:p>
          <a:p>
            <a:pPr marL="0" indent="0">
              <a:buNone/>
            </a:pPr>
            <a:r>
              <a:rPr lang="en-GB" sz="6000" dirty="0">
                <a:hlinkClick r:id="rId2"/>
              </a:rPr>
              <a:t>https://en.wikipedia.org/wiki/Event-driven_programming </a:t>
            </a:r>
          </a:p>
          <a:p>
            <a:pPr marL="0" indent="0">
              <a:buNone/>
            </a:pPr>
            <a:br>
              <a:rPr lang="en-GB" sz="6000" dirty="0"/>
            </a:br>
            <a:r>
              <a:rPr lang="en-GB" sz="6000" dirty="0"/>
              <a:t>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8250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Python: Event Driven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293093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6000" dirty="0"/>
              <a:t>Where the code has a check loop</a:t>
            </a:r>
          </a:p>
          <a:p>
            <a:pPr marL="0" indent="0">
              <a:buNone/>
            </a:pPr>
            <a:endParaRPr lang="en-GB" sz="6000" dirty="0"/>
          </a:p>
          <a:p>
            <a:pPr marL="0" indent="0">
              <a:buNone/>
            </a:pPr>
            <a:r>
              <a:rPr lang="en-GB" sz="6000" dirty="0"/>
              <a:t>Example:</a:t>
            </a:r>
          </a:p>
          <a:p>
            <a:pPr marL="0" indent="0">
              <a:buNone/>
            </a:pPr>
            <a:r>
              <a:rPr lang="en-GB" sz="6000" dirty="0"/>
              <a:t>on server request: return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6234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433132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6000" dirty="0"/>
              <a:t>Python provides 3 major ways of doing things in parallel :</a:t>
            </a:r>
          </a:p>
          <a:p>
            <a:pPr marL="0" indent="0">
              <a:buNone/>
            </a:pPr>
            <a:endParaRPr lang="en-GB" sz="6000" dirty="0"/>
          </a:p>
          <a:p>
            <a:r>
              <a:rPr lang="en-GB" sz="6000" dirty="0" err="1"/>
              <a:t>asyncio</a:t>
            </a:r>
            <a:r>
              <a:rPr lang="en-GB" sz="6000" dirty="0"/>
              <a:t> </a:t>
            </a:r>
            <a:br>
              <a:rPr lang="en-GB" sz="6000" dirty="0"/>
            </a:br>
            <a:r>
              <a:rPr lang="en-GB" sz="6000" dirty="0"/>
              <a:t>(event driven in fake parallel, single core)</a:t>
            </a:r>
            <a:br>
              <a:rPr lang="en-GB" sz="6000" dirty="0"/>
            </a:br>
            <a:r>
              <a:rPr lang="en-GB" sz="6000" dirty="0"/>
              <a:t> </a:t>
            </a:r>
          </a:p>
          <a:p>
            <a:r>
              <a:rPr lang="en-GB" sz="6000" dirty="0" err="1"/>
              <a:t>theads</a:t>
            </a:r>
            <a:r>
              <a:rPr lang="en-GB" sz="6000" dirty="0"/>
              <a:t> library </a:t>
            </a:r>
            <a:br>
              <a:rPr lang="en-GB" sz="6000" dirty="0"/>
            </a:br>
            <a:r>
              <a:rPr lang="en-GB" sz="6000" dirty="0"/>
              <a:t>(threads in fake parallel, single core)</a:t>
            </a:r>
            <a:br>
              <a:rPr lang="en-GB" sz="6000" dirty="0"/>
            </a:br>
            <a:endParaRPr lang="en-GB" sz="6000" dirty="0"/>
          </a:p>
          <a:p>
            <a:r>
              <a:rPr lang="en-GB" sz="6000" dirty="0"/>
              <a:t>multiprocessing library </a:t>
            </a:r>
            <a:br>
              <a:rPr lang="en-GB" sz="6000" dirty="0"/>
            </a:br>
            <a:r>
              <a:rPr lang="en-GB" sz="6000" dirty="0"/>
              <a:t>(processes in true parallel, multi core)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1086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Python: </a:t>
            </a:r>
            <a:r>
              <a:rPr lang="en-GB" sz="4400" dirty="0" err="1"/>
              <a:t>theads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4331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6000" dirty="0"/>
              <a:t>DEMO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0182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Python: </a:t>
            </a:r>
            <a:r>
              <a:rPr lang="en-GB" sz="4400" dirty="0"/>
              <a:t>multiprocessing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4331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6000"/>
              <a:t>DEMO</a:t>
            </a:r>
            <a:endParaRPr lang="en-GB" sz="6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95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Lambda functions are the new </a:t>
            </a:r>
            <a:r>
              <a:rPr lang="en-GB" b="1" dirty="0"/>
              <a:t>hip </a:t>
            </a:r>
            <a:r>
              <a:rPr lang="en-GB" dirty="0"/>
              <a:t>way to write </a:t>
            </a:r>
            <a:r>
              <a:rPr lang="en-GB" b="1" dirty="0"/>
              <a:t>functional </a:t>
            </a:r>
            <a:r>
              <a:rPr lang="en-GB" dirty="0"/>
              <a:t>code</a:t>
            </a:r>
            <a:br>
              <a:rPr lang="en-GB" dirty="0"/>
            </a:br>
            <a:br>
              <a:rPr lang="en-GB" dirty="0"/>
            </a:br>
            <a:r>
              <a:rPr lang="en-GB" dirty="0"/>
              <a:t>old boring way</a:t>
            </a:r>
          </a:p>
          <a:p>
            <a:pPr marL="0" indent="0">
              <a:buNone/>
            </a:pPr>
            <a:r>
              <a:rPr lang="en-GB" sz="2800" b="1" dirty="0"/>
              <a:t>	def </a:t>
            </a:r>
            <a:r>
              <a:rPr lang="en-GB" sz="2800" b="1" dirty="0" err="1"/>
              <a:t>add_a_b</a:t>
            </a:r>
            <a:r>
              <a:rPr lang="en-GB" sz="2800" b="1" dirty="0"/>
              <a:t>(</a:t>
            </a:r>
            <a:r>
              <a:rPr lang="en-GB" b="1" dirty="0"/>
              <a:t>a, b</a:t>
            </a:r>
            <a:r>
              <a:rPr lang="en-GB" sz="2800" b="1" dirty="0"/>
              <a:t>):</a:t>
            </a:r>
          </a:p>
          <a:p>
            <a:pPr marL="0" indent="0">
              <a:buNone/>
            </a:pPr>
            <a:r>
              <a:rPr lang="en-GB" b="1" dirty="0"/>
              <a:t>		return a + b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new awesome 1-line way</a:t>
            </a:r>
          </a:p>
          <a:p>
            <a:pPr marL="0" indent="0">
              <a:buNone/>
            </a:pPr>
            <a:r>
              <a:rPr lang="en-GB" b="1" dirty="0"/>
              <a:t>	</a:t>
            </a:r>
            <a:r>
              <a:rPr lang="en-GB" b="1" dirty="0" err="1"/>
              <a:t>add_a_b</a:t>
            </a:r>
            <a:r>
              <a:rPr lang="en-GB" b="1" dirty="0"/>
              <a:t> = lambda a, b: a + b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7782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79868" y="1889969"/>
            <a:ext cx="6442596" cy="792800"/>
          </a:xfrm>
        </p:spPr>
        <p:txBody>
          <a:bodyPr/>
          <a:lstStyle/>
          <a:p>
            <a:pPr algn="r"/>
            <a:r>
              <a:rPr lang="en-GB" dirty="0"/>
              <a:t>Python beyond</a:t>
            </a:r>
          </a:p>
          <a:p>
            <a:pPr algn="r"/>
            <a:r>
              <a:rPr lang="en-GB" dirty="0"/>
              <a:t>Best Practice</a:t>
            </a:r>
          </a:p>
        </p:txBody>
      </p:sp>
    </p:spTree>
    <p:extLst>
      <p:ext uri="{BB962C8B-B14F-4D97-AF65-F5344CB8AC3E}">
        <p14:creationId xmlns:p14="http://schemas.microsoft.com/office/powerpoint/2010/main" val="12461623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Best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GB" dirty="0"/>
              <a:t>use</a:t>
            </a:r>
            <a:r>
              <a:rPr lang="en-GB" b="1" dirty="0"/>
              <a:t> </a:t>
            </a:r>
            <a:r>
              <a:rPr lang="en-GB" b="1" dirty="0" err="1"/>
              <a:t>snake_case</a:t>
            </a:r>
            <a:r>
              <a:rPr lang="en-GB" b="1" dirty="0"/>
              <a:t> </a:t>
            </a:r>
            <a:r>
              <a:rPr lang="en-GB" dirty="0"/>
              <a:t>for </a:t>
            </a:r>
            <a:r>
              <a:rPr lang="en-GB" b="1" dirty="0"/>
              <a:t>variables</a:t>
            </a:r>
            <a:r>
              <a:rPr lang="en-GB" dirty="0"/>
              <a:t> and </a:t>
            </a:r>
            <a:r>
              <a:rPr lang="en-GB" b="1" dirty="0"/>
              <a:t>function</a:t>
            </a:r>
            <a:r>
              <a:rPr lang="en-GB" dirty="0"/>
              <a:t> names</a:t>
            </a:r>
          </a:p>
          <a:p>
            <a:pPr>
              <a:buFontTx/>
              <a:buChar char="-"/>
            </a:pPr>
            <a:r>
              <a:rPr lang="en-GB" b="1" i="1" dirty="0"/>
              <a:t>CamelCase</a:t>
            </a:r>
            <a:r>
              <a:rPr lang="en-GB" i="1" dirty="0"/>
              <a:t> is for </a:t>
            </a:r>
            <a:r>
              <a:rPr lang="en-GB" b="1" i="1" dirty="0"/>
              <a:t>Class Names</a:t>
            </a:r>
            <a:r>
              <a:rPr lang="en-GB" i="1" dirty="0"/>
              <a:t> only</a:t>
            </a:r>
          </a:p>
          <a:p>
            <a:pPr>
              <a:buFontTx/>
              <a:buChar char="-"/>
            </a:pPr>
            <a:r>
              <a:rPr lang="en-GB" sz="2800" i="1" dirty="0"/>
              <a:t>Remember </a:t>
            </a:r>
            <a:r>
              <a:rPr lang="en-GB" sz="2800" b="1" i="1" dirty="0"/>
              <a:t>KISS</a:t>
            </a:r>
            <a:r>
              <a:rPr lang="en-GB" sz="2800" i="1" dirty="0"/>
              <a:t> when dealing with </a:t>
            </a:r>
            <a:r>
              <a:rPr lang="en-GB" sz="2800" b="1" i="1" dirty="0"/>
              <a:t>lambda</a:t>
            </a:r>
            <a:r>
              <a:rPr lang="en-GB" sz="2800" i="1" dirty="0"/>
              <a:t> functions</a:t>
            </a:r>
            <a:endParaRPr lang="en-GB" sz="2800" dirty="0"/>
          </a:p>
          <a:p>
            <a:pPr>
              <a:buFontTx/>
              <a:buChar char="-"/>
            </a:pPr>
            <a:r>
              <a:rPr lang="en-GB" sz="2800" dirty="0"/>
              <a:t>Place empty </a:t>
            </a:r>
            <a:r>
              <a:rPr lang="en-GB" sz="2800" b="1" dirty="0"/>
              <a:t>__init.py__ </a:t>
            </a:r>
            <a:r>
              <a:rPr lang="en-GB" sz="2800" dirty="0"/>
              <a:t>files in all folders containing </a:t>
            </a:r>
            <a:r>
              <a:rPr lang="en-GB" sz="2800" b="1" dirty="0"/>
              <a:t>.</a:t>
            </a:r>
            <a:r>
              <a:rPr lang="en-GB" sz="2800" b="1" dirty="0" err="1"/>
              <a:t>py</a:t>
            </a:r>
            <a:r>
              <a:rPr lang="en-GB" sz="2800" b="1" dirty="0"/>
              <a:t> </a:t>
            </a:r>
            <a:r>
              <a:rPr lang="en-GB" sz="2800" dirty="0"/>
              <a:t>files</a:t>
            </a:r>
            <a:br>
              <a:rPr lang="en-GB" sz="2800" dirty="0"/>
            </a:br>
            <a:r>
              <a:rPr lang="en-GB" sz="2800" dirty="0"/>
              <a:t>* </a:t>
            </a:r>
            <a:r>
              <a:rPr lang="en-GB" sz="2800" b="1" dirty="0"/>
              <a:t>DO</a:t>
            </a:r>
            <a:r>
              <a:rPr lang="en-GB" sz="2800" dirty="0"/>
              <a:t> </a:t>
            </a:r>
            <a:r>
              <a:rPr lang="en-GB" sz="2800" b="1" dirty="0"/>
              <a:t>NOT</a:t>
            </a:r>
            <a:r>
              <a:rPr lang="en-GB" sz="2800" dirty="0"/>
              <a:t> PUT CODE INTO __init.py__ !</a:t>
            </a:r>
          </a:p>
          <a:p>
            <a:pPr>
              <a:buFontTx/>
              <a:buChar char="-"/>
            </a:pPr>
            <a:r>
              <a:rPr lang="en-GB" dirty="0"/>
              <a:t>u</a:t>
            </a:r>
            <a:r>
              <a:rPr lang="en-GB" sz="2800" dirty="0"/>
              <a:t>se </a:t>
            </a:r>
            <a:r>
              <a:rPr lang="en-GB" sz="2800" b="1" dirty="0" err="1"/>
              <a:t>pipfile</a:t>
            </a:r>
            <a:r>
              <a:rPr lang="en-GB" sz="2800" dirty="0"/>
              <a:t> / </a:t>
            </a:r>
            <a:r>
              <a:rPr lang="en-GB" sz="2800" b="1" dirty="0"/>
              <a:t>poetry</a:t>
            </a:r>
            <a:r>
              <a:rPr lang="en-GB" sz="2800" dirty="0"/>
              <a:t> for storing external dependencies </a:t>
            </a:r>
            <a:br>
              <a:rPr lang="en-GB" sz="2800" dirty="0"/>
            </a:br>
            <a:r>
              <a:rPr lang="en-GB" sz="2800" i="1" dirty="0"/>
              <a:t>* fallback to </a:t>
            </a:r>
            <a:r>
              <a:rPr lang="en-GB" sz="2800" b="1" i="1" dirty="0"/>
              <a:t>requirements.txt </a:t>
            </a:r>
            <a:r>
              <a:rPr lang="en-GB" sz="2800" i="1" dirty="0"/>
              <a:t>only if it’s all that’s available</a:t>
            </a:r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8671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I’ve been Anthony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br>
              <a:rPr lang="en-GB" sz="2800" dirty="0"/>
            </a:br>
            <a:r>
              <a:rPr lang="en-GB" sz="2800" i="1" dirty="0"/>
              <a:t>“Wizard without Portfolio”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Fixer-Upper of </a:t>
            </a:r>
            <a:r>
              <a:rPr lang="en-GB" sz="2800" b="1" i="1" dirty="0"/>
              <a:t>Broken</a:t>
            </a:r>
            <a:r>
              <a:rPr lang="en-GB" sz="2800" dirty="0"/>
              <a:t> things, and </a:t>
            </a:r>
            <a:r>
              <a:rPr lang="en-GB" sz="2800" b="1" i="1" dirty="0"/>
              <a:t>creator</a:t>
            </a:r>
            <a:r>
              <a:rPr lang="en-GB" sz="2800" dirty="0"/>
              <a:t> of time-constrained workable </a:t>
            </a:r>
            <a:r>
              <a:rPr lang="en-GB" sz="2800" b="1" i="1" dirty="0"/>
              <a:t>Fudges</a:t>
            </a:r>
            <a:r>
              <a:rPr lang="en-GB" sz="2800" dirty="0"/>
              <a:t> for 15 years. 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Email :</a:t>
            </a:r>
            <a:br>
              <a:rPr lang="en-GB" sz="2800" dirty="0"/>
            </a:br>
            <a:r>
              <a:rPr lang="en-GB" sz="2800" dirty="0">
                <a:hlinkClick r:id="rId2"/>
              </a:rPr>
              <a:t>anthony@zapper.hodgers.com</a:t>
            </a:r>
            <a:endParaRPr lang="en-GB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8302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Thank </a:t>
            </a:r>
          </a:p>
          <a:p>
            <a:pPr algn="r"/>
            <a:r>
              <a:rPr lang="en-GB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698254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The </a:t>
            </a:r>
            <a:r>
              <a:rPr lang="en-GB" sz="2800" dirty="0"/>
              <a:t>new awesome way is often abused and nested</a:t>
            </a:r>
          </a:p>
          <a:p>
            <a:pPr marL="0" indent="0">
              <a:buNone/>
            </a:pPr>
            <a:r>
              <a:rPr lang="en-GB" b="1" dirty="0"/>
              <a:t>divide_list_by_2 = </a:t>
            </a:r>
            <a:br>
              <a:rPr lang="en-GB" b="1" dirty="0"/>
            </a:br>
            <a:r>
              <a:rPr lang="en-GB" b="1" dirty="0"/>
              <a:t>(lambda _: list(map(lambda _: _ // 2, _)))([1,2,3,4,5,6,7,8,9,10])</a:t>
            </a:r>
          </a:p>
          <a:p>
            <a:pPr marL="0" indent="0">
              <a:buNone/>
            </a:pPr>
            <a:br>
              <a:rPr lang="en-GB" b="1" dirty="0"/>
            </a:br>
            <a:br>
              <a:rPr lang="en-GB" b="1" dirty="0"/>
            </a:br>
            <a:endParaRPr lang="en-GB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23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The </a:t>
            </a:r>
            <a:r>
              <a:rPr lang="en-GB" sz="2800" dirty="0"/>
              <a:t>new awesome way is often abused and nested</a:t>
            </a:r>
          </a:p>
          <a:p>
            <a:pPr marL="0" indent="0">
              <a:buNone/>
            </a:pPr>
            <a:r>
              <a:rPr lang="en-GB" b="1" dirty="0"/>
              <a:t>divide_list_by_2 = </a:t>
            </a:r>
            <a:br>
              <a:rPr lang="en-GB" b="1" dirty="0"/>
            </a:br>
            <a:r>
              <a:rPr lang="en-GB" b="1" dirty="0"/>
              <a:t>(lambda _: list(map(lambda _: _ // 2, _)))([1,2,3,4,5,6,7,8,9,10])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br>
              <a:rPr lang="en-GB" b="1" dirty="0"/>
            </a:br>
            <a:r>
              <a:rPr lang="en-GB" b="1" dirty="0" err="1"/>
              <a:t>divide_by_two_floor</a:t>
            </a:r>
            <a:r>
              <a:rPr lang="en-GB" b="1" dirty="0"/>
              <a:t> = lambda _: _ // 2</a:t>
            </a:r>
            <a:br>
              <a:rPr lang="en-GB" b="1" dirty="0"/>
            </a:br>
            <a:r>
              <a:rPr lang="en-GB" b="1" dirty="0"/>
              <a:t>divide_list_by_2 = (lambda _: list(map(</a:t>
            </a:r>
            <a:r>
              <a:rPr lang="en-GB" b="1" dirty="0" err="1"/>
              <a:t>divide_by_two_floor</a:t>
            </a:r>
            <a:r>
              <a:rPr lang="en-GB" b="1" dirty="0"/>
              <a:t>, _)))</a:t>
            </a:r>
            <a:br>
              <a:rPr lang="en-GB" b="1" dirty="0"/>
            </a:br>
            <a:r>
              <a:rPr lang="en-GB" b="1" dirty="0" err="1"/>
              <a:t>divided_list</a:t>
            </a:r>
            <a:r>
              <a:rPr lang="en-GB" b="1" dirty="0"/>
              <a:t> = divide_list_by_2([1,2,3,4,5,6,7,8,9,10])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758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ALWAYS THINK KISS WITH LAMBDA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KISS = Keep It Simple Stupid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Remember you might need to maintain that complex code you just wrote !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AMAZING GUIDE HERE, WHICH EXPLAINS THEM BETTER THAN I EVER COULD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https://realpython.com/python-lambda/</a:t>
            </a:r>
            <a:r>
              <a:rPr lang="en-GB" b="1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979224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ts val="6000"/>
          </a:lnSpc>
          <a:defRPr sz="6000" b="1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iversafe PPT Template" id="{15312C86-7DA5-244E-8974-0116B017F2C0}" vid="{8B879BD9-7B38-0E4B-967E-2B2C695050F2}"/>
    </a:ext>
  </a:extLst>
</a:theme>
</file>

<file path=ppt/theme/theme2.xml><?xml version="1.0" encoding="utf-8"?>
<a:theme xmlns:a="http://schemas.openxmlformats.org/drawingml/2006/main" name="Body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versafe PPT Template" id="{15312C86-7DA5-244E-8974-0116B017F2C0}" vid="{76C87B3E-45FE-E649-BD7A-258DAC1DAD0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Riversafe PPT Template - NEW</Template>
  <TotalTime>6229</TotalTime>
  <Words>2171</Words>
  <Application>Microsoft Office PowerPoint</Application>
  <PresentationFormat>Widescreen</PresentationFormat>
  <Paragraphs>393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Calibri Light</vt:lpstr>
      <vt:lpstr>Open Sans</vt:lpstr>
      <vt:lpstr>Title Slides</vt:lpstr>
      <vt:lpstr>Body Slides</vt:lpstr>
      <vt:lpstr>PowerPoint Presentation</vt:lpstr>
      <vt:lpstr>Python beyond the basics</vt:lpstr>
      <vt:lpstr>PowerPoint Presentation</vt:lpstr>
      <vt:lpstr>Python decorator</vt:lpstr>
      <vt:lpstr>PowerPoint Presentation</vt:lpstr>
      <vt:lpstr>Python Lambda</vt:lpstr>
      <vt:lpstr>Python Lambda</vt:lpstr>
      <vt:lpstr>Python Lambda</vt:lpstr>
      <vt:lpstr>Python Lambda</vt:lpstr>
      <vt:lpstr>PowerPoint Presentation</vt:lpstr>
      <vt:lpstr>PowerPoint Presentation</vt:lpstr>
      <vt:lpstr>Python : Exception (tip-toe)</vt:lpstr>
      <vt:lpstr>Python : Exception (tip-toe)</vt:lpstr>
      <vt:lpstr>Python : Exception (tip-toe)</vt:lpstr>
      <vt:lpstr>Python : Exception (tip-toe)</vt:lpstr>
      <vt:lpstr>Python : Exception Subclass (tip-toe)</vt:lpstr>
      <vt:lpstr>Python : Exception Catching (tip-toe)</vt:lpstr>
      <vt:lpstr>Python : Exception Example</vt:lpstr>
      <vt:lpstr>Python : Custom Exception Example</vt:lpstr>
      <vt:lpstr>Python : Exception Questions</vt:lpstr>
      <vt:lpstr>PowerPoint Presentation</vt:lpstr>
      <vt:lpstr>Python Modules</vt:lpstr>
      <vt:lpstr>Python Modules: inbuilt</vt:lpstr>
      <vt:lpstr>Python Modules: inbuilt</vt:lpstr>
      <vt:lpstr>Python Modules: external</vt:lpstr>
      <vt:lpstr>Python Modules: external</vt:lpstr>
      <vt:lpstr>Python Modules: external file</vt:lpstr>
      <vt:lpstr>Python Modules: local</vt:lpstr>
      <vt:lpstr>Python Modules: local __init__.py</vt:lpstr>
      <vt:lpstr>PowerPoint Presentation</vt:lpstr>
      <vt:lpstr>Python Modules</vt:lpstr>
      <vt:lpstr>Python Modules: inbuilt</vt:lpstr>
      <vt:lpstr>Python Modules: inbuilt</vt:lpstr>
      <vt:lpstr>Python Modules: external</vt:lpstr>
      <vt:lpstr>Python Modules: external</vt:lpstr>
      <vt:lpstr>Python Modules: local</vt:lpstr>
      <vt:lpstr>PowerPoint Presentation</vt:lpstr>
      <vt:lpstr>Modules</vt:lpstr>
      <vt:lpstr>Modules</vt:lpstr>
      <vt:lpstr>Self Executing Modules</vt:lpstr>
      <vt:lpstr>Self Executing Module Example</vt:lpstr>
      <vt:lpstr>Finding Modules</vt:lpstr>
      <vt:lpstr>Finding Modules: Same Directory </vt:lpstr>
      <vt:lpstr>Finding Modules: Relative Packages </vt:lpstr>
      <vt:lpstr>Finding Modules: Relative Packages </vt:lpstr>
      <vt:lpstr>Finding Modules: Pip installed modules </vt:lpstr>
      <vt:lpstr>Finding Modules: Pip example </vt:lpstr>
      <vt:lpstr>Questions?: Modules </vt:lpstr>
      <vt:lpstr>PowerPoint Presentation</vt:lpstr>
      <vt:lpstr>Async Python</vt:lpstr>
      <vt:lpstr>Async Python: 3 Approaches</vt:lpstr>
      <vt:lpstr>Async Python: Event Driven</vt:lpstr>
      <vt:lpstr>Async Python: Event Driven</vt:lpstr>
      <vt:lpstr>Async Python</vt:lpstr>
      <vt:lpstr>Async Python: Event Driven</vt:lpstr>
      <vt:lpstr>Async Python: Event Driven</vt:lpstr>
      <vt:lpstr>Async Python</vt:lpstr>
      <vt:lpstr>Async Python: theads</vt:lpstr>
      <vt:lpstr>Async Python: multiprocessing</vt:lpstr>
      <vt:lpstr>PowerPoint Presentation</vt:lpstr>
      <vt:lpstr>Best Practice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Burgos</dc:creator>
  <cp:lastModifiedBy>Anthony McKale</cp:lastModifiedBy>
  <cp:revision>40</cp:revision>
  <dcterms:created xsi:type="dcterms:W3CDTF">2021-03-03T12:43:49Z</dcterms:created>
  <dcterms:modified xsi:type="dcterms:W3CDTF">2022-08-19T14:17:01Z</dcterms:modified>
</cp:coreProperties>
</file>