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64"/>
  </p:notesMasterIdLst>
  <p:sldIdLst>
    <p:sldId id="256" r:id="rId5"/>
    <p:sldId id="491" r:id="rId6"/>
    <p:sldId id="697" r:id="rId7"/>
    <p:sldId id="705" r:id="rId8"/>
    <p:sldId id="707" r:id="rId9"/>
    <p:sldId id="754" r:id="rId10"/>
    <p:sldId id="785" r:id="rId11"/>
    <p:sldId id="853" r:id="rId12"/>
    <p:sldId id="763" r:id="rId13"/>
    <p:sldId id="698" r:id="rId14"/>
    <p:sldId id="683" r:id="rId15"/>
    <p:sldId id="678" r:id="rId16"/>
    <p:sldId id="790" r:id="rId17"/>
    <p:sldId id="791" r:id="rId18"/>
    <p:sldId id="792" r:id="rId19"/>
    <p:sldId id="799" r:id="rId20"/>
    <p:sldId id="793" r:id="rId21"/>
    <p:sldId id="794" r:id="rId22"/>
    <p:sldId id="795" r:id="rId23"/>
    <p:sldId id="797" r:id="rId24"/>
    <p:sldId id="796" r:id="rId25"/>
    <p:sldId id="798" r:id="rId26"/>
    <p:sldId id="800" r:id="rId27"/>
    <p:sldId id="801" r:id="rId28"/>
    <p:sldId id="682" r:id="rId29"/>
    <p:sldId id="802" r:id="rId30"/>
    <p:sldId id="803" r:id="rId31"/>
    <p:sldId id="804" r:id="rId32"/>
    <p:sldId id="805" r:id="rId33"/>
    <p:sldId id="807" r:id="rId34"/>
    <p:sldId id="806" r:id="rId35"/>
    <p:sldId id="808" r:id="rId36"/>
    <p:sldId id="810" r:id="rId37"/>
    <p:sldId id="811" r:id="rId38"/>
    <p:sldId id="699" r:id="rId39"/>
    <p:sldId id="675" r:id="rId40"/>
    <p:sldId id="812" r:id="rId41"/>
    <p:sldId id="813" r:id="rId42"/>
    <p:sldId id="819" r:id="rId43"/>
    <p:sldId id="814" r:id="rId44"/>
    <p:sldId id="815" r:id="rId45"/>
    <p:sldId id="816" r:id="rId46"/>
    <p:sldId id="817" r:id="rId47"/>
    <p:sldId id="818" r:id="rId48"/>
    <p:sldId id="820" r:id="rId49"/>
    <p:sldId id="821" r:id="rId50"/>
    <p:sldId id="822" r:id="rId51"/>
    <p:sldId id="823" r:id="rId52"/>
    <p:sldId id="824" r:id="rId53"/>
    <p:sldId id="825" r:id="rId54"/>
    <p:sldId id="826" r:id="rId55"/>
    <p:sldId id="827" r:id="rId56"/>
    <p:sldId id="828" r:id="rId57"/>
    <p:sldId id="849" r:id="rId58"/>
    <p:sldId id="850" r:id="rId59"/>
    <p:sldId id="851" r:id="rId60"/>
    <p:sldId id="852" r:id="rId61"/>
    <p:sldId id="389" r:id="rId62"/>
    <p:sldId id="276" r:id="rId63"/>
  </p:sldIdLst>
  <p:sldSz cx="12192000" cy="6858000"/>
  <p:notesSz cx="6858000" cy="9144000"/>
  <p:embeddedFontLst>
    <p:embeddedFont>
      <p:font typeface="Calibri" panose="020F0502020204030204" pitchFamily="34" charset="0"/>
      <p:regular r:id="rId65"/>
      <p:bold r:id="rId66"/>
      <p:italic r:id="rId67"/>
      <p:boldItalic r:id="rId68"/>
    </p:embeddedFont>
    <p:embeddedFont>
      <p:font typeface="Open Sans" panose="020B0606030504020204" pitchFamily="34" charset="0"/>
      <p:regular r:id="rId69"/>
      <p:bold r:id="rId70"/>
      <p:italic r:id="rId71"/>
      <p:bold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76AED8E-6A1A-4F4D-A3B1-B3F2BA183D2C}">
          <p14:sldIdLst>
            <p14:sldId id="256"/>
            <p14:sldId id="491"/>
          </p14:sldIdLst>
        </p14:section>
        <p14:section name="Overview" id="{51CD217E-B735-4D0C-92FE-7BACF5A58706}">
          <p14:sldIdLst>
            <p14:sldId id="697"/>
            <p14:sldId id="705"/>
          </p14:sldIdLst>
        </p14:section>
        <p14:section name="Data Formats" id="{35CE5735-9D9E-4A41-BE01-03EA10632221}">
          <p14:sldIdLst>
            <p14:sldId id="707"/>
            <p14:sldId id="754"/>
            <p14:sldId id="785"/>
            <p14:sldId id="853"/>
            <p14:sldId id="763"/>
          </p14:sldIdLst>
        </p14:section>
        <p14:section name="HTTP 101" id="{D988CCA3-5EB6-49FF-A8D4-34F1F5C5478D}">
          <p14:sldIdLst>
            <p14:sldId id="698"/>
            <p14:sldId id="683"/>
          </p14:sldIdLst>
        </p14:section>
        <p14:section name="Server Names 101" id="{5ED0C12F-1662-4448-8488-ABD84F6592EA}">
          <p14:sldIdLst>
            <p14:sldId id="678"/>
            <p14:sldId id="790"/>
            <p14:sldId id="791"/>
            <p14:sldId id="792"/>
            <p14:sldId id="799"/>
            <p14:sldId id="793"/>
            <p14:sldId id="794"/>
            <p14:sldId id="795"/>
            <p14:sldId id="797"/>
            <p14:sldId id="796"/>
            <p14:sldId id="798"/>
            <p14:sldId id="800"/>
          </p14:sldIdLst>
        </p14:section>
        <p14:section name="Server URLs 101" id="{A69E3FE3-656F-4140-8E1D-578497435C6C}">
          <p14:sldIdLst>
            <p14:sldId id="801"/>
            <p14:sldId id="682"/>
            <p14:sldId id="802"/>
            <p14:sldId id="803"/>
            <p14:sldId id="804"/>
            <p14:sldId id="805"/>
            <p14:sldId id="807"/>
            <p14:sldId id="806"/>
            <p14:sldId id="808"/>
            <p14:sldId id="810"/>
            <p14:sldId id="811"/>
          </p14:sldIdLst>
        </p14:section>
        <p14:section name="Server Requests" id="{AD08B2E9-8360-46D0-9687-513C9CDEEFE2}">
          <p14:sldIdLst>
            <p14:sldId id="699"/>
            <p14:sldId id="675"/>
            <p14:sldId id="812"/>
            <p14:sldId id="813"/>
            <p14:sldId id="819"/>
            <p14:sldId id="814"/>
            <p14:sldId id="815"/>
            <p14:sldId id="816"/>
            <p14:sldId id="817"/>
            <p14:sldId id="818"/>
            <p14:sldId id="820"/>
            <p14:sldId id="821"/>
            <p14:sldId id="822"/>
            <p14:sldId id="823"/>
            <p14:sldId id="824"/>
            <p14:sldId id="825"/>
            <p14:sldId id="826"/>
            <p14:sldId id="827"/>
            <p14:sldId id="828"/>
            <p14:sldId id="849"/>
          </p14:sldIdLst>
        </p14:section>
        <p14:section name="Tooling" id="{B48AA46F-D086-4887-863B-30719C2119E7}">
          <p14:sldIdLst>
            <p14:sldId id="850"/>
            <p14:sldId id="851"/>
            <p14:sldId id="852"/>
          </p14:sldIdLst>
        </p14:section>
        <p14:section name="Conclusions" id="{834BD5EE-E261-4299-8BEA-5ECF4CCA85BB}">
          <p14:sldIdLst>
            <p14:sldId id="389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21" roundtripDataSignature="AMtx7mj0iG0f13uNPWsFdVdE6BVyD3dq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A3953-E974-49B9-8999-541E69B6FA01}" v="9" dt="2021-11-22T07:09:20.800"/>
    <p1510:client id="{66D390F8-1C52-060B-C87E-CB0519F0BC9D}" v="5" dt="2021-11-22T06:42:41.307"/>
    <p1510:client id="{7CAF9ACC-6B92-8171-D770-3B9985A1C008}" v="1" dt="2021-11-21T18:51:52.730"/>
  </p1510:revLst>
</p1510:revInfo>
</file>

<file path=ppt/tableStyles.xml><?xml version="1.0" encoding="utf-8"?>
<a:tblStyleLst xmlns:a="http://schemas.openxmlformats.org/drawingml/2006/main" def="{A1DC99BB-7DFB-4D21-88AD-20D8CA1BE4D2}">
  <a:tblStyle styleId="{A1DC99BB-7DFB-4D21-88AD-20D8CA1BE4D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02" autoAdjust="0"/>
    <p:restoredTop sz="94660"/>
  </p:normalViewPr>
  <p:slideViewPr>
    <p:cSldViewPr snapToGrid="0">
      <p:cViewPr varScale="1">
        <p:scale>
          <a:sx n="79" d="100"/>
          <a:sy n="7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font" Target="fonts/font4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font" Target="fonts/font2.fntdata"/><Relationship Id="rId123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12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8.fntdata"/><Relationship Id="rId121" Type="http://customschemas.google.com/relationships/presentationmetadata" Target="meta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font" Target="fonts/font3.fntdata"/><Relationship Id="rId124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font" Target="fonts/font1.fntdata"/><Relationship Id="rId12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125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font" Target="fonts/font7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1430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12382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6356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85324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9634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0119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0216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4894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6131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1131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5176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6365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490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53909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20726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13814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49537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32267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10509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101943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9083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15704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37000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68850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19823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19474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29097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344196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855524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67265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646042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30322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80627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85336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451606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891374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02424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285884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92371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9801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66955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" name="Google Shape;3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7428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7610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1535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8367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6017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3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54589" y="1066296"/>
            <a:ext cx="6626822" cy="6010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Google Shape;22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4" name="Google Shape;2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5" name="Google Shape;2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6" name="Google Shape;3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7" name="Google Shape;3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0" name="Google Shape;4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1" name="Google Shape;4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1" name="Google Shape;51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3" name="Google Shape;5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4" name="Google Shape;5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rgbClr val="F5F7FC"/>
              </a:gs>
              <a:gs pos="100000">
                <a:srgbClr val="F2F2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" name="Google Shape;7;p12" descr="A picture containing object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658350" y="463080"/>
            <a:ext cx="2019300" cy="2360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ll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MAC_addres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P_addres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ynamic_Host_Configuration_Protoco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P_addres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www.tech21century.com/modem-vs-router-vs-gateway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P_addres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www.tech21century.com/modem-vs-router-vs-gateway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what%27s+my+i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P_addres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c.co.uk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Domain_Name_System" TargetMode="External"/><Relationship Id="rId4" Type="http://schemas.openxmlformats.org/officeDocument/2006/relationships/hyperlink" Target="https://en.wikipedia.org/wiki/List_of_DNS_record_type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riversafe.co.uk/cyber-security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iversafe.co.uk/cyber-security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en.wikipedia.org/wiki/Uniform_Resource_Identifier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iversafe.co.uk/cyber-security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en.wikipedia.org/wiki/List_of_TCP_and_UDP_port_numbers#Well-known_ports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st_of_TCP_and_UDP_port_numbers#Well-known_ports" TargetMode="External"/><Relationship Id="rId3" Type="http://schemas.openxmlformats.org/officeDocument/2006/relationships/hyperlink" Target="https://en.wikipedia.org/wiki/File_Transfer_Protocol" TargetMode="External"/><Relationship Id="rId7" Type="http://schemas.openxmlformats.org/officeDocument/2006/relationships/hyperlink" Target="https://en.wikipedia.org/wiki/HTT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HTTPS" TargetMode="External"/><Relationship Id="rId5" Type="http://schemas.openxmlformats.org/officeDocument/2006/relationships/hyperlink" Target="https://en.wikipedia.org/wiki/XMPP" TargetMode="External"/><Relationship Id="rId4" Type="http://schemas.openxmlformats.org/officeDocument/2006/relationships/hyperlink" Target="https://en.wikipedia.org/wiki/WebSocket#Overview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riversafe.co.uk/cyber-security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en.wikipedia.org/wiki/Uniform_Resource_Identifi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nthony:password@amckale.co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hyperlink" Target="https://en.wikipedia.org/wiki/Basic_access_authentication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sic_access_authentication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ansmission_Control_Protocol#TCP_port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riversafe.co.uk/cyber-security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riversafe.co.uk/cyber-security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text_Transfer_Protocol#HTTP/1.1_request_messages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riversafe.co.uk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hyperlink" Target="https://en.wikipedia.org/wiki/Hypertext_Transfer_Protocol#HTTP/1.1_request_messages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text_Transfer_Protocol#HTTP/1.1_request_messages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ypi.org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text_Transfer_Protocol#HTTP/1.1_request_messages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text_Transfer_Protocol#HTTP/1.1_request_messages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text_Transfer_Protocol#HTTP/1.1_request_messages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text_Transfer_Protocol#HTTP/1.1_request_messages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text_Transfer_Protocol#HTTP/1.1_request_messages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text_Transfer_Protocol#HTTP/1.1_request_messages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List_of_HTTP_header_fields#Response_fields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text_Transfer_Protocol#HTTP/1.1_request_messages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Cache-Control" TargetMode="External"/><Relationship Id="rId4" Type="http://schemas.openxmlformats.org/officeDocument/2006/relationships/hyperlink" Target="https://en.wikipedia.org/wiki/List_of_HTTP_header_fields#Response_fields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man.com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chrome.com/docs/devtools/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io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SO/IEC_8859-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Windows-1252" TargetMode="External"/><Relationship Id="rId4" Type="http://schemas.openxmlformats.org/officeDocument/2006/relationships/hyperlink" Target="https://en.wikipedia.org/wiki/UTF-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17BB2F-B358-4B70-B66B-11A92143B034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6CDD1-3E43-443A-9861-2046AF17A13C}"/>
              </a:ext>
            </a:extLst>
          </p:cNvPr>
          <p:cNvSpPr txBox="1"/>
          <p:nvPr/>
        </p:nvSpPr>
        <p:spPr>
          <a:xfrm>
            <a:off x="411585" y="4948662"/>
            <a:ext cx="6072188" cy="10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 </a:t>
            </a:r>
          </a:p>
          <a:p>
            <a:pPr>
              <a:lnSpc>
                <a:spcPts val="4000"/>
              </a:lnSpc>
            </a:pPr>
            <a:r>
              <a:rPr lang="en-GB" sz="2000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 Software Engineer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3506C-7DB5-45FE-9D73-6EFA3FF86838}"/>
              </a:ext>
            </a:extLst>
          </p:cNvPr>
          <p:cNvSpPr txBox="1"/>
          <p:nvPr/>
        </p:nvSpPr>
        <p:spPr>
          <a:xfrm>
            <a:off x="411584" y="2282868"/>
            <a:ext cx="9627361" cy="1584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Tennis 101</a:t>
            </a:r>
            <a:br>
              <a:rPr lang="en-GB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 in python )</a:t>
            </a:r>
            <a:endParaRPr lang="en-GB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101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99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Internet primer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Server Names 101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Server URLs 101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Server Requests 101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HTTP 101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460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You know what a server is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Random Dell Storage Server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https://www.dell.com/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HTTP 101: Server Names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PowerEdge T150">
            <a:extLst>
              <a:ext uri="{FF2B5EF4-FFF2-40B4-BE49-F238E27FC236}">
                <a16:creationId xmlns:a16="http://schemas.microsoft.com/office/drawing/2014/main" id="{66CE8A14-6358-0349-3B4A-D04803BDA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038" y="2120475"/>
            <a:ext cx="376237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78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Servers all have three types of name: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MAC address = Device ID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00-50-56-B1-33-35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IP address = Network ID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254.34.45.45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DNS name = Pretty human name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amckale.com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HTTP 101: Server Names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974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unique hard coded address on each network cards inside a computer, added by manufacture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Very low level, and rarely used outside of lower networking protocols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HTTP 101: Mac Address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DCA4759-98D4-B707-1854-B6701A9BF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90" y="3861880"/>
            <a:ext cx="10890219" cy="1919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84D48A-85A0-47CB-D307-34F6B561CBB1}"/>
              </a:ext>
            </a:extLst>
          </p:cNvPr>
          <p:cNvSpPr txBox="1"/>
          <p:nvPr/>
        </p:nvSpPr>
        <p:spPr>
          <a:xfrm>
            <a:off x="592244" y="6027003"/>
            <a:ext cx="69893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hlinkClick r:id="rId4"/>
              </a:rPr>
              <a:t>https://en.wikipedia.org/wiki/MAC_address</a:t>
            </a:r>
            <a:endParaRPr lang="en-GB" sz="2400" dirty="0"/>
          </a:p>
          <a:p>
            <a:r>
              <a:rPr lang="en-GB" sz="2400" i="1" dirty="0"/>
              <a:t>* Google MAC address spoofing</a:t>
            </a:r>
          </a:p>
        </p:txBody>
      </p:sp>
    </p:spTree>
    <p:extLst>
      <p:ext uri="{BB962C8B-B14F-4D97-AF65-F5344CB8AC3E}">
        <p14:creationId xmlns:p14="http://schemas.microsoft.com/office/powerpoint/2010/main" val="9156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IP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your network ID, assigned to you by the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DHCP server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in charge of the network when you join it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On the internet, this is normally a router/gateway, it acts as a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DHCP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server and gives the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IPs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and it has it’s own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internet IP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(given by your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ISP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PS: IPs have two flavours </a:t>
            </a: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IPv4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and </a:t>
            </a: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IPv6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this is because we’re ran out of IPv4’s because the internet was </a:t>
            </a: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very popular </a:t>
            </a:r>
            <a:b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HTTP 101: IP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4D48A-85A0-47CB-D307-34F6B561CBB1}"/>
              </a:ext>
            </a:extLst>
          </p:cNvPr>
          <p:cNvSpPr txBox="1"/>
          <p:nvPr/>
        </p:nvSpPr>
        <p:spPr>
          <a:xfrm>
            <a:off x="592244" y="6328562"/>
            <a:ext cx="69893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hlinkClick r:id="rId3"/>
              </a:rPr>
              <a:t>https://en.wikipedia.org/wiki/IP_address</a:t>
            </a: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177545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400" dirty="0"/>
              <a:t>Your Modem / Router etc are all DHCP servers</a:t>
            </a:r>
          </a:p>
          <a:p>
            <a:br>
              <a:rPr lang="en-GB" sz="2400" dirty="0"/>
            </a:br>
            <a:r>
              <a:rPr lang="en-GB" sz="2400" dirty="0"/>
              <a:t>DHCP servers hand out unique LAN IPs to joining machines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They often provide simple local-only DNS names too (aka gbmlvvcsw1127)</a:t>
            </a:r>
          </a:p>
          <a:p>
            <a:endParaRPr lang="en-GB" sz="2400" dirty="0"/>
          </a:p>
          <a:p>
            <a:r>
              <a:rPr lang="en-GB" sz="2400" b="1" dirty="0"/>
              <a:t>Fun Fact</a:t>
            </a:r>
            <a:r>
              <a:rPr lang="en-GB" sz="2400" dirty="0"/>
              <a:t>: If two DHCP servers are on one network, IPs stop being unique and the entire network breaks</a:t>
            </a:r>
            <a:r>
              <a:rPr lang="en-GB" sz="2400" b="1" dirty="0"/>
              <a:t>*</a:t>
            </a:r>
            <a:br>
              <a:rPr lang="en-GB" sz="2400" b="1" dirty="0"/>
            </a:br>
            <a:r>
              <a:rPr lang="en-GB" sz="2400" b="1" dirty="0"/>
              <a:t>DO NOT CONNECT </a:t>
            </a:r>
            <a:r>
              <a:rPr lang="en-GB" sz="2400" b="1" dirty="0">
                <a:solidFill>
                  <a:srgbClr val="FF0000"/>
                </a:solidFill>
              </a:rPr>
              <a:t>HOME EQUIPMENT </a:t>
            </a:r>
            <a:r>
              <a:rPr lang="en-GB" sz="2400" b="1" dirty="0"/>
              <a:t>TO CORP NETWORKS!</a:t>
            </a:r>
          </a:p>
          <a:p>
            <a:br>
              <a:rPr lang="en-US" sz="24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4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HTTP 101: IP DHCP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4D48A-85A0-47CB-D307-34F6B561CBB1}"/>
              </a:ext>
            </a:extLst>
          </p:cNvPr>
          <p:cNvSpPr txBox="1"/>
          <p:nvPr/>
        </p:nvSpPr>
        <p:spPr>
          <a:xfrm>
            <a:off x="592244" y="5485305"/>
            <a:ext cx="111782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hlinkClick r:id="rId3"/>
              </a:rPr>
              <a:t>https://en.wikipedia.org/wiki/Dynamic_Host_Configuration_Protocol</a:t>
            </a:r>
            <a:endParaRPr lang="en-GB" sz="2400" dirty="0"/>
          </a:p>
          <a:p>
            <a:r>
              <a:rPr lang="en-GB" sz="2400" i="1" dirty="0"/>
              <a:t>* Have seen someone fired for connecting a home </a:t>
            </a:r>
            <a:r>
              <a:rPr lang="en-GB" sz="2400" i="1" dirty="0" err="1"/>
              <a:t>wifi</a:t>
            </a:r>
            <a:r>
              <a:rPr lang="en-GB" sz="2400" i="1" dirty="0"/>
              <a:t> hub with DHCP into a corporate network, and bringing down the entire buildings internet…</a:t>
            </a:r>
          </a:p>
        </p:txBody>
      </p:sp>
    </p:spTree>
    <p:extLst>
      <p:ext uri="{BB962C8B-B14F-4D97-AF65-F5344CB8AC3E}">
        <p14:creationId xmlns:p14="http://schemas.microsoft.com/office/powerpoint/2010/main" val="251240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6586769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When on the internet via a gateway, the world sees the Gateway IP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While on a local network, your computer is talking directly, and the local servers see your IP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HTTP 101: IP and Gateways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4D48A-85A0-47CB-D307-34F6B561CBB1}"/>
              </a:ext>
            </a:extLst>
          </p:cNvPr>
          <p:cNvSpPr txBox="1"/>
          <p:nvPr/>
        </p:nvSpPr>
        <p:spPr>
          <a:xfrm>
            <a:off x="592244" y="5900545"/>
            <a:ext cx="100984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hlinkClick r:id="rId3"/>
              </a:rPr>
              <a:t>https://en.wikipedia.org/wiki/IP_address</a:t>
            </a:r>
            <a:br>
              <a:rPr lang="en-GB" sz="2400" dirty="0"/>
            </a:br>
            <a:r>
              <a:rPr lang="en-GB" sz="2400" dirty="0">
                <a:hlinkClick r:id="rId4"/>
              </a:rPr>
              <a:t>https://www.tech21century.com/modem-vs-router-vs-gateway/</a:t>
            </a:r>
            <a:r>
              <a:rPr lang="en-GB" sz="2400" dirty="0"/>
              <a:t> </a:t>
            </a:r>
            <a:endParaRPr lang="en-GB" sz="2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83FEE0-25CC-3335-ADC8-23CE75085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4914" y="906799"/>
            <a:ext cx="2985784" cy="525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1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6586769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On windows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ipconfig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HTTP 101: IP find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your’s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4D48A-85A0-47CB-D307-34F6B561CBB1}"/>
              </a:ext>
            </a:extLst>
          </p:cNvPr>
          <p:cNvSpPr txBox="1"/>
          <p:nvPr/>
        </p:nvSpPr>
        <p:spPr>
          <a:xfrm>
            <a:off x="592244" y="5900545"/>
            <a:ext cx="100984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hlinkClick r:id="rId3"/>
              </a:rPr>
              <a:t>https://en.wikipedia.org/wiki/IP_address</a:t>
            </a:r>
            <a:br>
              <a:rPr lang="en-GB" sz="2400" dirty="0"/>
            </a:br>
            <a:r>
              <a:rPr lang="en-GB" sz="2400" dirty="0">
                <a:hlinkClick r:id="rId4"/>
              </a:rPr>
              <a:t>https://www.tech21century.com/modem-vs-router-vs-gateway/</a:t>
            </a:r>
            <a:r>
              <a:rPr lang="en-GB" sz="2400" dirty="0"/>
              <a:t> </a:t>
            </a:r>
            <a:endParaRPr lang="en-GB" sz="2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26A158-DF24-5429-9907-AB84C1911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221" y="2207608"/>
            <a:ext cx="5972682" cy="327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7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6586769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.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HTTP 101: Public Internet IP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4D48A-85A0-47CB-D307-34F6B561CBB1}"/>
              </a:ext>
            </a:extLst>
          </p:cNvPr>
          <p:cNvSpPr txBox="1"/>
          <p:nvPr/>
        </p:nvSpPr>
        <p:spPr>
          <a:xfrm>
            <a:off x="592244" y="6396335"/>
            <a:ext cx="10098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hlinkClick r:id="rId3"/>
              </a:rPr>
              <a:t>https://www.google.com/search?q=what%27s+my+ip</a:t>
            </a:r>
            <a:r>
              <a:rPr lang="en-GB" sz="2400" dirty="0"/>
              <a:t> </a:t>
            </a:r>
            <a:endParaRPr lang="en-GB" sz="2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DC6AD3-316B-F4D3-2E8E-CC6152E12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68" y="1707527"/>
            <a:ext cx="89058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0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Overview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Data File Formats Revisited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GB" sz="36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CSV / JSON / Files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HTTP 101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DB SQL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58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897004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800" b="1" dirty="0"/>
              <a:t>Loopback:</a:t>
            </a:r>
            <a:r>
              <a:rPr lang="en-GB" sz="2800" i="1" dirty="0"/>
              <a:t> 0.0.0.0 and 127.0.0.1</a:t>
            </a:r>
            <a:br>
              <a:rPr lang="en-GB" sz="2800" i="1" dirty="0"/>
            </a:br>
            <a:r>
              <a:rPr lang="en-GB" sz="2800" i="1" dirty="0"/>
              <a:t>this is you, always goes back to you</a:t>
            </a:r>
          </a:p>
          <a:p>
            <a:endParaRPr lang="en-GB" sz="2800" i="1" dirty="0"/>
          </a:p>
          <a:p>
            <a:r>
              <a:rPr lang="en-GB" sz="2800" b="1" dirty="0"/>
              <a:t>Private LAN IPs: </a:t>
            </a:r>
            <a:r>
              <a:rPr lang="en-GB" sz="2800" i="1" dirty="0"/>
              <a:t>10.0.0.0/8 and 172.16.0.0/12 and 192.168.0.0/16</a:t>
            </a:r>
            <a:br>
              <a:rPr lang="en-GB" sz="2800" i="1" dirty="0"/>
            </a:br>
            <a:r>
              <a:rPr lang="en-GB" sz="2800" i="1" dirty="0"/>
              <a:t>always non internet</a:t>
            </a:r>
          </a:p>
          <a:p>
            <a:endParaRPr lang="en-GB" sz="2800" b="1" dirty="0"/>
          </a:p>
          <a:p>
            <a:r>
              <a:rPr lang="en-GB" sz="2800" b="1" dirty="0"/>
              <a:t>Multicast LAN IPs: </a:t>
            </a:r>
            <a:r>
              <a:rPr lang="en-GB" sz="2800" i="1" dirty="0"/>
              <a:t>224.0.0.0/6</a:t>
            </a:r>
          </a:p>
          <a:p>
            <a:r>
              <a:rPr lang="en-GB" sz="2800" i="1" dirty="0"/>
              <a:t>used to communicate to all computers in a network</a:t>
            </a:r>
            <a:br>
              <a:rPr lang="en-GB" sz="2800" i="1" dirty="0"/>
            </a:br>
            <a:r>
              <a:rPr lang="en-GB" sz="2800" i="1" dirty="0"/>
              <a:t>aka </a:t>
            </a:r>
            <a:r>
              <a:rPr lang="en-GB" sz="2800" i="1" dirty="0" err="1"/>
              <a:t>appletalk</a:t>
            </a:r>
            <a:r>
              <a:rPr lang="en-GB" sz="2800" i="1" dirty="0"/>
              <a:t>: I’m a printer, you can connect to me</a:t>
            </a:r>
          </a:p>
          <a:p>
            <a:endParaRPr lang="en-GB" sz="2800" i="1" dirty="0"/>
          </a:p>
          <a:p>
            <a:r>
              <a:rPr lang="en-GB" sz="2800" dirty="0">
                <a:hlinkClick r:id="rId3"/>
              </a:rPr>
              <a:t>https://en.wikipedia.org/wiki/IP_address</a:t>
            </a:r>
            <a:endParaRPr lang="en-GB" sz="2800" i="1" dirty="0"/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HTTP 101: Special IPs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745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77939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800" dirty="0"/>
              <a:t>Internet IPs* are hard to remember / type in</a:t>
            </a:r>
          </a:p>
          <a:p>
            <a:r>
              <a:rPr lang="en-GB" sz="2800" i="1" dirty="0"/>
              <a:t>* Especially IPv6 addresses</a:t>
            </a:r>
          </a:p>
          <a:p>
            <a:endParaRPr lang="en-GB" sz="2800" dirty="0"/>
          </a:p>
          <a:p>
            <a:r>
              <a:rPr lang="en-GB" sz="2800" dirty="0"/>
              <a:t>DNS names (</a:t>
            </a:r>
            <a:r>
              <a:rPr lang="en-GB" sz="2800" dirty="0">
                <a:hlinkClick r:id="rId3"/>
              </a:rPr>
              <a:t>www.bbc.co.uk</a:t>
            </a:r>
            <a:r>
              <a:rPr lang="en-GB" sz="2800" dirty="0"/>
              <a:t>) are much easier to use</a:t>
            </a:r>
          </a:p>
          <a:p>
            <a:endParaRPr lang="en-GB" sz="2800" dirty="0"/>
          </a:p>
          <a:p>
            <a:r>
              <a:rPr lang="en-GB" sz="2800" dirty="0"/>
              <a:t>DNS lookup servers connect internet IPs to DNS names</a:t>
            </a:r>
          </a:p>
          <a:p>
            <a:endParaRPr lang="en-GB" sz="2800" i="1" dirty="0"/>
          </a:p>
          <a:p>
            <a:r>
              <a:rPr lang="en-GB" sz="2800" dirty="0"/>
              <a:t>Your DHCP server is often your DNS server too !</a:t>
            </a:r>
          </a:p>
          <a:p>
            <a:endParaRPr lang="en-GB" sz="2800" i="1" dirty="0"/>
          </a:p>
          <a:p>
            <a:pPr marL="342900" indent="-342900">
              <a:buFont typeface="Arial" charset="0"/>
              <a:buChar char="•"/>
            </a:pPr>
            <a:endParaRPr lang="en-GB" sz="2800" i="1" dirty="0"/>
          </a:p>
          <a:p>
            <a:r>
              <a:rPr lang="en-GB" sz="2800" dirty="0">
                <a:hlinkClick r:id="rId4"/>
              </a:rPr>
              <a:t>https://en.wikipedia.org/wiki/List_of_DNS_record_types</a:t>
            </a:r>
            <a:endParaRPr lang="en-GB" sz="2800" dirty="0"/>
          </a:p>
          <a:p>
            <a:r>
              <a:rPr lang="en-GB" sz="2800" dirty="0">
                <a:hlinkClick r:id="rId5"/>
              </a:rPr>
              <a:t>https://en.wikipedia.org/wiki/Domain_Name_System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HTTP 101: DNS Names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022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595447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800" dirty="0"/>
              <a:t>Under the bonnet, no one-server holds all the IP to DNS names it’s split into many servers in areas and zones, and your DNS edge server</a:t>
            </a:r>
            <a:endParaRPr lang="en-GB" sz="2800" i="1" dirty="0"/>
          </a:p>
          <a:p>
            <a:pPr marL="342900" indent="-342900">
              <a:buFont typeface="Arial" charset="0"/>
              <a:buChar char="•"/>
            </a:pPr>
            <a:endParaRPr lang="en-GB" sz="2800" dirty="0"/>
          </a:p>
          <a:p>
            <a:r>
              <a:rPr lang="en-GB" sz="2800" dirty="0"/>
              <a:t>If you ever update a DNS to IP record, there’s a lot going on</a:t>
            </a:r>
          </a:p>
          <a:p>
            <a:endParaRPr lang="en-GB" sz="2800" dirty="0"/>
          </a:p>
          <a:p>
            <a:r>
              <a:rPr lang="en-GB" sz="2800" dirty="0"/>
              <a:t>Can take a few minutes to update and reach your edge server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HTTP 101: DNS Names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20E345-D626-A9EB-6697-87F8B7A2A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569" y="1468876"/>
            <a:ext cx="4931721" cy="443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 short, servers have many names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IP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address = Network ID (254.34.45.45)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for development and local network usage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DNS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name = Pretty human name (amckale.com)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for internet and professional app usage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WARNING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remember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DNS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names can be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old/state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for a few minutes after creation/change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HTTP 101: Server Names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251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AE3C-0575-0417-F154-EED33C9B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Server URLs 101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9DC2E-C263-0DE9-4B77-EB240E61B2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34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We know what a URL is right ?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https://riversafe.co.uk/cyber-security/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Let’s break that down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URLs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939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316218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https://riversafe.co.uk/cyber-security/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URL = Scheme + Authority + Full Path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Scheme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= Protocol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Authority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=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Userinfo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+ Host + Port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Full Path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= Path + Query + Fragment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https://en.wikipedia.org/wiki/Uniform_Resource_Identifier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URLs Terms / Name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74842BE-4651-A1C5-11AC-6AF2E668F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87" y="2015807"/>
            <a:ext cx="10681108" cy="1748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044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316218"/>
            <a:ext cx="1123659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://riversafe.co.uk/cyber-security/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Scheme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the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protocol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to use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Each scheme/protocol has a default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port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HTTP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= unsecured internet (default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port 80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 </a:t>
            </a:r>
          </a:p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HTTPS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= secured internet (default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port 443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https://en.wikipedia.org/wiki/List_of_TCP_and_UDP_port_numbers#Well-known_ports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Scheme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74842BE-4651-A1C5-11AC-6AF2E668F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44" y="1899075"/>
            <a:ext cx="6803034" cy="1113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15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316218"/>
            <a:ext cx="1123659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HTTP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= unsecured internet (default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port 80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often used for development servers, do not use for production as all information is transmitted in plain text and can be eavesdropped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algn="l"/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HTTPS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= secured internet (default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port 443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 for production servers, requires encryption key setup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Lots of other protocols exist : </a:t>
            </a:r>
            <a:r>
              <a:rPr lang="en-GB" sz="2800" b="0" i="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/>
              </a:rPr>
              <a:t>ftp</a:t>
            </a:r>
            <a:r>
              <a:rPr lang="en-GB" sz="28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GB" sz="2800" b="0" i="0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WebSocket"/>
              </a:rPr>
              <a:t>ws</a:t>
            </a:r>
            <a:r>
              <a:rPr lang="en-GB" sz="2800" b="0" i="0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WebSocket"/>
              </a:rPr>
              <a:t> / </a:t>
            </a:r>
            <a:r>
              <a:rPr lang="en-GB" sz="2800" b="0" i="0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WebSocket"/>
              </a:rPr>
              <a:t>wss</a:t>
            </a:r>
            <a:r>
              <a:rPr lang="en-GB" sz="28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GB" sz="2800" b="0" i="0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XMPP"/>
              </a:rPr>
              <a:t>xmpp</a:t>
            </a:r>
            <a:endParaRPr lang="en-GB" sz="36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6"/>
              </a:rPr>
              <a:t>https://en.wikipedia.org/wiki/HTTPS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7"/>
              </a:rPr>
              <a:t>https://en.wikipedia.org/wiki/HTTP</a:t>
            </a: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8"/>
              </a:rPr>
              <a:t>https://en.wikipedia.org/wiki/List_of_TCP_and_UDP_port_numbers#Well-known_ports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HTTP/HTTPS Scheme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402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316218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riversafe.co.uk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/cyber-security/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Authority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the basic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authentication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the server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host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(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IP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or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DNS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), and the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Port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https://en.wikipedia.org/wiki/Uniform_Resource_Identifier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Authority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74842BE-4651-A1C5-11AC-6AF2E668F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87" y="2015807"/>
            <a:ext cx="10681108" cy="1748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03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Overview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9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316218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basic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authentication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old 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basic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way of passing a user name and password to a website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It’s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optional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format is &lt;user&gt;:&lt;pass&gt;@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aka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https://anthony:password@amckale.com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https://en.wikipedia.org/wiki/Basic_access_authentication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Authority: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userinfo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44D9FC-9B3C-FE70-1845-A9BAFD769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44" y="3891882"/>
            <a:ext cx="9123345" cy="146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1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316218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 server name/id, either an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IP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or a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DNS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name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It’s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required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format is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https://en.wikipedia.org/wiki/Basic_access_authentication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Authority: host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44D9FC-9B3C-FE70-1845-A9BAFD769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44" y="2923161"/>
            <a:ext cx="9123345" cy="146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7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316218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 servers in </a:t>
            </a: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TCP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have ports (numbered 0-65535)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Each </a:t>
            </a: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scheme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/protocol running on a server is typically bound to a single port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aka a server’s </a:t>
            </a: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HTTP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server is normally running on </a:t>
            </a: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port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80</a:t>
            </a:r>
          </a:p>
          <a:p>
            <a:pPr marL="0" indent="0">
              <a:buNone/>
            </a:pP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It’s </a:t>
            </a: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optional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if not set the </a:t>
            </a: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default port 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for the </a:t>
            </a: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scheme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will be used</a:t>
            </a:r>
          </a:p>
          <a:p>
            <a:pPr marL="0" indent="0">
              <a:buNone/>
            </a:pP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GB" sz="2000" dirty="0">
                <a:hlinkClick r:id="rId3"/>
              </a:rPr>
              <a:t>https://en.wikipedia.org/wiki/Transmission_Control_Protocol#TCP_ports</a:t>
            </a:r>
            <a:endParaRPr lang="en-GB" sz="2000" dirty="0"/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Authority: port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44D9FC-9B3C-FE70-1845-A9BAFD769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623" y="4794365"/>
            <a:ext cx="8793882" cy="140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316218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https://riversafe.co.uk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/cyber-security/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Full Path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=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path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+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query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+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fragment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path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the resource location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query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optional page parameter (often say a search query parameters)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fragment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/</a:t>
            </a: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anchor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not often used for server but by browsers, to specific the place on the page to start the browser in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Path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74842BE-4651-A1C5-11AC-6AF2E668F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87" y="2015807"/>
            <a:ext cx="10681108" cy="1748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524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316218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https://riversafe.co.uk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/cyber-security/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Easy right ?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URLs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74842BE-4651-A1C5-11AC-6AF2E668F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87" y="2015807"/>
            <a:ext cx="10681108" cy="1748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929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Request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64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So: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we can find the server ( Server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IP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/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DNS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pPr marL="0" indent="0">
              <a:buNone/>
            </a:pPr>
            <a:endParaRPr lang="en-US" sz="32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we can call a resource on the server (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URL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)</a:t>
            </a:r>
          </a:p>
          <a:p>
            <a:pPr marL="0" indent="0">
              <a:buNone/>
            </a:pPr>
            <a:b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let’s send a request to the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URL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Request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876063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384311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request to the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URL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has:</a:t>
            </a: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PATH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= just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FULL PATH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from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URL</a:t>
            </a:r>
          </a:p>
          <a:p>
            <a:pPr marL="0" indent="0">
              <a:buNone/>
            </a:pP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PROTOCAL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= just the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Scheme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from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URL</a:t>
            </a:r>
          </a:p>
          <a:p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METHOD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= what </a:t>
            </a: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todo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to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URL</a:t>
            </a:r>
          </a:p>
          <a:p>
            <a:pPr marL="0" indent="0">
              <a:buNone/>
            </a:pP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REQUEST HEADERS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= request parameters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BODY/QUERYSTRING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= additional data</a:t>
            </a: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https://en.wikipedia.org/wiki/Hypertext_Transfer_Protocol#HTTP/1.1_request_messages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Request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85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E.g. in a browser go to 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https://riversafe.co.uk/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open inspect window, see GET 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https://riversafe.co.uk/</a:t>
            </a:r>
            <a:endParaRPr lang="en-US" sz="24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4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4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4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4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4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4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4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4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4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4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4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https://en.wikipedia.org/wiki/Hypertext_Transfer_Protocol#HTTP/1.1_request_messages</a:t>
            </a:r>
            <a:r>
              <a:rPr lang="en-US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Request: Example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B2248E-ACE3-AEC1-65D5-7AEEA1309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2258" y="2462681"/>
            <a:ext cx="6095088" cy="376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0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384311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https://amckale.com/foo-bar?search=timmy</a:t>
            </a: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  <a:hlinkClick r:id="rId3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PATH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=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/foo-bar </a:t>
            </a: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PROTOCAL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=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</a:t>
            </a: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QUERY =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?search=</a:t>
            </a:r>
            <a:r>
              <a:rPr lang="en-US" sz="32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timmy</a:t>
            </a: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  <a:hlinkClick r:id="rId3"/>
            </a:endParaRP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  <a:hlinkClick r:id="rId3"/>
            </a:endParaRP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  <a:hlinkClick r:id="rId3"/>
            </a:endParaRP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  <a:hlinkClick r:id="rId3"/>
            </a:endParaRP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  <a:hlinkClick r:id="rId3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https://en.wikipedia.org/wiki/Hypertext_Transfer_Protocol#HTTP/1.1_request_messages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Request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154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There’s a standard module for everything generic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https://docs.python.org/3/library/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There’s a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pypi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module for everything else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https://pypi.org/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== IO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207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URL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is a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resource</a:t>
            </a: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You can do multiple things to a resource, normally they fall under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CRUD</a:t>
            </a:r>
          </a:p>
          <a:p>
            <a:pPr marL="0" indent="0">
              <a:buNone/>
            </a:pP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 REATE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 EAD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 PDATE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 ELETE</a:t>
            </a: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https://en.wikipedia.org/wiki/Hypertext_Transfer_Protocol#HTTP/1.1_request_messages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Request Methods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128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Method of Request determines what you’re doing</a:t>
            </a: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Common Methods</a:t>
            </a: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https://en.wikipedia.org/wiki/Hypertext_Transfer_Protocol#HTTP/1.1_request_messages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Request Methods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D0F877C-BF80-8762-470A-EF9C38832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745246"/>
              </p:ext>
            </p:extLst>
          </p:nvPr>
        </p:nvGraphicFramePr>
        <p:xfrm>
          <a:off x="1407136" y="3344526"/>
          <a:ext cx="8534532" cy="2377440"/>
        </p:xfrm>
        <a:graphic>
          <a:graphicData uri="http://schemas.openxmlformats.org/drawingml/2006/table">
            <a:tbl>
              <a:tblPr firstRow="1" bandRow="1">
                <a:tableStyleId>{A1DC99BB-7DFB-4D21-88AD-20D8CA1BE4D2}</a:tableStyleId>
              </a:tblPr>
              <a:tblGrid>
                <a:gridCol w="2133633">
                  <a:extLst>
                    <a:ext uri="{9D8B030D-6E8A-4147-A177-3AD203B41FA5}">
                      <a16:colId xmlns:a16="http://schemas.microsoft.com/office/drawing/2014/main" val="3799604668"/>
                    </a:ext>
                  </a:extLst>
                </a:gridCol>
                <a:gridCol w="2133633">
                  <a:extLst>
                    <a:ext uri="{9D8B030D-6E8A-4147-A177-3AD203B41FA5}">
                      <a16:colId xmlns:a16="http://schemas.microsoft.com/office/drawing/2014/main" val="234522311"/>
                    </a:ext>
                  </a:extLst>
                </a:gridCol>
                <a:gridCol w="2133633">
                  <a:extLst>
                    <a:ext uri="{9D8B030D-6E8A-4147-A177-3AD203B41FA5}">
                      <a16:colId xmlns:a16="http://schemas.microsoft.com/office/drawing/2014/main" val="2726278732"/>
                    </a:ext>
                  </a:extLst>
                </a:gridCol>
                <a:gridCol w="2133633">
                  <a:extLst>
                    <a:ext uri="{9D8B030D-6E8A-4147-A177-3AD203B41FA5}">
                      <a16:colId xmlns:a16="http://schemas.microsoft.com/office/drawing/2014/main" val="1258505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Method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CRUD TYPE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Cacheable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Data Parameters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610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Query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9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POST*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000" dirty="0"/>
                        <a:t>Create or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NO but YES-</a:t>
                      </a:r>
                      <a:r>
                        <a:rPr lang="en-GB" sz="2000" dirty="0" err="1"/>
                        <a:t>ish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34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PUT*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Create or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20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88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741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86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Because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GET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a read-only function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Data is sent in the request URL as query string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kv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pairs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?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key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=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value</a:t>
            </a:r>
          </a:p>
          <a:p>
            <a:pPr marL="0" indent="0">
              <a:buNone/>
            </a:pP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Make sure any code behind a GET doesn’t edit database or other resources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GET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requests are cached, so the server might not be called every time a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GET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request is made !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b="1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b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https://en.wikipedia.org/wiki/Hypertext_Transfer_Protocol#HTTP/1.1_request_messages</a:t>
            </a:r>
            <a:r>
              <a:rPr lang="en-US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Request Methods: GET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109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POST / PUT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are a write/update functions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Data payloads can be sent as text blobs called the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body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(encoded as JSON or whatever)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POST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on paper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cacheable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but in reality,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NOT*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* due to </a:t>
            </a: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PUT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historically being buggy in </a:t>
            </a: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IE6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so </a:t>
            </a: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POST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was used instead</a:t>
            </a:r>
            <a:b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https://en.wikipedia.org/wiki/Hypertext_Transfer_Protocol#HTTP/1.1_request_messages</a:t>
            </a:r>
            <a:r>
              <a:rPr lang="en-US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9894172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Request Methods: POST / PUT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998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DELETE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and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PATCH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are rarely used, with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POST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and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PUT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often being used instead*</a:t>
            </a:r>
            <a:b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Data payloads can be sent as text blobs called the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body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(encoded as JSON or whatever)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DELETE 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is to remove a resource at a </a:t>
            </a: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URL</a:t>
            </a:r>
          </a:p>
          <a:p>
            <a:pPr marL="0" indent="0">
              <a:buNone/>
            </a:pPr>
            <a:endParaRPr lang="en-US" sz="2800" b="1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PATCH 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is to update a resource at a </a:t>
            </a: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URL</a:t>
            </a:r>
          </a:p>
          <a:p>
            <a:pPr marL="0" indent="0">
              <a:buNone/>
            </a:pPr>
            <a:b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* Convention started due to poor browser implementations… aka </a:t>
            </a:r>
            <a:r>
              <a:rPr lang="en-US" sz="24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IE6</a:t>
            </a:r>
            <a:endParaRPr lang="en-US" sz="24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br>
              <a:rPr lang="en-US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r>
              <a:rPr lang="en-US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https://en.wikipedia.org/wiki/Hypertext_Transfer_Protocol#HTTP/1.1_request_messages</a:t>
            </a:r>
            <a:r>
              <a:rPr lang="en-US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10750206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Request Methods: DELETE / </a:t>
            </a:r>
            <a:r>
              <a:rPr lang="en-GB" sz="4000" b="1" dirty="0">
                <a:solidFill>
                  <a:schemeClr val="accent4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PATCH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928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Warning: Advanced field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Know you can request the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URL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in certain presentations and formats using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Request Headers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These are key value pairs, and there’s a lot of them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br>
              <a:rPr lang="en-US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r>
              <a:rPr lang="en-US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https://en.wikipedia.org/wiki/List_of_HTTP_header_fields#Response_fields</a:t>
            </a:r>
            <a:r>
              <a:rPr lang="en-US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10750206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Request Headers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521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Warning: Advanced field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Common examples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br>
              <a:rPr lang="en-US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r>
              <a:rPr lang="en-US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https://en.wikipedia.org/wiki/List_of_HTTP_header_fields#Response_fields</a:t>
            </a:r>
            <a:r>
              <a:rPr lang="en-US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10750206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Request Headers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C59583C-8165-3C99-2638-10E73C934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633110"/>
              </p:ext>
            </p:extLst>
          </p:nvPr>
        </p:nvGraphicFramePr>
        <p:xfrm>
          <a:off x="1977320" y="3336845"/>
          <a:ext cx="7980055" cy="2377440"/>
        </p:xfrm>
        <a:graphic>
          <a:graphicData uri="http://schemas.openxmlformats.org/drawingml/2006/table">
            <a:tbl>
              <a:tblPr firstRow="1" bandRow="1">
                <a:tableStyleId>{A1DC99BB-7DFB-4D21-88AD-20D8CA1BE4D2}</a:tableStyleId>
              </a:tblPr>
              <a:tblGrid>
                <a:gridCol w="2347741">
                  <a:extLst>
                    <a:ext uri="{9D8B030D-6E8A-4147-A177-3AD203B41FA5}">
                      <a16:colId xmlns:a16="http://schemas.microsoft.com/office/drawing/2014/main" val="2330430330"/>
                    </a:ext>
                  </a:extLst>
                </a:gridCol>
                <a:gridCol w="5632314">
                  <a:extLst>
                    <a:ext uri="{9D8B030D-6E8A-4147-A177-3AD203B41FA5}">
                      <a16:colId xmlns:a16="http://schemas.microsoft.com/office/drawing/2014/main" val="4207190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Field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Description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98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5" tooltip="Cache-Control"/>
                        </a:rPr>
                        <a:t>Cache-Control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How long in seconds to cache GET request 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2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Content-Language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What language to return content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27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Content-Encoding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What compression to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56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Content-Type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What format to return http/</a:t>
                      </a:r>
                      <a:r>
                        <a:rPr lang="en-GB" sz="2000" dirty="0" err="1"/>
                        <a:t>json</a:t>
                      </a:r>
                      <a:r>
                        <a:rPr lang="en-GB" sz="2000" dirty="0"/>
                        <a:t> etc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2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Authorization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API tokens to use for </a:t>
                      </a:r>
                      <a:r>
                        <a:rPr lang="en-GB" sz="2000" dirty="0" err="1"/>
                        <a:t>authenication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739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79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384311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request to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URL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is:</a:t>
            </a: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METHOD + URL + HEADERS + BODY/QUERY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postman</a:t>
            </a: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https://www.postman.com/</a:t>
            </a: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or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Chrome </a:t>
            </a:r>
            <a:r>
              <a:rPr lang="en-US" sz="32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devtools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to play</a:t>
            </a: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https://developer.chrome.com/docs/devtools/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Request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388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So: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we can find the server ( Server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IP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/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DNS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pPr marL="0" indent="0">
              <a:buNone/>
            </a:pPr>
            <a:endParaRPr lang="en-US" sz="32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we can call a resource on the server (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URL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)</a:t>
            </a:r>
          </a:p>
          <a:p>
            <a:pPr marL="0" indent="0">
              <a:buNone/>
            </a:pPr>
            <a:b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we can send a request to the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URL</a:t>
            </a:r>
          </a:p>
          <a:p>
            <a:pPr marL="0" indent="0">
              <a:buNone/>
            </a:pP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what do we get back ?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Response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825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Server Response is :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headers + body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headers are key value pairs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body is text in a given encoding, html/</a:t>
            </a: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etc</a:t>
            </a: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Response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255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File Formats Revisited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22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07F4-C397-8BA5-F7D7-B4547F7A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HTTP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1EC5F-13F1-0F62-7C02-211BC59023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80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READING HTTP</a:t>
            </a: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GET + URL + QUERY</a:t>
            </a: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WRITING HTTP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POST/PUT + URL + BODY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HTTP Python: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urllib.request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125631-61FE-A951-5FF5-8B8EF1FD5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8" y="5391959"/>
            <a:ext cx="12030724" cy="12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READING REQUEST FROM HTTP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METHOD = GET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SET URL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SET HEADERS</a:t>
            </a: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HTTP Python: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urllib.request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344DE2-2826-D054-F87B-4E1480A8E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4" y="4678654"/>
            <a:ext cx="11061464" cy="127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2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WRITING REQUEST TO HTTP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METHOD = GET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SET URL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SET HEADERS</a:t>
            </a: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HTTP Python: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urllib.request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2413B3-7412-2296-25B6-369693D5E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35" y="3935041"/>
            <a:ext cx="115347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1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….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HTTP Questions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981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Tennis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96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Most </a:t>
            </a:r>
            <a:r>
              <a:rPr lang="en-GB" dirty="0"/>
              <a:t>applications are just I/O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1)</a:t>
            </a:r>
            <a:r>
              <a:rPr lang="en-GB" dirty="0"/>
              <a:t> </a:t>
            </a:r>
            <a:r>
              <a:rPr lang="en-GB" b="1" dirty="0"/>
              <a:t>input</a:t>
            </a:r>
            <a:r>
              <a:rPr lang="en-GB" dirty="0"/>
              <a:t> from </a:t>
            </a:r>
            <a:r>
              <a:rPr lang="en-GB" b="1" dirty="0"/>
              <a:t>WEB / DB / File / User</a:t>
            </a:r>
            <a:r>
              <a:rPr lang="en-GB" dirty="0"/>
              <a:t> etc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2) </a:t>
            </a:r>
            <a:r>
              <a:rPr lang="en-GB" dirty="0"/>
              <a:t>do some processing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3) </a:t>
            </a:r>
            <a:r>
              <a:rPr lang="en-GB" dirty="0"/>
              <a:t>output processed data into </a:t>
            </a:r>
            <a:r>
              <a:rPr lang="en-GB" b="1" dirty="0"/>
              <a:t>WEB / DB / File / User</a:t>
            </a:r>
          </a:p>
          <a:p>
            <a:pPr marL="0" indent="0">
              <a:buNone/>
            </a:pPr>
            <a:endParaRPr lang="en-GB" sz="2800" b="1" dirty="0"/>
          </a:p>
          <a:p>
            <a:pPr marL="0" indent="0">
              <a:buNone/>
            </a:pPr>
            <a:r>
              <a:rPr lang="en-GB" sz="2800" b="1" dirty="0"/>
              <a:t>4) Repeat </a:t>
            </a:r>
            <a:r>
              <a:rPr lang="en-GB" sz="2800" b="1" dirty="0">
                <a:sym typeface="Wingdings" panose="05000000000000000000" pitchFamily="2" charset="2"/>
              </a:rPr>
              <a:t></a:t>
            </a:r>
            <a:endParaRPr lang="en-GB" sz="28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Overview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692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…. aka just data tennis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Overview Questions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229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</a:t>
            </a:r>
            <a:r>
              <a:rPr lang="en-GB" sz="2800" i="1" dirty="0"/>
              <a:t>“Zapper”</a:t>
            </a:r>
            <a:r>
              <a:rPr lang="en-GB" sz="2800" dirty="0"/>
              <a:t>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Hopefully I’ve </a:t>
            </a:r>
            <a:r>
              <a:rPr lang="en-GB" sz="2800" dirty="0"/>
              <a:t>Educated, Informed, and even Entertained</a:t>
            </a:r>
            <a:br>
              <a:rPr lang="en-GB" sz="2800" dirty="0"/>
            </a:br>
            <a:br>
              <a:rPr lang="en-GB" sz="2800" dirty="0"/>
            </a:br>
            <a:r>
              <a:rPr lang="en-GB" sz="2800" b="1" dirty="0"/>
              <a:t>Good</a:t>
            </a:r>
            <a:r>
              <a:rPr lang="en-GB" sz="2800" dirty="0"/>
              <a:t> Testing is </a:t>
            </a:r>
            <a:r>
              <a:rPr lang="en-GB" sz="2800" b="1" dirty="0"/>
              <a:t>Good</a:t>
            </a:r>
            <a:r>
              <a:rPr lang="en-GB" sz="2800" dirty="0"/>
              <a:t> Security is </a:t>
            </a:r>
            <a:r>
              <a:rPr lang="en-GB" sz="2800" b="1" dirty="0"/>
              <a:t>Good</a:t>
            </a:r>
            <a:r>
              <a:rPr lang="en-GB" sz="2800" dirty="0"/>
              <a:t> software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1"/>
          <p:cNvSpPr txBox="1"/>
          <p:nvPr/>
        </p:nvSpPr>
        <p:spPr>
          <a:xfrm>
            <a:off x="1921603" y="2854703"/>
            <a:ext cx="607218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Thank you 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4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Different data format have difference strengths and weaknesses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Some are slow to read a data entry, others are slow to write entries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parser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the name of a program or library that reads a data format, and converts it into program data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what is data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838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Reading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Load data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+ use parser = python list/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dict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Writing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python list/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dict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+ use parser +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write data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= file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IO standard module is your friend for read/writes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https://docs.python.org/3/library/io.html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common pattern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669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Data comes from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EVERYWHERE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Local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Files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Input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Web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Servers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Database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Servers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These examples are for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Web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Servers</a:t>
            </a:r>
          </a:p>
          <a:p>
            <a:pPr marL="0" indent="0">
              <a:buNone/>
            </a:pP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what is data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522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English and other languages are </a:t>
            </a: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encoded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into 0-1s</a:t>
            </a: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Encoding patterns are different across OSes</a:t>
            </a:r>
          </a:p>
          <a:p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Common formats: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ISO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excellent cross-platform format, old </a:t>
            </a:r>
            <a:r>
              <a:rPr lang="en-US" sz="20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defacto</a:t>
            </a: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standard pre-web, still in use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UTF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excellent cross-platform format, </a:t>
            </a:r>
            <a:r>
              <a:rPr lang="en-US" sz="20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defacto</a:t>
            </a: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standard for web traffic</a:t>
            </a:r>
            <a:b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0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Windows-1252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cursed windows format, never use, convert to UTF when detected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If in doubt </a:t>
            </a: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 UTF-8 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it’s the best accepted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https://en.wikipedia.org/wiki/ISO/IEC_8859-1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https://en.wikipedia.org/wiki/UTF-8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5"/>
              </a:rPr>
              <a:t>https://en.wikipedia.org/wiki/Windows-1252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</a:t>
            </a: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Warning: Text Encoding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517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ody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50745287EEBC42B15120CE6AF2921C" ma:contentTypeVersion="10" ma:contentTypeDescription="Create a new document." ma:contentTypeScope="" ma:versionID="facf5fad01900dc768ae8bb523b8e328">
  <xsd:schema xmlns:xsd="http://www.w3.org/2001/XMLSchema" xmlns:xs="http://www.w3.org/2001/XMLSchema" xmlns:p="http://schemas.microsoft.com/office/2006/metadata/properties" xmlns:ns2="fc39ede9-d662-4214-abef-05075cb9f20d" xmlns:ns3="39053a48-3087-4d98-913b-d6df0910e790" targetNamespace="http://schemas.microsoft.com/office/2006/metadata/properties" ma:root="true" ma:fieldsID="4eccccb6594ec463ffaefad14dc9d13e" ns2:_="" ns3:_="">
    <xsd:import namespace="fc39ede9-d662-4214-abef-05075cb9f20d"/>
    <xsd:import namespace="39053a48-3087-4d98-913b-d6df0910e79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9ede9-d662-4214-abef-05075cb9f2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053a48-3087-4d98-913b-d6df0910e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c39ede9-d662-4214-abef-05075cb9f20d">
      <UserInfo>
        <DisplayName>Pablo Guilamo</DisplayName>
        <AccountId>61</AccountId>
        <AccountType/>
      </UserInfo>
      <UserInfo>
        <DisplayName>Peter Hunter</DisplayName>
        <AccountId>75</AccountId>
        <AccountType/>
      </UserInfo>
      <UserInfo>
        <DisplayName>Anthony McKale</DisplayName>
        <AccountId>71</AccountId>
        <AccountType/>
      </UserInfo>
      <UserInfo>
        <DisplayName>Vinaya Sheshadri</DisplayName>
        <AccountId>28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658AFD5-0CE3-4290-B697-70AF88112F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D6AE8F-19CF-4594-9068-9BA1990DBC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39ede9-d662-4214-abef-05075cb9f20d"/>
    <ds:schemaRef ds:uri="39053a48-3087-4d98-913b-d6df0910e7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25B32D-596C-4132-837C-754E77CD78EC}">
  <ds:schemaRefs>
    <ds:schemaRef ds:uri="http://purl.org/dc/terms/"/>
    <ds:schemaRef ds:uri="http://purl.org/dc/dcmitype/"/>
    <ds:schemaRef ds:uri="367f9480-5eac-4e72-9c26-27db9ea456de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9f7df9b7-97a3-446c-a44e-dbae37ef0b61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fc39ede9-d662-4214-abef-05075cb9f20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9119</TotalTime>
  <Words>2750</Words>
  <Application>Microsoft Office PowerPoint</Application>
  <PresentationFormat>Widescreen</PresentationFormat>
  <Paragraphs>372</Paragraphs>
  <Slides>59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Calibri</vt:lpstr>
      <vt:lpstr>Open Sans</vt:lpstr>
      <vt:lpstr>Arial</vt:lpstr>
      <vt:lpstr>Body Slides</vt:lpstr>
      <vt:lpstr>PowerPoint Presentation</vt:lpstr>
      <vt:lpstr>PowerPoint Presentation</vt:lpstr>
      <vt:lpstr>Overview</vt:lpstr>
      <vt:lpstr>PowerPoint Presentation</vt:lpstr>
      <vt:lpstr>Data File Formats Revisited</vt:lpstr>
      <vt:lpstr>PowerPoint Presentation</vt:lpstr>
      <vt:lpstr>PowerPoint Presentation</vt:lpstr>
      <vt:lpstr>PowerPoint Presentation</vt:lpstr>
      <vt:lpstr>PowerPoint Presentation</vt:lpstr>
      <vt:lpstr>HTTP 101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Server URLs 101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Server Request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HTTP</vt:lpstr>
      <vt:lpstr>PowerPoint Presentation</vt:lpstr>
      <vt:lpstr>PowerPoint Presentation</vt:lpstr>
      <vt:lpstr>PowerPoint Presentation</vt:lpstr>
      <vt:lpstr>PowerPoint Presentation</vt:lpstr>
      <vt:lpstr>Data Tennis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Hannaford</dc:creator>
  <cp:lastModifiedBy>Anthony McKale</cp:lastModifiedBy>
  <cp:revision>47</cp:revision>
  <dcterms:created xsi:type="dcterms:W3CDTF">2020-04-16T10:42:13Z</dcterms:created>
  <dcterms:modified xsi:type="dcterms:W3CDTF">2022-08-16T08:11:03Z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0x0101007250745287EEBC42B15120CE6AF2921C</vt:lpwstr>
  </property>
</Properties>
</file>