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304" r:id="rId19"/>
    <p:sldId id="299" r:id="rId20"/>
    <p:sldId id="300" r:id="rId21"/>
    <p:sldId id="302" r:id="rId22"/>
    <p:sldId id="274" r:id="rId23"/>
    <p:sldId id="275" r:id="rId24"/>
    <p:sldId id="276" r:id="rId25"/>
    <p:sldId id="277" r:id="rId26"/>
    <p:sldId id="278" r:id="rId27"/>
    <p:sldId id="283" r:id="rId28"/>
    <p:sldId id="279" r:id="rId29"/>
    <p:sldId id="281" r:id="rId30"/>
    <p:sldId id="280" r:id="rId31"/>
    <p:sldId id="282" r:id="rId32"/>
    <p:sldId id="284" r:id="rId33"/>
    <p:sldId id="285" r:id="rId34"/>
    <p:sldId id="286" r:id="rId35"/>
    <p:sldId id="287" r:id="rId36"/>
    <p:sldId id="288" r:id="rId37"/>
    <p:sldId id="290" r:id="rId38"/>
    <p:sldId id="289" r:id="rId39"/>
    <p:sldId id="292" r:id="rId40"/>
    <p:sldId id="293" r:id="rId41"/>
    <p:sldId id="295" r:id="rId42"/>
    <p:sldId id="297" r:id="rId43"/>
    <p:sldId id="301" r:id="rId44"/>
    <p:sldId id="303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E1CCAAD-F09E-4BF4-8756-791C7AE7A3FE}">
          <p14:sldIdLst>
            <p14:sldId id="256"/>
            <p14:sldId id="257"/>
          </p14:sldIdLst>
        </p14:section>
        <p14:section name="Build Cycle" id="{38623E99-829D-4CE0-938F-8DBFD6C31C74}">
          <p14:sldIdLst>
            <p14:sldId id="258"/>
            <p14:sldId id="259"/>
            <p14:sldId id="260"/>
            <p14:sldId id="262"/>
            <p14:sldId id="263"/>
            <p14:sldId id="261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Intermission" id="{6CC28995-EC3E-49E4-B65A-42F8991BF5CC}">
          <p14:sldIdLst>
            <p14:sldId id="272"/>
          </p14:sldIdLst>
        </p14:section>
        <p14:section name="MMVV Structure + Redux / Aurelia" id="{99E367C7-C4BD-4150-9D6C-1E9C74009479}">
          <p14:sldIdLst>
            <p14:sldId id="273"/>
            <p14:sldId id="304"/>
            <p14:sldId id="299"/>
            <p14:sldId id="300"/>
            <p14:sldId id="302"/>
            <p14:sldId id="274"/>
            <p14:sldId id="275"/>
            <p14:sldId id="276"/>
            <p14:sldId id="277"/>
            <p14:sldId id="278"/>
            <p14:sldId id="283"/>
            <p14:sldId id="279"/>
            <p14:sldId id="281"/>
            <p14:sldId id="280"/>
            <p14:sldId id="282"/>
            <p14:sldId id="284"/>
            <p14:sldId id="285"/>
            <p14:sldId id="286"/>
            <p14:sldId id="287"/>
            <p14:sldId id="288"/>
            <p14:sldId id="290"/>
            <p14:sldId id="289"/>
            <p14:sldId id="292"/>
            <p14:sldId id="293"/>
            <p14:sldId id="295"/>
            <p14:sldId id="297"/>
            <p14:sldId id="301"/>
          </p14:sldIdLst>
        </p14:section>
        <p14:section name="Questions" id="{08F4FF8E-5BAE-495B-9266-6A8D73EA48A3}">
          <p14:sldIdLst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87" autoAdjust="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9EC-1D13-4B5A-908B-983ACC0C14A2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A5DB-3553-4047-ADB9-FCEB639E2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31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9EC-1D13-4B5A-908B-983ACC0C14A2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A5DB-3553-4047-ADB9-FCEB639E2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03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9EC-1D13-4B5A-908B-983ACC0C14A2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A5DB-3553-4047-ADB9-FCEB639E2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58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9EC-1D13-4B5A-908B-983ACC0C14A2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A5DB-3553-4047-ADB9-FCEB639E2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95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9EC-1D13-4B5A-908B-983ACC0C14A2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A5DB-3553-4047-ADB9-FCEB639E2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39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9EC-1D13-4B5A-908B-983ACC0C14A2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A5DB-3553-4047-ADB9-FCEB639E2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21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9EC-1D13-4B5A-908B-983ACC0C14A2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A5DB-3553-4047-ADB9-FCEB639E2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9EC-1D13-4B5A-908B-983ACC0C14A2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A5DB-3553-4047-ADB9-FCEB639E2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6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9EC-1D13-4B5A-908B-983ACC0C14A2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A5DB-3553-4047-ADB9-FCEB639E2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49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9EC-1D13-4B5A-908B-983ACC0C14A2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A5DB-3553-4047-ADB9-FCEB639E2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19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C9EC-1D13-4B5A-908B-983ACC0C14A2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A5DB-3553-4047-ADB9-FCEB639E2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77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0">
              <a:schemeClr val="accent1">
                <a:lumMod val="20000"/>
                <a:lumOff val="8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5C9EC-1D13-4B5A-908B-983ACC0C14A2}" type="datetimeFigureOut">
              <a:rPr lang="en-GB" smtClean="0"/>
              <a:t>26/10/2018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FA5DB-3553-4047-ADB9-FCEB639E2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89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ulpjs.com/" TargetMode="External"/><Relationship Id="rId2" Type="http://schemas.openxmlformats.org/officeDocument/2006/relationships/hyperlink" Target="https://github.com/aurelia/cl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urelia.io/docs/build-systems/aurelia-cli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dux.js.org/docs/basics/Reducers.html" TargetMode="External"/><Relationship Id="rId2" Type="http://schemas.openxmlformats.org/officeDocument/2006/relationships/hyperlink" Target="https://en.wikipedia.org/wiki/Model%E2%80%93view%E2%80%93viewmode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urelia.io/docs/templating" TargetMode="External"/><Relationship Id="rId4" Type="http://schemas.openxmlformats.org/officeDocument/2006/relationships/hyperlink" Target="http://aurelia.io/docs/fundamentals/components#creating-a-componen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Model%E2%80%93view%E2%80%93viewmode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translate.google.co.uk/?rlz=1C1GCEA_en___GB760&amp;um=1&amp;ie=UTF-8&amp;hl=en&amp;client=tw-ob#la/en/HC%20SVNT%20DRACON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aurelia.io/docs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urelia.io/docs/templating" TargetMode="External"/><Relationship Id="rId2" Type="http://schemas.openxmlformats.org/officeDocument/2006/relationships/hyperlink" Target="http://aurelia.io/docs/fundamentals/components#creating-a-compon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urelia.io/docs/testing" TargetMode="External"/><Relationship Id="rId4" Type="http://schemas.openxmlformats.org/officeDocument/2006/relationships/hyperlink" Target="http://aurelia.io/docs/binding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aurelia.io/docs/binding/binding-observable-properties" TargetMode="External"/><Relationship Id="rId2" Type="http://schemas.openxmlformats.org/officeDocument/2006/relationships/hyperlink" Target="https://developer.mozilla.org/en-US/docs/Web/JavaScript/Reference/Class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urelia.io/docs/fundamentals/dependency-injection#introduction" TargetMode="External"/><Relationship Id="rId4" Type="http://schemas.openxmlformats.org/officeDocument/2006/relationships/hyperlink" Target="http://aurelia.io/docs/binding/basics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redux.js.org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redux.js.org/docs/basics/Store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redux.js.org/docs/basics/Reducers.html" TargetMode="External"/><Relationship Id="rId2" Type="http://schemas.openxmlformats.org/officeDocument/2006/relationships/hyperlink" Target="https://redux.js.org/docs/basics/Actions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amboo_(software)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mailto:anthony@zapper.hodgers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vnbook.red-bean.com/" TargetMode="External"/><Relationship Id="rId2" Type="http://schemas.openxmlformats.org/officeDocument/2006/relationships/hyperlink" Target="https://sourcemgmtsvn.noam.corp.frk.com:18080/svn/globalweb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Version_contro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dirty="0"/>
              <a:t>Franklin Templeton</a:t>
            </a:r>
            <a:br>
              <a:rPr lang="en-GB" dirty="0"/>
            </a:br>
            <a:r>
              <a:rPr lang="en-GB" dirty="0"/>
              <a:t>Web Platform Team</a:t>
            </a:r>
            <a:br>
              <a:rPr lang="en-GB" dirty="0"/>
            </a:br>
            <a:r>
              <a:rPr lang="en-GB" b="1" i="1" dirty="0"/>
              <a:t>Aurelia + Redux</a:t>
            </a:r>
            <a:br>
              <a:rPr lang="en-GB" dirty="0"/>
            </a:br>
            <a:r>
              <a:rPr lang="en-GB" dirty="0"/>
              <a:t>Information Sharing 22/10/2017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i="1" dirty="0"/>
              <a:t>By </a:t>
            </a:r>
            <a:r>
              <a:rPr lang="en-GB" b="1" i="1" dirty="0"/>
              <a:t>Anthony M</a:t>
            </a:r>
            <a:r>
              <a:rPr lang="en-GB" b="1" i="1" baseline="30000" dirty="0"/>
              <a:t>c</a:t>
            </a:r>
            <a:r>
              <a:rPr lang="en-GB" b="1" i="1" dirty="0"/>
              <a:t>Kale</a:t>
            </a:r>
            <a:br>
              <a:rPr lang="en-GB" i="1" dirty="0"/>
            </a:br>
            <a:r>
              <a:rPr lang="en-GB" i="1" dirty="0"/>
              <a:t>Wizard without Portfolio</a:t>
            </a:r>
          </a:p>
        </p:txBody>
      </p:sp>
    </p:spTree>
    <p:extLst>
      <p:ext uri="{BB962C8B-B14F-4D97-AF65-F5344CB8AC3E}">
        <p14:creationId xmlns:p14="http://schemas.microsoft.com/office/powerpoint/2010/main" val="1977846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1) Gulp / Aurelia </a:t>
            </a:r>
            <a:r>
              <a:rPr lang="en-GB" dirty="0" err="1"/>
              <a:t>Cli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84784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Gulp / Aurelia </a:t>
            </a:r>
            <a:r>
              <a:rPr lang="en-GB" dirty="0" err="1"/>
              <a:t>Cli</a:t>
            </a:r>
            <a:r>
              <a:rPr lang="en-GB" dirty="0"/>
              <a:t> are JS build tools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These manage dependencies, trans-compiling, </a:t>
            </a:r>
            <a:r>
              <a:rPr lang="en-GB" dirty="0" err="1"/>
              <a:t>minification</a:t>
            </a:r>
            <a:r>
              <a:rPr lang="en-GB" dirty="0"/>
              <a:t>, and any concatenation required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As well as controlling any automated QA such unit tests, snapshot tests, UI tests, integration tests, and </a:t>
            </a:r>
            <a:r>
              <a:rPr lang="en-GB" dirty="0" err="1"/>
              <a:t>linting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>
                <a:hlinkClick r:id="rId2"/>
              </a:rPr>
              <a:t>https://github.com/aurelia/cli</a:t>
            </a:r>
            <a:br>
              <a:rPr lang="en-GB" dirty="0"/>
            </a:br>
            <a:r>
              <a:rPr lang="en-GB" dirty="0">
                <a:hlinkClick r:id="rId3"/>
              </a:rPr>
              <a:t>https://gulpjs.com/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4"/>
              </a:rPr>
              <a:t>http://aurelia.io/docs/build-systems/aurelia-cli/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276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1) Gulp / Aurelia </a:t>
            </a:r>
            <a:r>
              <a:rPr lang="en-GB" dirty="0" err="1"/>
              <a:t>Cli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8478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Gulp / Aurelia </a:t>
            </a:r>
            <a:r>
              <a:rPr lang="en-GB" dirty="0" err="1"/>
              <a:t>Cli</a:t>
            </a:r>
            <a:r>
              <a:rPr lang="en-GB" dirty="0"/>
              <a:t> is very easy to run and built using standard JS tools</a:t>
            </a:r>
            <a:br>
              <a:rPr lang="en-GB" dirty="0"/>
            </a:br>
            <a:br>
              <a:rPr lang="en-GB" dirty="0"/>
            </a:br>
            <a:r>
              <a:rPr lang="en-US" b="1" dirty="0"/>
              <a:t>1. 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aurelia</a:t>
            </a:r>
            <a:r>
              <a:rPr lang="en-US" dirty="0"/>
              <a:t>-cli -g // Install CLI</a:t>
            </a:r>
            <a:br>
              <a:rPr lang="en-US" dirty="0"/>
            </a:br>
            <a:r>
              <a:rPr lang="en-US" b="1" dirty="0"/>
              <a:t>2. </a:t>
            </a:r>
            <a:r>
              <a:rPr lang="en-US" dirty="0" err="1"/>
              <a:t>npm</a:t>
            </a:r>
            <a:r>
              <a:rPr lang="en-US" dirty="0"/>
              <a:t> install // Download Dependencies</a:t>
            </a:r>
            <a:br>
              <a:rPr lang="en-US" dirty="0"/>
            </a:br>
            <a:r>
              <a:rPr lang="en-US" b="1" dirty="0"/>
              <a:t>3. </a:t>
            </a:r>
            <a:r>
              <a:rPr lang="en-US" dirty="0"/>
              <a:t>au build // Run Tooling and stop</a:t>
            </a:r>
            <a:br>
              <a:rPr lang="en-US" dirty="0"/>
            </a:br>
            <a:r>
              <a:rPr lang="en-US" dirty="0"/>
              <a:t>     or </a:t>
            </a:r>
            <a:br>
              <a:rPr lang="en-US" dirty="0"/>
            </a:br>
            <a:r>
              <a:rPr lang="en-US" dirty="0"/>
              <a:t>     au run --watch  // Run Tooling and Serve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56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1) Gulp / Aurelia </a:t>
            </a:r>
            <a:r>
              <a:rPr lang="en-GB" dirty="0" err="1"/>
              <a:t>Cli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8478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Gulp / Aurelia </a:t>
            </a:r>
            <a:r>
              <a:rPr lang="en-GB" dirty="0" err="1"/>
              <a:t>Cli</a:t>
            </a:r>
            <a:r>
              <a:rPr lang="en-GB" dirty="0"/>
              <a:t> configuration can be found here 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 err="1"/>
              <a:t>aurelia_project</a:t>
            </a:r>
            <a:r>
              <a:rPr lang="en-GB" dirty="0"/>
              <a:t>/tasks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Help can be found in the tooling it’s self</a:t>
            </a:r>
            <a:br>
              <a:rPr lang="en-GB" dirty="0"/>
            </a:br>
            <a:br>
              <a:rPr lang="en-GB" dirty="0"/>
            </a:br>
            <a:r>
              <a:rPr lang="en-US" b="1" dirty="0"/>
              <a:t>- </a:t>
            </a:r>
            <a:r>
              <a:rPr lang="en-US" dirty="0"/>
              <a:t>au help // Output instructions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607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1) Bamboo : Web-Platform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8478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Web-Platform </a:t>
            </a:r>
            <a:r>
              <a:rPr lang="en-GB" b="1" i="1" dirty="0"/>
              <a:t>Plan </a:t>
            </a:r>
            <a:r>
              <a:rPr lang="en-GB" dirty="0"/>
              <a:t>Rough Breakdown</a:t>
            </a:r>
          </a:p>
          <a:p>
            <a:r>
              <a:rPr lang="en-GB" strike="sngStrike" dirty="0"/>
              <a:t>Download : SVN</a:t>
            </a:r>
          </a:p>
          <a:p>
            <a:r>
              <a:rPr lang="en-GB" strike="sngStrike" dirty="0"/>
              <a:t>Configure Compile </a:t>
            </a:r>
            <a:r>
              <a:rPr lang="en-GB" b="1" i="1" strike="sngStrike" dirty="0"/>
              <a:t>Build</a:t>
            </a:r>
            <a:r>
              <a:rPr lang="en-GB" strike="sngStrike" dirty="0"/>
              <a:t> : Gulp / Aurelia </a:t>
            </a:r>
            <a:r>
              <a:rPr lang="en-GB" strike="sngStrike" dirty="0" err="1"/>
              <a:t>Cli</a:t>
            </a:r>
            <a:endParaRPr lang="en-GB" strike="sngStrike" dirty="0"/>
          </a:p>
          <a:p>
            <a:r>
              <a:rPr lang="en-GB" dirty="0"/>
              <a:t>Deploy </a:t>
            </a:r>
            <a:r>
              <a:rPr lang="en-GB" b="1" i="1" dirty="0"/>
              <a:t>Build</a:t>
            </a:r>
            <a:r>
              <a:rPr lang="en-GB" dirty="0"/>
              <a:t> to servers : SCP</a:t>
            </a:r>
          </a:p>
        </p:txBody>
      </p:sp>
    </p:spTree>
    <p:extLst>
      <p:ext uri="{BB962C8B-B14F-4D97-AF65-F5344CB8AC3E}">
        <p14:creationId xmlns:p14="http://schemas.microsoft.com/office/powerpoint/2010/main" val="45154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1) Deploy Build to servers : SCP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8478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Once a </a:t>
            </a:r>
            <a:r>
              <a:rPr lang="en-GB" b="1" i="1" dirty="0"/>
              <a:t>Build</a:t>
            </a:r>
            <a:r>
              <a:rPr lang="en-GB" dirty="0"/>
              <a:t> has completed, it can be deployed inside Bamboo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Example 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- Bamboo Build</a:t>
            </a:r>
            <a:br>
              <a:rPr lang="en-GB" dirty="0"/>
            </a:br>
            <a:r>
              <a:rPr lang="en-GB" sz="1900" dirty="0"/>
              <a:t>xxx</a:t>
            </a:r>
          </a:p>
          <a:p>
            <a:pPr marL="0" indent="0">
              <a:buNone/>
            </a:pPr>
            <a:br>
              <a:rPr lang="en-GB" dirty="0"/>
            </a:br>
            <a:r>
              <a:rPr lang="en-US" b="1" dirty="0"/>
              <a:t>- </a:t>
            </a:r>
            <a:r>
              <a:rPr lang="en-US" dirty="0"/>
              <a:t>Deployment</a:t>
            </a:r>
            <a:br>
              <a:rPr lang="en-US" dirty="0"/>
            </a:br>
            <a:r>
              <a:rPr lang="en-US" sz="1700" dirty="0"/>
              <a:t>xxx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3748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1) Bamboo : Web-Platform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8478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trike="sngStrike" dirty="0"/>
              <a:t>Web-Platform </a:t>
            </a:r>
            <a:r>
              <a:rPr lang="en-GB" b="1" i="1" strike="sngStrike" dirty="0"/>
              <a:t>Plan </a:t>
            </a:r>
            <a:r>
              <a:rPr lang="en-GB" strike="sngStrike" dirty="0"/>
              <a:t>Rough Breakdown</a:t>
            </a:r>
          </a:p>
          <a:p>
            <a:r>
              <a:rPr lang="en-GB" strike="sngStrike" dirty="0"/>
              <a:t>Download : SVN</a:t>
            </a:r>
          </a:p>
          <a:p>
            <a:r>
              <a:rPr lang="en-GB" strike="sngStrike" dirty="0"/>
              <a:t>Configure Compile </a:t>
            </a:r>
            <a:r>
              <a:rPr lang="en-GB" b="1" i="1" strike="sngStrike" dirty="0"/>
              <a:t>Build</a:t>
            </a:r>
            <a:r>
              <a:rPr lang="en-GB" strike="sngStrike" dirty="0"/>
              <a:t> : Gulp / Aurelia </a:t>
            </a:r>
            <a:r>
              <a:rPr lang="en-GB" strike="sngStrike" dirty="0" err="1"/>
              <a:t>Cli</a:t>
            </a:r>
            <a:endParaRPr lang="en-GB" strike="sngStrike" dirty="0"/>
          </a:p>
          <a:p>
            <a:r>
              <a:rPr lang="en-GB" strike="sngStrike" dirty="0"/>
              <a:t>Deploy </a:t>
            </a:r>
            <a:r>
              <a:rPr lang="en-GB" b="1" i="1" strike="sngStrike" dirty="0"/>
              <a:t>Build</a:t>
            </a:r>
            <a:r>
              <a:rPr lang="en-GB" strike="sngStrike" dirty="0"/>
              <a:t> to servers : SCP</a:t>
            </a:r>
          </a:p>
          <a:p>
            <a:pPr marL="0" indent="0">
              <a:buNone/>
            </a:pPr>
            <a:r>
              <a:rPr lang="en-GB" dirty="0"/>
              <a:t>Easy </a:t>
            </a:r>
            <a:r>
              <a:rPr lang="en-GB" dirty="0">
                <a:sym typeface="Wingdings" pitchFamily="2" charset="2"/>
              </a:rPr>
              <a:t></a:t>
            </a:r>
            <a:br>
              <a:rPr lang="en-GB" dirty="0">
                <a:sym typeface="Wingdings" pitchFamily="2" charset="2"/>
              </a:rPr>
            </a:br>
            <a:br>
              <a:rPr lang="en-GB" dirty="0">
                <a:sym typeface="Wingdings" pitchFamily="2" charset="2"/>
              </a:rPr>
            </a:br>
            <a:r>
              <a:rPr lang="en-GB" dirty="0">
                <a:sym typeface="Wingdings" pitchFamily="2" charset="2"/>
              </a:rPr>
              <a:t>Obviously “HC SVNT DRACONES!”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661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trike="sngStrike" dirty="0"/>
              <a:t>Build Cycle (SVN / Tooling / Bamboo)</a:t>
            </a:r>
          </a:p>
          <a:p>
            <a:r>
              <a:rPr lang="en-GB" dirty="0"/>
              <a:t>MMVV Structure + </a:t>
            </a:r>
            <a:r>
              <a:rPr lang="en-GB" dirty="0" err="1"/>
              <a:t>Redux</a:t>
            </a:r>
            <a:r>
              <a:rPr lang="en-GB" dirty="0"/>
              <a:t> / Aurelia</a:t>
            </a:r>
          </a:p>
        </p:txBody>
      </p:sp>
    </p:spTree>
    <p:extLst>
      <p:ext uri="{BB962C8B-B14F-4D97-AF65-F5344CB8AC3E}">
        <p14:creationId xmlns:p14="http://schemas.microsoft.com/office/powerpoint/2010/main" val="1241052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MMVV Structure + </a:t>
            </a:r>
            <a:r>
              <a:rPr lang="en-GB" dirty="0" err="1"/>
              <a:t>Redux</a:t>
            </a:r>
            <a:r>
              <a:rPr lang="en-GB" dirty="0"/>
              <a:t> / Aurelia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Our web platform app, are a series of self bootstrapping Web Components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They are built using :</a:t>
            </a:r>
            <a:br>
              <a:rPr lang="en-GB" dirty="0"/>
            </a:br>
            <a:r>
              <a:rPr lang="en-GB" dirty="0"/>
              <a:t>- The frontend of the </a:t>
            </a:r>
            <a:r>
              <a:rPr lang="en-GB" b="1" i="1" dirty="0"/>
              <a:t>Aurelia</a:t>
            </a:r>
            <a:r>
              <a:rPr lang="en-GB" dirty="0"/>
              <a:t> Framework</a:t>
            </a:r>
            <a:br>
              <a:rPr lang="en-GB" dirty="0"/>
            </a:br>
            <a:r>
              <a:rPr lang="en-GB" dirty="0"/>
              <a:t>- The Global Data State framework </a:t>
            </a:r>
            <a:r>
              <a:rPr lang="en-GB" b="1" i="1" dirty="0" err="1"/>
              <a:t>Redux</a:t>
            </a:r>
            <a:br>
              <a:rPr lang="en-GB" dirty="0"/>
            </a:br>
            <a:r>
              <a:rPr lang="en-GB" dirty="0"/>
              <a:t>- Following a M - MV – V Pattern</a:t>
            </a:r>
            <a:br>
              <a:rPr lang="en-GB" dirty="0"/>
            </a:br>
            <a:r>
              <a:rPr lang="en-GB" dirty="0"/>
              <a:t>(Model -&gt; View Model -&gt; View)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100" dirty="0"/>
              <a:t>xxx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288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MMVV Structure + </a:t>
            </a:r>
            <a:r>
              <a:rPr lang="en-GB" dirty="0" err="1"/>
              <a:t>Redux</a:t>
            </a:r>
            <a:r>
              <a:rPr lang="en-GB" dirty="0"/>
              <a:t> / Aurelia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3DA745-742B-4935-AFAB-6B9746A73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86" y="1772817"/>
            <a:ext cx="7758061" cy="4352890"/>
          </a:xfrm>
        </p:spPr>
      </p:pic>
    </p:spTree>
    <p:extLst>
      <p:ext uri="{BB962C8B-B14F-4D97-AF65-F5344CB8AC3E}">
        <p14:creationId xmlns:p14="http://schemas.microsoft.com/office/powerpoint/2010/main" val="389002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2) MMVV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M &lt;-&gt; MV –&gt; V Pattern (Model &lt;-&gt; View Model -&gt; View)</a:t>
            </a:r>
            <a:br>
              <a:rPr lang="en-GB" dirty="0"/>
            </a:br>
            <a:br>
              <a:rPr lang="en-GB" dirty="0"/>
            </a:br>
            <a:r>
              <a:rPr lang="en-GB" dirty="0"/>
              <a:t>Model – </a:t>
            </a:r>
            <a:br>
              <a:rPr lang="en-GB" dirty="0"/>
            </a:br>
            <a:r>
              <a:rPr lang="en-GB" dirty="0"/>
              <a:t>	</a:t>
            </a:r>
            <a:r>
              <a:rPr lang="en-GB" b="1" i="1" dirty="0" err="1"/>
              <a:t>Redux</a:t>
            </a:r>
            <a:r>
              <a:rPr lang="en-GB" dirty="0"/>
              <a:t> Reducer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View Model – </a:t>
            </a:r>
            <a:br>
              <a:rPr lang="en-GB" dirty="0"/>
            </a:br>
            <a:r>
              <a:rPr lang="en-GB" dirty="0"/>
              <a:t>	</a:t>
            </a:r>
            <a:r>
              <a:rPr lang="en-GB" b="1" i="1" dirty="0"/>
              <a:t>Aurelia</a:t>
            </a:r>
            <a:r>
              <a:rPr lang="en-GB" dirty="0"/>
              <a:t> View Model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View – </a:t>
            </a:r>
            <a:br>
              <a:rPr lang="en-GB" dirty="0"/>
            </a:br>
            <a:r>
              <a:rPr lang="en-GB" dirty="0"/>
              <a:t>	</a:t>
            </a:r>
            <a:r>
              <a:rPr lang="en-GB" b="1" i="1" dirty="0"/>
              <a:t>Aurelia</a:t>
            </a:r>
            <a:r>
              <a:rPr lang="en-GB" dirty="0"/>
              <a:t> Template View</a:t>
            </a:r>
            <a:br>
              <a:rPr lang="en-GB" dirty="0"/>
            </a:br>
            <a:br>
              <a:rPr lang="en-GB" dirty="0"/>
            </a:br>
            <a:r>
              <a:rPr lang="en-GB" dirty="0"/>
              <a:t>+ Boiler Plate</a:t>
            </a:r>
            <a:br>
              <a:rPr lang="en-GB" dirty="0"/>
            </a:br>
            <a:br>
              <a:rPr lang="en-GB" dirty="0"/>
            </a:br>
            <a:r>
              <a:rPr lang="en-GB" sz="1600" dirty="0">
                <a:hlinkClick r:id="rId2"/>
              </a:rPr>
              <a:t>https://en.wikipedia.org/wiki/Model%E2%80%93view%E2%80%93viewmodel</a:t>
            </a:r>
            <a:br>
              <a:rPr lang="en-GB" dirty="0"/>
            </a:br>
            <a:br>
              <a:rPr lang="en-GB" dirty="0"/>
            </a:br>
            <a:r>
              <a:rPr lang="en-GB" sz="1600" dirty="0">
                <a:hlinkClick r:id="rId3"/>
              </a:rPr>
              <a:t>https://redux.js.org/docs/basics/Reducers.html</a:t>
            </a:r>
            <a:br>
              <a:rPr lang="en-GB" sz="1600" dirty="0"/>
            </a:br>
            <a:r>
              <a:rPr lang="en-GB" sz="1600" dirty="0">
                <a:hlinkClick r:id="rId4"/>
              </a:rPr>
              <a:t>http://aurelia.io/docs/fundamentals/components#creating-a-component</a:t>
            </a:r>
            <a:endParaRPr lang="en-GB" sz="1600" dirty="0"/>
          </a:p>
          <a:p>
            <a:pPr marL="0" indent="0">
              <a:buNone/>
            </a:pPr>
            <a:r>
              <a:rPr lang="en-GB" sz="1600" dirty="0">
                <a:hlinkClick r:id="rId5"/>
              </a:rPr>
              <a:t>http://aurelia.io/docs/templating</a:t>
            </a:r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80455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 Cycle (</a:t>
            </a:r>
            <a:r>
              <a:rPr lang="en-GB" b="1" i="1" dirty="0"/>
              <a:t>SVN</a:t>
            </a:r>
            <a:r>
              <a:rPr lang="en-GB" dirty="0"/>
              <a:t> / Tooling / </a:t>
            </a:r>
            <a:r>
              <a:rPr lang="en-GB" b="1" i="1" dirty="0"/>
              <a:t>Bamboo</a:t>
            </a:r>
            <a:r>
              <a:rPr lang="en-GB" dirty="0"/>
              <a:t>)</a:t>
            </a:r>
          </a:p>
          <a:p>
            <a:r>
              <a:rPr lang="en-GB" b="1" i="1" dirty="0"/>
              <a:t>MMVV</a:t>
            </a:r>
            <a:r>
              <a:rPr lang="en-GB" dirty="0"/>
              <a:t> Structure + </a:t>
            </a:r>
            <a:r>
              <a:rPr lang="en-GB" b="1" i="1" dirty="0" err="1"/>
              <a:t>Redux</a:t>
            </a:r>
            <a:r>
              <a:rPr lang="en-GB" dirty="0"/>
              <a:t> / </a:t>
            </a:r>
            <a:r>
              <a:rPr lang="en-GB" b="1" i="1" dirty="0"/>
              <a:t>Aurelia</a:t>
            </a:r>
          </a:p>
        </p:txBody>
      </p:sp>
    </p:spTree>
    <p:extLst>
      <p:ext uri="{BB962C8B-B14F-4D97-AF65-F5344CB8AC3E}">
        <p14:creationId xmlns:p14="http://schemas.microsoft.com/office/powerpoint/2010/main" val="822765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2) MMVV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3645024"/>
            <a:ext cx="8229600" cy="32298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General rules of thumb :</a:t>
            </a:r>
            <a:br>
              <a:rPr lang="en-GB" dirty="0"/>
            </a:br>
            <a:r>
              <a:rPr lang="en-GB" dirty="0"/>
              <a:t>- Explicit </a:t>
            </a:r>
            <a:r>
              <a:rPr lang="en-GB" b="1" i="1" dirty="0"/>
              <a:t>Actions</a:t>
            </a:r>
            <a:r>
              <a:rPr lang="en-GB" dirty="0"/>
              <a:t> fired in </a:t>
            </a:r>
            <a:r>
              <a:rPr lang="en-GB" b="1" i="1" dirty="0" err="1"/>
              <a:t>ViewModel</a:t>
            </a:r>
            <a:r>
              <a:rPr lang="en-GB" b="1" i="1" dirty="0"/>
              <a:t> (MV)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- Business Logic behind </a:t>
            </a:r>
            <a:r>
              <a:rPr lang="en-GB" b="1" i="1" dirty="0"/>
              <a:t>Actions</a:t>
            </a:r>
            <a:r>
              <a:rPr lang="en-GB" dirty="0"/>
              <a:t> only in </a:t>
            </a:r>
            <a:r>
              <a:rPr lang="en-GB" b="1" i="1" dirty="0"/>
              <a:t>Reducers(M)</a:t>
            </a:r>
            <a:br>
              <a:rPr lang="en-GB" dirty="0"/>
            </a:br>
            <a:r>
              <a:rPr lang="en-GB" dirty="0"/>
              <a:t>- </a:t>
            </a:r>
            <a:r>
              <a:rPr lang="en-GB" b="1" i="1" dirty="0"/>
              <a:t>Reducers(M) </a:t>
            </a:r>
            <a:r>
              <a:rPr lang="en-GB" dirty="0"/>
              <a:t>update global state, </a:t>
            </a:r>
            <a:r>
              <a:rPr lang="en-GB" b="1" i="1" dirty="0" err="1"/>
              <a:t>ViewModel</a:t>
            </a:r>
            <a:r>
              <a:rPr lang="en-GB" b="1" i="1" dirty="0"/>
              <a:t>(MV) </a:t>
            </a:r>
            <a:r>
              <a:rPr lang="en-GB" dirty="0"/>
              <a:t>implicitly Respond</a:t>
            </a:r>
            <a:br>
              <a:rPr lang="en-GB" dirty="0"/>
            </a:br>
            <a:r>
              <a:rPr lang="en-GB" dirty="0"/>
              <a:t>- </a:t>
            </a:r>
            <a:r>
              <a:rPr lang="en-GB" b="1" i="1" dirty="0"/>
              <a:t>View (V) </a:t>
            </a:r>
            <a:r>
              <a:rPr lang="en-GB" dirty="0"/>
              <a:t>Only presents data of </a:t>
            </a:r>
            <a:r>
              <a:rPr lang="en-GB" b="1" i="1" dirty="0" err="1"/>
              <a:t>ViewModel</a:t>
            </a:r>
            <a:r>
              <a:rPr lang="en-GB" b="1" i="1" dirty="0"/>
              <a:t>(VM)</a:t>
            </a:r>
            <a:br>
              <a:rPr lang="en-GB" dirty="0"/>
            </a:br>
            <a:r>
              <a:rPr lang="en-GB" sz="1400" dirty="0"/>
              <a:t>* Picture source </a:t>
            </a:r>
            <a:r>
              <a:rPr lang="en-GB" sz="1400" dirty="0">
                <a:hlinkClick r:id="rId2"/>
              </a:rPr>
              <a:t>https://en.wikipedia.org/wiki/Model%E2%80%93view%E2%80%93viewmodel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</p:txBody>
      </p:sp>
      <p:pic>
        <p:nvPicPr>
          <p:cNvPr id="8194" name="Picture 2" descr="MVVMPatter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75" y="1435223"/>
            <a:ext cx="7343775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812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MMVV Structure + </a:t>
            </a:r>
            <a:r>
              <a:rPr lang="en-GB" dirty="0" err="1"/>
              <a:t>Redux</a:t>
            </a:r>
            <a:r>
              <a:rPr lang="en-GB" dirty="0"/>
              <a:t> / Aurelia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ym typeface="Wingdings" pitchFamily="2" charset="2"/>
              </a:rPr>
              <a:t>Obviously “HC SVNT DRACONES!!!!”</a:t>
            </a:r>
            <a:br>
              <a:rPr lang="en-GB" dirty="0">
                <a:sym typeface="Wingdings" pitchFamily="2" charset="2"/>
              </a:rPr>
            </a:br>
            <a:endParaRPr lang="en-GB" dirty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n-GB" dirty="0">
                <a:sym typeface="Wingdings" pitchFamily="2" charset="2"/>
              </a:rPr>
              <a:t>Badly written non-pure/immutable reducers</a:t>
            </a:r>
          </a:p>
          <a:p>
            <a:pPr>
              <a:buFontTx/>
              <a:buChar char="-"/>
            </a:pPr>
            <a:r>
              <a:rPr lang="en-GB" dirty="0">
                <a:sym typeface="Wingdings" pitchFamily="2" charset="2"/>
              </a:rPr>
              <a:t>View Model with business logic</a:t>
            </a:r>
            <a:br>
              <a:rPr lang="en-GB" dirty="0">
                <a:sym typeface="Wingdings" pitchFamily="2" charset="2"/>
              </a:rPr>
            </a:br>
            <a:br>
              <a:rPr lang="en-GB" dirty="0">
                <a:sym typeface="Wingdings" pitchFamily="2" charset="2"/>
              </a:rPr>
            </a:br>
            <a:r>
              <a:rPr lang="en-GB" sz="1400" dirty="0">
                <a:sym typeface="Wingdings" pitchFamily="2" charset="2"/>
                <a:hlinkClick r:id="rId2"/>
              </a:rPr>
              <a:t>https://translate.google.co.uk/?rlz=1C1GCEA_en___GB760&amp;um=1&amp;ie=UTF-8&amp;hl=en&amp;client=tw-ob#la/en/HC%20SVNT%20DRACONES</a:t>
            </a:r>
            <a:endParaRPr lang="en-GB" sz="1400" dirty="0">
              <a:sym typeface="Wingdings" pitchFamily="2" charset="2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7504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MMVV Structure + </a:t>
            </a:r>
            <a:r>
              <a:rPr lang="en-GB" dirty="0" err="1"/>
              <a:t>Redux</a:t>
            </a:r>
            <a:r>
              <a:rPr lang="en-GB" dirty="0"/>
              <a:t> / Aurelia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GB" b="1" i="1" dirty="0"/>
              <a:t>Redux </a:t>
            </a:r>
            <a:r>
              <a:rPr lang="en-GB" dirty="0"/>
              <a:t>Framework (</a:t>
            </a:r>
            <a:r>
              <a:rPr lang="en-GB" b="1" i="1" dirty="0"/>
              <a:t>Model</a:t>
            </a:r>
            <a:r>
              <a:rPr lang="en-GB" dirty="0"/>
              <a:t>)</a:t>
            </a:r>
          </a:p>
          <a:p>
            <a:pPr marL="514350" indent="-514350">
              <a:buAutoNum type="arabicParenR"/>
            </a:pPr>
            <a:r>
              <a:rPr lang="en-GB" b="1" i="1" dirty="0"/>
              <a:t>Model</a:t>
            </a:r>
            <a:r>
              <a:rPr lang="en-GB" dirty="0"/>
              <a:t> – </a:t>
            </a:r>
            <a:r>
              <a:rPr lang="en-GB" b="1" i="1" dirty="0"/>
              <a:t>View Model</a:t>
            </a:r>
            <a:r>
              <a:rPr lang="en-GB" dirty="0"/>
              <a:t> – </a:t>
            </a:r>
            <a:r>
              <a:rPr lang="en-GB" b="1" i="1" dirty="0"/>
              <a:t>View </a:t>
            </a:r>
            <a:r>
              <a:rPr lang="en-GB" dirty="0"/>
              <a:t>Pattern</a:t>
            </a:r>
          </a:p>
          <a:p>
            <a:pPr marL="514350" indent="-514350">
              <a:buAutoNum type="arabicParenR"/>
            </a:pPr>
            <a:r>
              <a:rPr lang="en-GB" b="1" i="1" dirty="0"/>
              <a:t>Aurelia</a:t>
            </a:r>
            <a:r>
              <a:rPr lang="en-GB" dirty="0"/>
              <a:t> Framework (</a:t>
            </a:r>
            <a:r>
              <a:rPr lang="en-GB" b="1" i="1" dirty="0"/>
              <a:t>View</a:t>
            </a:r>
            <a:r>
              <a:rPr lang="en-GB" dirty="0"/>
              <a:t> and </a:t>
            </a:r>
            <a:r>
              <a:rPr lang="en-GB" b="1" i="1" dirty="0"/>
              <a:t>View Model</a:t>
            </a:r>
            <a:r>
              <a:rPr lang="en-GB" dirty="0"/>
              <a:t>)</a:t>
            </a:r>
            <a:br>
              <a:rPr lang="en-GB" b="1" i="1" dirty="0"/>
            </a:br>
            <a:br>
              <a:rPr lang="en-GB" dirty="0"/>
            </a:br>
            <a:r>
              <a:rPr lang="en-GB" dirty="0"/>
              <a:t>	Redux </a:t>
            </a:r>
            <a:r>
              <a:rPr lang="en-GB" b="1" i="1" dirty="0"/>
              <a:t>Model</a:t>
            </a:r>
            <a:r>
              <a:rPr lang="en-GB" dirty="0"/>
              <a:t> -&gt; 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 err="1"/>
              <a:t>Aureila</a:t>
            </a:r>
            <a:r>
              <a:rPr lang="en-GB" dirty="0"/>
              <a:t> </a:t>
            </a:r>
            <a:r>
              <a:rPr lang="en-GB" b="1" i="1" dirty="0"/>
              <a:t>View Model</a:t>
            </a:r>
            <a:r>
              <a:rPr lang="en-GB" dirty="0"/>
              <a:t> -&gt; </a:t>
            </a:r>
            <a:br>
              <a:rPr lang="en-GB" dirty="0"/>
            </a:br>
            <a:r>
              <a:rPr lang="en-GB" dirty="0"/>
              <a:t>	Aurelia </a:t>
            </a:r>
            <a:r>
              <a:rPr lang="en-GB" b="1" i="1" dirty="0"/>
              <a:t>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0354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2) Aurelia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i="1" dirty="0"/>
              <a:t>Aurelia</a:t>
            </a:r>
            <a:r>
              <a:rPr lang="en-GB" dirty="0"/>
              <a:t> Framework is a modern web framework</a:t>
            </a:r>
            <a:br>
              <a:rPr lang="en-GB" dirty="0"/>
            </a:br>
            <a:br>
              <a:rPr lang="en-GB" dirty="0"/>
            </a:br>
            <a:r>
              <a:rPr lang="en-GB" dirty="0"/>
              <a:t>- Successor to Angular 1 </a:t>
            </a:r>
            <a:br>
              <a:rPr lang="en-GB" dirty="0"/>
            </a:br>
            <a:r>
              <a:rPr lang="en-GB" dirty="0"/>
              <a:t>   </a:t>
            </a:r>
            <a:r>
              <a:rPr lang="en-GB" i="1" dirty="0"/>
              <a:t>(after Angular 2 jumped the shark)</a:t>
            </a:r>
          </a:p>
          <a:p>
            <a:pPr>
              <a:buFontTx/>
              <a:buChar char="-"/>
            </a:pPr>
            <a:r>
              <a:rPr lang="en-GB" dirty="0"/>
              <a:t>Simple to use</a:t>
            </a:r>
          </a:p>
          <a:p>
            <a:pPr>
              <a:buFontTx/>
              <a:buChar char="-"/>
            </a:pPr>
            <a:r>
              <a:rPr lang="en-GB" dirty="0"/>
              <a:t>Modular</a:t>
            </a:r>
          </a:p>
          <a:p>
            <a:pPr>
              <a:buFontTx/>
              <a:buChar char="-"/>
            </a:pPr>
            <a:r>
              <a:rPr lang="en-GB" dirty="0"/>
              <a:t>Supports Web Components</a:t>
            </a:r>
          </a:p>
          <a:p>
            <a:pPr marL="0" indent="0">
              <a:buNone/>
            </a:pPr>
            <a:br>
              <a:rPr lang="en-GB" dirty="0">
                <a:hlinkClick r:id="rId2"/>
              </a:rPr>
            </a:br>
            <a:r>
              <a:rPr lang="en-GB" sz="1700" dirty="0">
                <a:hlinkClick r:id="rId2"/>
              </a:rPr>
              <a:t>https://www.webcomponents.org/</a:t>
            </a:r>
            <a:endParaRPr lang="en-GB" sz="1700" dirty="0"/>
          </a:p>
          <a:p>
            <a:pPr marL="0" indent="0">
              <a:buNone/>
            </a:pPr>
            <a:r>
              <a:rPr lang="en-GB" sz="1700" dirty="0">
                <a:hlinkClick r:id="rId3"/>
              </a:rPr>
              <a:t>http://aurelia.io/docs/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2740309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2) Aurelia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We’re using </a:t>
            </a:r>
            <a:r>
              <a:rPr lang="en-GB" b="1" i="1" dirty="0"/>
              <a:t>Aurelia</a:t>
            </a:r>
            <a:r>
              <a:rPr lang="en-GB" dirty="0"/>
              <a:t> Components, composed of: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- </a:t>
            </a:r>
            <a:r>
              <a:rPr lang="en-GB" b="1" i="1" dirty="0"/>
              <a:t>View</a:t>
            </a:r>
            <a:r>
              <a:rPr lang="en-GB" i="1" dirty="0"/>
              <a:t> </a:t>
            </a:r>
            <a:r>
              <a:rPr lang="en-GB" dirty="0"/>
              <a:t>(</a:t>
            </a:r>
            <a:r>
              <a:rPr lang="en-GB" dirty="0" err="1"/>
              <a:t>Templated</a:t>
            </a:r>
            <a:r>
              <a:rPr lang="en-GB" dirty="0"/>
              <a:t> HTML)</a:t>
            </a:r>
            <a:br>
              <a:rPr lang="en-GB" dirty="0"/>
            </a:br>
            <a:r>
              <a:rPr lang="en-GB" dirty="0"/>
              <a:t>- </a:t>
            </a:r>
            <a:r>
              <a:rPr lang="en-GB" b="1" i="1" dirty="0"/>
              <a:t>View Model </a:t>
            </a:r>
            <a:r>
              <a:rPr lang="en-GB" dirty="0"/>
              <a:t>(</a:t>
            </a:r>
            <a:r>
              <a:rPr lang="en-GB" b="1" i="1" dirty="0"/>
              <a:t>ES6</a:t>
            </a:r>
            <a:r>
              <a:rPr lang="en-GB" dirty="0"/>
              <a:t> View Model Class)</a:t>
            </a:r>
          </a:p>
          <a:p>
            <a:pPr marL="0" indent="0">
              <a:buNone/>
            </a:pPr>
            <a:r>
              <a:rPr lang="en-GB" dirty="0"/>
              <a:t>- Value Converters</a:t>
            </a:r>
            <a:br>
              <a:rPr lang="en-GB" dirty="0"/>
            </a:br>
            <a:r>
              <a:rPr lang="en-GB" dirty="0"/>
              <a:t>- Testing</a:t>
            </a:r>
          </a:p>
          <a:p>
            <a:pPr marL="0" indent="0">
              <a:buNone/>
            </a:pPr>
            <a:br>
              <a:rPr lang="en-GB" sz="1700" dirty="0"/>
            </a:br>
            <a:r>
              <a:rPr lang="en-GB" sz="1700" dirty="0">
                <a:hlinkClick r:id="rId2"/>
              </a:rPr>
              <a:t>http://aurelia.io/docs/fundamentals/components#creating-a-component</a:t>
            </a:r>
            <a:endParaRPr lang="en-GB" sz="1700" dirty="0"/>
          </a:p>
          <a:p>
            <a:pPr marL="0" indent="0">
              <a:buNone/>
            </a:pPr>
            <a:r>
              <a:rPr lang="en-GB" sz="1700" dirty="0">
                <a:hlinkClick r:id="rId3"/>
              </a:rPr>
              <a:t>http://aurelia.io/docs/templating</a:t>
            </a:r>
            <a:endParaRPr lang="en-GB" sz="1700" dirty="0"/>
          </a:p>
          <a:p>
            <a:pPr marL="0" indent="0">
              <a:buNone/>
            </a:pPr>
            <a:r>
              <a:rPr lang="en-GB" sz="1700" dirty="0">
                <a:hlinkClick r:id="rId4"/>
              </a:rPr>
              <a:t>http://aurelia.io/docs/binding</a:t>
            </a:r>
            <a:endParaRPr lang="en-GB" sz="1700" dirty="0"/>
          </a:p>
          <a:p>
            <a:pPr marL="0" indent="0">
              <a:buNone/>
            </a:pPr>
            <a:r>
              <a:rPr lang="en-GB" sz="1700" dirty="0">
                <a:hlinkClick r:id="rId5"/>
              </a:rPr>
              <a:t>http://aurelia.io/docs/testing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3860078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2) Aurelia Example : Fund Ratings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- </a:t>
            </a:r>
            <a:r>
              <a:rPr lang="en-GB" b="1" i="1" dirty="0"/>
              <a:t>View</a:t>
            </a:r>
            <a:r>
              <a:rPr lang="en-GB" dirty="0"/>
              <a:t> (</a:t>
            </a:r>
            <a:r>
              <a:rPr lang="en-GB" dirty="0" err="1"/>
              <a:t>Templated</a:t>
            </a:r>
            <a:r>
              <a:rPr lang="en-GB" dirty="0"/>
              <a:t> HTML)</a:t>
            </a:r>
            <a:br>
              <a:rPr lang="en-GB" dirty="0"/>
            </a:br>
            <a:r>
              <a:rPr lang="en-GB" dirty="0"/>
              <a:t>- </a:t>
            </a:r>
            <a:r>
              <a:rPr lang="en-GB" b="1" i="1" dirty="0"/>
              <a:t>View Model </a:t>
            </a:r>
            <a:r>
              <a:rPr lang="en-GB" dirty="0"/>
              <a:t>(</a:t>
            </a:r>
            <a:r>
              <a:rPr lang="en-GB" b="1" i="1" dirty="0"/>
              <a:t>ES6</a:t>
            </a:r>
            <a:r>
              <a:rPr lang="en-GB" dirty="0"/>
              <a:t> View Model Class)</a:t>
            </a:r>
          </a:p>
          <a:p>
            <a:pPr marL="0" indent="0">
              <a:buNone/>
            </a:pPr>
            <a:r>
              <a:rPr lang="en-GB" dirty="0"/>
              <a:t>- </a:t>
            </a:r>
            <a:r>
              <a:rPr lang="en-GB" strike="sngStrike" dirty="0"/>
              <a:t>Value Converters</a:t>
            </a:r>
            <a:r>
              <a:rPr lang="en-GB" dirty="0"/>
              <a:t> </a:t>
            </a:r>
            <a:r>
              <a:rPr lang="en-GB" i="1" dirty="0"/>
              <a:t>We sparingly use these</a:t>
            </a:r>
            <a:br>
              <a:rPr lang="en-GB" dirty="0"/>
            </a:br>
            <a:r>
              <a:rPr lang="en-GB" dirty="0"/>
              <a:t>- </a:t>
            </a:r>
            <a:r>
              <a:rPr lang="en-GB" strike="sngStrike" dirty="0"/>
              <a:t>Testing</a:t>
            </a:r>
            <a:r>
              <a:rPr lang="en-GB" dirty="0"/>
              <a:t> </a:t>
            </a:r>
            <a:r>
              <a:rPr lang="en-GB" i="1" dirty="0"/>
              <a:t>Can cover this another day</a:t>
            </a:r>
          </a:p>
          <a:p>
            <a:pPr marL="0" indent="0">
              <a:buNone/>
            </a:pPr>
            <a:br>
              <a:rPr lang="en-GB" sz="1700" dirty="0"/>
            </a:br>
            <a:r>
              <a:rPr lang="en-GB" sz="1700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1036697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2) Example : Fund Ratings :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br>
              <a:rPr lang="en-GB" dirty="0"/>
            </a:br>
            <a:br>
              <a:rPr lang="en-GB" sz="1600" dirty="0"/>
            </a:br>
            <a:r>
              <a:rPr lang="en-GB" sz="1600" dirty="0"/>
              <a:t>xxx</a:t>
            </a:r>
          </a:p>
          <a:p>
            <a:pPr marL="0" indent="0">
              <a:buNone/>
            </a:pPr>
            <a:r>
              <a:rPr lang="en-GB" sz="1600" dirty="0" err="1"/>
              <a:t>view-source:xxx</a:t>
            </a:r>
            <a:endParaRPr lang="en-GB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27" y="1268760"/>
            <a:ext cx="7139533" cy="1574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27" y="2843609"/>
            <a:ext cx="7139533" cy="164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186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2) Aurelia Example : Fund Ratings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- </a:t>
            </a:r>
            <a:r>
              <a:rPr lang="en-GB" b="1" i="1" strike="sngStrike" dirty="0"/>
              <a:t>View</a:t>
            </a:r>
            <a:r>
              <a:rPr lang="en-GB" strike="sngStrike" dirty="0"/>
              <a:t> (</a:t>
            </a:r>
            <a:r>
              <a:rPr lang="en-GB" strike="sngStrike" dirty="0" err="1"/>
              <a:t>Templated</a:t>
            </a:r>
            <a:r>
              <a:rPr lang="en-GB" strike="sngStrike" dirty="0"/>
              <a:t> HTML)</a:t>
            </a:r>
            <a:br>
              <a:rPr lang="en-GB" strike="sngStrike" dirty="0"/>
            </a:br>
            <a:r>
              <a:rPr lang="en-GB" dirty="0"/>
              <a:t>- </a:t>
            </a:r>
            <a:r>
              <a:rPr lang="en-GB" b="1" i="1" dirty="0"/>
              <a:t>View Model </a:t>
            </a:r>
            <a:r>
              <a:rPr lang="en-GB" dirty="0"/>
              <a:t>(</a:t>
            </a:r>
            <a:r>
              <a:rPr lang="en-GB" b="1" i="1" dirty="0"/>
              <a:t>ES6</a:t>
            </a:r>
            <a:r>
              <a:rPr lang="en-GB" dirty="0"/>
              <a:t> View Model Class)</a:t>
            </a:r>
          </a:p>
          <a:p>
            <a:pPr marL="0" indent="0">
              <a:buNone/>
            </a:pPr>
            <a:r>
              <a:rPr lang="en-GB" dirty="0"/>
              <a:t>- </a:t>
            </a:r>
            <a:r>
              <a:rPr lang="en-GB" strike="sngStrike" dirty="0"/>
              <a:t>Value Converters</a:t>
            </a:r>
            <a:r>
              <a:rPr lang="en-GB" dirty="0"/>
              <a:t> </a:t>
            </a:r>
            <a:r>
              <a:rPr lang="en-GB" i="1" dirty="0"/>
              <a:t>We sparingly use these</a:t>
            </a:r>
            <a:br>
              <a:rPr lang="en-GB" dirty="0"/>
            </a:br>
            <a:r>
              <a:rPr lang="en-GB" dirty="0"/>
              <a:t>- </a:t>
            </a:r>
            <a:r>
              <a:rPr lang="en-GB" strike="sngStrike" dirty="0"/>
              <a:t>Testing</a:t>
            </a:r>
            <a:r>
              <a:rPr lang="en-GB" dirty="0"/>
              <a:t> </a:t>
            </a:r>
            <a:r>
              <a:rPr lang="en-GB" i="1" dirty="0"/>
              <a:t>Can cover this another day</a:t>
            </a:r>
          </a:p>
          <a:p>
            <a:pPr marL="0" indent="0">
              <a:buNone/>
            </a:pPr>
            <a:br>
              <a:rPr lang="en-GB" sz="1700" dirty="0"/>
            </a:br>
            <a:r>
              <a:rPr lang="en-GB" sz="1700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3601992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2)Example : Fund Ratings : View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br>
              <a:rPr lang="en-GB" dirty="0"/>
            </a:br>
            <a:br>
              <a:rPr lang="en-GB" sz="1600" dirty="0"/>
            </a:br>
            <a:r>
              <a:rPr lang="en-GB" sz="1600" dirty="0"/>
              <a:t>xxx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6192688" cy="325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4261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2)Example : Fund Ratings : View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b="1" i="1" dirty="0"/>
              <a:t>ES6</a:t>
            </a:r>
            <a:r>
              <a:rPr lang="en-GB" dirty="0"/>
              <a:t> Class</a:t>
            </a:r>
          </a:p>
          <a:p>
            <a:pPr>
              <a:buFontTx/>
              <a:buChar char="-"/>
            </a:pPr>
            <a:r>
              <a:rPr lang="en-GB" b="1" i="1" dirty="0"/>
              <a:t>Aurelia</a:t>
            </a:r>
            <a:r>
              <a:rPr lang="en-GB" dirty="0"/>
              <a:t> Web Component Attribute Binding / Watching</a:t>
            </a:r>
          </a:p>
          <a:p>
            <a:pPr>
              <a:buFontTx/>
              <a:buChar char="-"/>
            </a:pPr>
            <a:r>
              <a:rPr lang="en-GB" b="1" i="1" dirty="0"/>
              <a:t>Aurelia</a:t>
            </a:r>
            <a:r>
              <a:rPr lang="en-GB" dirty="0"/>
              <a:t> Dependency Injection</a:t>
            </a:r>
          </a:p>
          <a:p>
            <a:pPr>
              <a:buFontTx/>
              <a:buChar char="-"/>
            </a:pPr>
            <a:r>
              <a:rPr lang="en-GB" b="1" i="1" dirty="0" err="1"/>
              <a:t>Redux</a:t>
            </a:r>
            <a:r>
              <a:rPr lang="en-GB" dirty="0"/>
              <a:t> Global State “on update” hook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41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1) Build Cycle (SVN / Tooling / Bamboo)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Actors in Life cycle of a Release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Bamboo</a:t>
            </a:r>
          </a:p>
          <a:p>
            <a:pPr>
              <a:buFontTx/>
              <a:buChar char="-"/>
            </a:pPr>
            <a:r>
              <a:rPr lang="en-GB" dirty="0"/>
              <a:t>SVN</a:t>
            </a:r>
          </a:p>
          <a:p>
            <a:pPr>
              <a:buFontTx/>
              <a:buChar char="-"/>
            </a:pPr>
            <a:r>
              <a:rPr lang="en-GB" dirty="0"/>
              <a:t>Gulp / Aurelia CI</a:t>
            </a:r>
          </a:p>
          <a:p>
            <a:pPr>
              <a:buFontTx/>
              <a:buChar char="-"/>
            </a:pPr>
            <a:r>
              <a:rPr lang="en-GB" dirty="0"/>
              <a:t>SCP / Linux Boxes</a:t>
            </a:r>
          </a:p>
        </p:txBody>
      </p:sp>
    </p:spTree>
    <p:extLst>
      <p:ext uri="{BB962C8B-B14F-4D97-AF65-F5344CB8AC3E}">
        <p14:creationId xmlns:p14="http://schemas.microsoft.com/office/powerpoint/2010/main" val="2288341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2)Example : Fund Ratings : View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br>
              <a:rPr lang="en-GB" dirty="0"/>
            </a:br>
            <a:br>
              <a:rPr lang="en-GB" sz="1600" dirty="0"/>
            </a:b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1954"/>
            <a:ext cx="8064896" cy="5344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666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2)Example : Fund Ratings : View Model</a:t>
            </a:r>
            <a:br>
              <a:rPr lang="en-GB" dirty="0"/>
            </a:br>
            <a:r>
              <a:rPr lang="en-GB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Tx/>
              <a:buChar char="-"/>
            </a:pPr>
            <a:r>
              <a:rPr lang="en-GB" b="1" i="1" dirty="0"/>
              <a:t>ES6</a:t>
            </a:r>
            <a:r>
              <a:rPr lang="en-GB" dirty="0"/>
              <a:t> Classes</a:t>
            </a:r>
            <a:br>
              <a:rPr lang="en-GB" dirty="0"/>
            </a:br>
            <a:r>
              <a:rPr lang="en-GB" sz="1600" dirty="0">
                <a:hlinkClick r:id="rId2"/>
              </a:rPr>
              <a:t>https://developer.mozilla.org/en-US/docs/Web/JavaScript/Reference/Classes</a:t>
            </a:r>
            <a:endParaRPr lang="en-GB" sz="1600" dirty="0"/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b="1" i="1" dirty="0"/>
              <a:t>Aurelia</a:t>
            </a:r>
            <a:r>
              <a:rPr lang="en-GB" dirty="0"/>
              <a:t> Web Component Attribute Binding / Watching</a:t>
            </a:r>
            <a:br>
              <a:rPr lang="en-GB" dirty="0"/>
            </a:br>
            <a:r>
              <a:rPr lang="en-GB" sz="1700" dirty="0">
                <a:hlinkClick r:id="rId3"/>
              </a:rPr>
              <a:t>http://aurelia.io/docs/binding/binding-observable-properties</a:t>
            </a:r>
            <a:br>
              <a:rPr lang="en-GB" sz="1700" dirty="0"/>
            </a:br>
            <a:r>
              <a:rPr lang="en-GB" sz="1700" dirty="0">
                <a:hlinkClick r:id="rId4"/>
              </a:rPr>
              <a:t>http://aurelia.io/docs/binding/basics</a:t>
            </a:r>
            <a:endParaRPr lang="en-GB" sz="1700" dirty="0"/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b="1" i="1" dirty="0"/>
              <a:t>Aurelia</a:t>
            </a:r>
            <a:r>
              <a:rPr lang="en-GB" dirty="0"/>
              <a:t> Dependency Injection</a:t>
            </a:r>
            <a:br>
              <a:rPr lang="en-GB" dirty="0"/>
            </a:br>
            <a:r>
              <a:rPr lang="en-GB" sz="2100" dirty="0">
                <a:hlinkClick r:id="rId5"/>
              </a:rPr>
              <a:t>http://aurelia.io/docs/fundamentals/dependency-injection#introduction</a:t>
            </a:r>
            <a:br>
              <a:rPr lang="en-GB" dirty="0"/>
            </a:br>
            <a:endParaRPr lang="en-GB" dirty="0"/>
          </a:p>
          <a:p>
            <a:pPr>
              <a:buFontTx/>
              <a:buChar char="-"/>
            </a:pPr>
            <a:r>
              <a:rPr lang="en-GB" b="1" i="1" dirty="0"/>
              <a:t>Redux</a:t>
            </a:r>
            <a:r>
              <a:rPr lang="en-GB" dirty="0"/>
              <a:t> Global State “on update” hook</a:t>
            </a:r>
            <a:br>
              <a:rPr lang="en-GB" dirty="0"/>
            </a:br>
            <a:r>
              <a:rPr lang="en-GB" sz="2100" dirty="0"/>
              <a:t>Magic in here</a:t>
            </a:r>
            <a:br>
              <a:rPr lang="en-GB" sz="2100" dirty="0"/>
            </a:br>
            <a:r>
              <a:rPr lang="en-GB" sz="2100" dirty="0"/>
              <a:t>xxx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298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2) Aurelia Example : Fund Ratings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- </a:t>
            </a:r>
            <a:r>
              <a:rPr lang="en-GB" b="1" i="1" strike="sngStrike" dirty="0"/>
              <a:t>View</a:t>
            </a:r>
            <a:r>
              <a:rPr lang="en-GB" strike="sngStrike" dirty="0"/>
              <a:t> (</a:t>
            </a:r>
            <a:r>
              <a:rPr lang="en-GB" strike="sngStrike" dirty="0" err="1"/>
              <a:t>Templated</a:t>
            </a:r>
            <a:r>
              <a:rPr lang="en-GB" strike="sngStrike" dirty="0"/>
              <a:t> HTML)</a:t>
            </a:r>
            <a:br>
              <a:rPr lang="en-GB" strike="sngStrike" dirty="0"/>
            </a:br>
            <a:r>
              <a:rPr lang="en-GB" dirty="0"/>
              <a:t>- </a:t>
            </a:r>
            <a:r>
              <a:rPr lang="en-GB" b="1" i="1" strike="sngStrike" dirty="0"/>
              <a:t>View Model </a:t>
            </a:r>
            <a:r>
              <a:rPr lang="en-GB" strike="sngStrike" dirty="0"/>
              <a:t>(</a:t>
            </a:r>
            <a:r>
              <a:rPr lang="en-GB" b="1" i="1" strike="sngStrike" dirty="0"/>
              <a:t>ES6</a:t>
            </a:r>
            <a:r>
              <a:rPr lang="en-GB" strike="sngStrike" dirty="0"/>
              <a:t> View Model Class)</a:t>
            </a:r>
          </a:p>
          <a:p>
            <a:pPr marL="0" indent="0">
              <a:buNone/>
            </a:pPr>
            <a:r>
              <a:rPr lang="en-GB" dirty="0"/>
              <a:t>- </a:t>
            </a:r>
            <a:r>
              <a:rPr lang="en-GB" strike="sngStrike" dirty="0"/>
              <a:t>Value Converters</a:t>
            </a:r>
            <a:r>
              <a:rPr lang="en-GB" dirty="0"/>
              <a:t> </a:t>
            </a:r>
            <a:r>
              <a:rPr lang="en-GB" i="1" dirty="0"/>
              <a:t>We sparingly use these</a:t>
            </a:r>
            <a:br>
              <a:rPr lang="en-GB" dirty="0"/>
            </a:br>
            <a:r>
              <a:rPr lang="en-GB" dirty="0"/>
              <a:t>- </a:t>
            </a:r>
            <a:r>
              <a:rPr lang="en-GB" strike="sngStrike" dirty="0"/>
              <a:t>Testing</a:t>
            </a:r>
            <a:r>
              <a:rPr lang="en-GB" dirty="0"/>
              <a:t> </a:t>
            </a:r>
            <a:r>
              <a:rPr lang="en-GB" i="1" dirty="0"/>
              <a:t>Can cover this another day</a:t>
            </a:r>
          </a:p>
          <a:p>
            <a:pPr marL="0" indent="0">
              <a:buNone/>
            </a:pPr>
            <a:br>
              <a:rPr lang="en-GB" sz="1700" dirty="0"/>
            </a:br>
            <a:r>
              <a:rPr lang="en-GB" dirty="0"/>
              <a:t>Easy, Aurelia Web Components </a:t>
            </a:r>
            <a:r>
              <a:rPr lang="en-GB" dirty="0">
                <a:sym typeface="Wingdings" pitchFamily="2" charset="2"/>
              </a:rPr>
              <a:t></a:t>
            </a:r>
            <a:br>
              <a:rPr lang="en-GB" dirty="0">
                <a:sym typeface="Wingdings" pitchFamily="2" charset="2"/>
              </a:rPr>
            </a:br>
            <a:br>
              <a:rPr lang="en-GB" dirty="0">
                <a:sym typeface="Wingdings" pitchFamily="2" charset="2"/>
              </a:rPr>
            </a:br>
            <a:r>
              <a:rPr lang="en-GB" dirty="0">
                <a:sym typeface="Wingdings" pitchFamily="2" charset="2"/>
              </a:rPr>
              <a:t>Obviously “HC SVNT DRACONES!”</a:t>
            </a:r>
            <a:endParaRPr lang="en-GB" dirty="0"/>
          </a:p>
          <a:p>
            <a:pPr marL="0" indent="0">
              <a:buNone/>
            </a:pP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3500849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MMVV Structure + </a:t>
            </a:r>
            <a:r>
              <a:rPr lang="en-GB" dirty="0" err="1"/>
              <a:t>Redux</a:t>
            </a:r>
            <a:r>
              <a:rPr lang="en-GB" dirty="0"/>
              <a:t> / Aurelia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GB" b="1" i="1" dirty="0"/>
              <a:t>Model</a:t>
            </a:r>
            <a:r>
              <a:rPr lang="en-GB" dirty="0"/>
              <a:t> – </a:t>
            </a:r>
            <a:r>
              <a:rPr lang="en-GB" b="1" i="1" dirty="0"/>
              <a:t>View Model</a:t>
            </a:r>
            <a:r>
              <a:rPr lang="en-GB" dirty="0"/>
              <a:t> – </a:t>
            </a:r>
            <a:r>
              <a:rPr lang="en-GB" b="1" i="1" dirty="0"/>
              <a:t>View </a:t>
            </a:r>
            <a:r>
              <a:rPr lang="en-GB" dirty="0"/>
              <a:t>Pattern</a:t>
            </a:r>
          </a:p>
          <a:p>
            <a:pPr marL="514350" indent="-514350">
              <a:buAutoNum type="arabicParenR"/>
            </a:pPr>
            <a:r>
              <a:rPr lang="en-GB" b="1" i="1" strike="sngStrike" dirty="0"/>
              <a:t>Aurelia</a:t>
            </a:r>
            <a:r>
              <a:rPr lang="en-GB" strike="sngStrike" dirty="0"/>
              <a:t> Framework (</a:t>
            </a:r>
            <a:r>
              <a:rPr lang="en-GB" b="1" i="1" strike="sngStrike" dirty="0"/>
              <a:t>View</a:t>
            </a:r>
            <a:r>
              <a:rPr lang="en-GB" strike="sngStrike" dirty="0"/>
              <a:t> and </a:t>
            </a:r>
            <a:r>
              <a:rPr lang="en-GB" b="1" i="1" strike="sngStrike" dirty="0"/>
              <a:t>View Model</a:t>
            </a:r>
            <a:r>
              <a:rPr lang="en-GB" strike="sngStrike" dirty="0"/>
              <a:t>)</a:t>
            </a:r>
          </a:p>
          <a:p>
            <a:pPr marL="514350" indent="-514350">
              <a:buAutoNum type="arabicParenR"/>
            </a:pPr>
            <a:r>
              <a:rPr lang="en-GB" b="1" i="1" dirty="0"/>
              <a:t>Redux </a:t>
            </a:r>
            <a:r>
              <a:rPr lang="en-GB" dirty="0"/>
              <a:t>Framework (</a:t>
            </a:r>
            <a:r>
              <a:rPr lang="en-GB" b="1" i="1" dirty="0"/>
              <a:t>Model</a:t>
            </a:r>
            <a:r>
              <a:rPr lang="en-GB" dirty="0"/>
              <a:t>)</a:t>
            </a:r>
            <a:br>
              <a:rPr lang="en-GB" b="1" i="1" dirty="0"/>
            </a:br>
            <a:br>
              <a:rPr lang="en-GB" dirty="0"/>
            </a:br>
            <a:r>
              <a:rPr lang="en-GB" dirty="0"/>
              <a:t>	Redux </a:t>
            </a:r>
            <a:r>
              <a:rPr lang="en-GB" b="1" i="1" dirty="0"/>
              <a:t>Model</a:t>
            </a:r>
            <a:r>
              <a:rPr lang="en-GB" dirty="0"/>
              <a:t> -&gt; </a:t>
            </a:r>
            <a:br>
              <a:rPr lang="en-GB" dirty="0"/>
            </a:br>
            <a:r>
              <a:rPr lang="en-GB" dirty="0"/>
              <a:t>	</a:t>
            </a:r>
            <a:r>
              <a:rPr lang="en-GB" strike="sngStrike" dirty="0" err="1"/>
              <a:t>Aureila</a:t>
            </a:r>
            <a:r>
              <a:rPr lang="en-GB" strike="sngStrike" dirty="0"/>
              <a:t> </a:t>
            </a:r>
            <a:r>
              <a:rPr lang="en-GB" b="1" i="1" strike="sngStrike" dirty="0"/>
              <a:t>View Model</a:t>
            </a:r>
            <a:r>
              <a:rPr lang="en-GB" strike="sngStrike" dirty="0"/>
              <a:t> </a:t>
            </a:r>
            <a:r>
              <a:rPr lang="en-GB" dirty="0"/>
              <a:t>-&gt; </a:t>
            </a:r>
            <a:br>
              <a:rPr lang="en-GB" dirty="0"/>
            </a:br>
            <a:r>
              <a:rPr lang="en-GB" dirty="0"/>
              <a:t>	</a:t>
            </a:r>
            <a:r>
              <a:rPr lang="en-GB" strike="sngStrike" dirty="0"/>
              <a:t>Aurelia </a:t>
            </a:r>
            <a:r>
              <a:rPr lang="en-GB" b="1" i="1" strike="sngStrike" dirty="0"/>
              <a:t>View</a:t>
            </a:r>
            <a:endParaRPr lang="en-GB" strike="sngStrike" dirty="0"/>
          </a:p>
        </p:txBody>
      </p:sp>
    </p:spTree>
    <p:extLst>
      <p:ext uri="{BB962C8B-B14F-4D97-AF65-F5344CB8AC3E}">
        <p14:creationId xmlns:p14="http://schemas.microsoft.com/office/powerpoint/2010/main" val="977458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2) </a:t>
            </a:r>
            <a:r>
              <a:rPr lang="en-GB" dirty="0" err="1"/>
              <a:t>Redux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i="1" dirty="0" err="1"/>
              <a:t>Redux</a:t>
            </a:r>
            <a:r>
              <a:rPr lang="en-GB" dirty="0"/>
              <a:t> is a framework for storing global state in our Web-Platform app</a:t>
            </a:r>
            <a:br>
              <a:rPr lang="en-GB" dirty="0"/>
            </a:br>
            <a:br>
              <a:rPr lang="en-GB" dirty="0"/>
            </a:br>
            <a:r>
              <a:rPr lang="en-GB" dirty="0"/>
              <a:t>It contains all the rest calls, configurations, and parsed data</a:t>
            </a:r>
            <a:br>
              <a:rPr lang="en-GB" dirty="0"/>
            </a:br>
            <a:br>
              <a:rPr lang="en-GB" dirty="0"/>
            </a:br>
            <a:r>
              <a:rPr lang="en-GB" dirty="0"/>
              <a:t>It is made up of </a:t>
            </a:r>
            <a:r>
              <a:rPr lang="en-GB" b="1" i="1" dirty="0"/>
              <a:t>Actions</a:t>
            </a:r>
            <a:r>
              <a:rPr lang="en-GB" dirty="0"/>
              <a:t>, </a:t>
            </a:r>
            <a:r>
              <a:rPr lang="en-GB" b="1" i="1" dirty="0"/>
              <a:t>States</a:t>
            </a:r>
            <a:r>
              <a:rPr lang="en-GB" dirty="0"/>
              <a:t>, </a:t>
            </a:r>
            <a:r>
              <a:rPr lang="en-GB" b="1" i="1" dirty="0"/>
              <a:t>Stores</a:t>
            </a:r>
            <a:r>
              <a:rPr lang="en-GB" dirty="0"/>
              <a:t>, and </a:t>
            </a:r>
            <a:r>
              <a:rPr lang="en-GB" b="1" i="1" dirty="0"/>
              <a:t>Reducers</a:t>
            </a:r>
            <a:br>
              <a:rPr lang="en-GB" dirty="0"/>
            </a:br>
            <a:br>
              <a:rPr lang="en-GB" dirty="0"/>
            </a:br>
            <a:r>
              <a:rPr lang="en-GB" dirty="0">
                <a:hlinkClick r:id="rId2"/>
              </a:rPr>
              <a:t>https://redux.js.org/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7185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2) </a:t>
            </a:r>
            <a:r>
              <a:rPr lang="en-GB" dirty="0" err="1"/>
              <a:t>Redux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i="1" dirty="0"/>
              <a:t>State </a:t>
            </a:r>
          </a:p>
          <a:p>
            <a:pPr marL="400050" lvl="1" indent="0">
              <a:buNone/>
            </a:pPr>
            <a:r>
              <a:rPr lang="en-GB" dirty="0"/>
              <a:t>Dumb object full of serialisable data</a:t>
            </a:r>
            <a:br>
              <a:rPr lang="en-GB" dirty="0"/>
            </a:br>
            <a:r>
              <a:rPr lang="en-GB" dirty="0"/>
              <a:t>(e.g. no Maps or Functions, just JSON-</a:t>
            </a:r>
            <a:r>
              <a:rPr lang="en-GB" dirty="0" err="1"/>
              <a:t>ible</a:t>
            </a:r>
            <a:r>
              <a:rPr lang="en-GB" dirty="0"/>
              <a:t> data)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b="1" i="1" dirty="0"/>
              <a:t>Store </a:t>
            </a:r>
          </a:p>
          <a:p>
            <a:pPr marL="400050" lvl="1" indent="0">
              <a:buNone/>
            </a:pPr>
            <a:r>
              <a:rPr lang="en-GB" dirty="0"/>
              <a:t>Current </a:t>
            </a:r>
            <a:r>
              <a:rPr lang="en-GB" b="1" i="1" dirty="0"/>
              <a:t>State</a:t>
            </a:r>
            <a:r>
              <a:rPr lang="en-GB" dirty="0"/>
              <a:t>, wrapped around a Event Dispatcher which has </a:t>
            </a:r>
            <a:r>
              <a:rPr lang="en-GB" b="1" i="1" dirty="0"/>
              <a:t>Actions</a:t>
            </a:r>
            <a:r>
              <a:rPr lang="en-GB" dirty="0"/>
              <a:t> added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b="1" i="1" dirty="0"/>
              <a:t>Action </a:t>
            </a:r>
          </a:p>
          <a:p>
            <a:pPr marL="400050" lvl="1" indent="0">
              <a:buNone/>
            </a:pPr>
            <a:r>
              <a:rPr lang="en-GB" dirty="0"/>
              <a:t>Event to be fired on a </a:t>
            </a:r>
            <a:r>
              <a:rPr lang="en-GB" b="1" i="1" dirty="0"/>
              <a:t>Store</a:t>
            </a:r>
            <a:r>
              <a:rPr lang="en-GB" dirty="0"/>
              <a:t>, contains TYPE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b="1" i="1" dirty="0"/>
              <a:t>Reducer</a:t>
            </a:r>
          </a:p>
          <a:p>
            <a:pPr marL="400050" lvl="1" indent="0">
              <a:buNone/>
            </a:pPr>
            <a:r>
              <a:rPr lang="en-GB" dirty="0"/>
              <a:t>Event handler set in </a:t>
            </a:r>
            <a:r>
              <a:rPr lang="en-GB" b="1" i="1" dirty="0"/>
              <a:t>Store</a:t>
            </a:r>
            <a:r>
              <a:rPr lang="en-GB" dirty="0"/>
              <a:t>, which responds to specific </a:t>
            </a:r>
            <a:r>
              <a:rPr lang="en-GB" b="1" i="1" dirty="0"/>
              <a:t>Action</a:t>
            </a:r>
            <a:r>
              <a:rPr lang="en-GB" i="1" dirty="0"/>
              <a:t> </a:t>
            </a:r>
            <a:r>
              <a:rPr lang="en-GB" dirty="0"/>
              <a:t>TYPEs, and immutably edits the current </a:t>
            </a:r>
            <a:r>
              <a:rPr lang="en-GB" b="1" i="1" dirty="0"/>
              <a:t>State</a:t>
            </a:r>
            <a:r>
              <a:rPr lang="en-GB" i="1" dirty="0"/>
              <a:t> </a:t>
            </a:r>
            <a:r>
              <a:rPr lang="en-GB" dirty="0"/>
              <a:t>and returns it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793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2) </a:t>
            </a:r>
            <a:r>
              <a:rPr lang="en-GB" dirty="0" err="1"/>
              <a:t>Redux</a:t>
            </a:r>
            <a:r>
              <a:rPr lang="en-GB" dirty="0"/>
              <a:t> : Store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1) </a:t>
            </a:r>
            <a:r>
              <a:rPr lang="en-GB" b="1" i="1" dirty="0"/>
              <a:t>State</a:t>
            </a:r>
            <a:r>
              <a:rPr lang="en-GB" dirty="0"/>
              <a:t> Initialisation :</a:t>
            </a:r>
            <a:endParaRPr lang="en-GB" sz="2600" dirty="0"/>
          </a:p>
          <a:p>
            <a:pPr marL="0" indent="0">
              <a:buNone/>
            </a:pPr>
            <a:r>
              <a:rPr lang="en-GB" sz="2600" i="1" dirty="0">
                <a:effectLst/>
              </a:rPr>
              <a:t>	configuration/common/configure.js       </a:t>
            </a:r>
            <a:r>
              <a:rPr lang="en-GB" sz="2600" i="1" dirty="0" err="1">
                <a:effectLst/>
              </a:rPr>
              <a:t>getInitialState</a:t>
            </a:r>
            <a:r>
              <a:rPr lang="en-GB" sz="2600" i="1" dirty="0"/>
              <a:t>()</a:t>
            </a:r>
          </a:p>
          <a:p>
            <a:pPr marL="0" indent="0">
              <a:buNone/>
            </a:pPr>
            <a:br>
              <a:rPr lang="en-GB" sz="1600" i="1" dirty="0"/>
            </a:br>
            <a:r>
              <a:rPr lang="en-GB" dirty="0"/>
              <a:t>2) </a:t>
            </a:r>
            <a:r>
              <a:rPr lang="en-GB" b="1" i="1" dirty="0"/>
              <a:t>Reducers</a:t>
            </a:r>
            <a:r>
              <a:rPr lang="en-GB" dirty="0"/>
              <a:t> added to </a:t>
            </a:r>
            <a:r>
              <a:rPr lang="en-GB" b="1" i="1" dirty="0"/>
              <a:t>Store </a:t>
            </a:r>
            <a:r>
              <a:rPr lang="en-GB" dirty="0"/>
              <a:t>&amp;</a:t>
            </a:r>
            <a:r>
              <a:rPr lang="en-GB" sz="1800" b="1" i="1" dirty="0"/>
              <a:t> </a:t>
            </a:r>
            <a:r>
              <a:rPr lang="en-GB" b="1" i="1" dirty="0"/>
              <a:t>Store</a:t>
            </a:r>
            <a:r>
              <a:rPr lang="en-GB" dirty="0"/>
              <a:t> bound to </a:t>
            </a:r>
            <a:r>
              <a:rPr lang="en-GB" b="1" i="1" dirty="0"/>
              <a:t>Aurelia</a:t>
            </a:r>
            <a:r>
              <a:rPr lang="en-GB" dirty="0"/>
              <a:t> DI</a:t>
            </a:r>
            <a:endParaRPr lang="en-GB" b="1" i="1" dirty="0"/>
          </a:p>
          <a:p>
            <a:pPr marL="0" indent="0">
              <a:buNone/>
            </a:pPr>
            <a:r>
              <a:rPr lang="en-GB" sz="2600" i="1" dirty="0">
                <a:effectLst/>
              </a:rPr>
              <a:t>	configuration/common/configure.js       </a:t>
            </a:r>
            <a:r>
              <a:rPr lang="en-GB" sz="2600" i="1" dirty="0" err="1">
                <a:effectLst/>
              </a:rPr>
              <a:t>commonConfigure</a:t>
            </a:r>
            <a:r>
              <a:rPr lang="en-GB" sz="2600" dirty="0"/>
              <a:t>(</a:t>
            </a:r>
            <a:r>
              <a:rPr lang="en-GB" sz="2600" dirty="0" err="1"/>
              <a:t>aurelia</a:t>
            </a:r>
            <a:r>
              <a:rPr lang="en-GB" sz="2600" dirty="0"/>
              <a:t>, </a:t>
            </a:r>
            <a:r>
              <a:rPr lang="en-GB" sz="2600" dirty="0" err="1"/>
              <a:t>config</a:t>
            </a:r>
            <a:r>
              <a:rPr lang="en-GB" sz="2600" dirty="0"/>
              <a:t>)</a:t>
            </a:r>
            <a:br>
              <a:rPr lang="en-GB" sz="2600" dirty="0"/>
            </a:br>
            <a:br>
              <a:rPr lang="en-GB" sz="2600" dirty="0"/>
            </a:br>
            <a:r>
              <a:rPr lang="en-GB" sz="2600" dirty="0"/>
              <a:t>	</a:t>
            </a:r>
            <a:r>
              <a:rPr lang="en-GB" sz="2600" dirty="0" err="1"/>
              <a:t>aurelia.container.registerInstance</a:t>
            </a:r>
            <a:r>
              <a:rPr lang="en-GB" sz="2600" dirty="0"/>
              <a:t>('Store', store);</a:t>
            </a:r>
            <a:br>
              <a:rPr lang="en-GB" sz="2600" dirty="0"/>
            </a:br>
            <a:r>
              <a:rPr lang="en-GB" sz="2600" dirty="0"/>
              <a:t>	</a:t>
            </a:r>
            <a:r>
              <a:rPr lang="en-GB" sz="2600" dirty="0" err="1"/>
              <a:t>createStore</a:t>
            </a:r>
            <a:r>
              <a:rPr lang="en-GB" sz="2600" dirty="0"/>
              <a:t>(</a:t>
            </a:r>
            <a:r>
              <a:rPr lang="en-GB" sz="2600" dirty="0" err="1"/>
              <a:t>combineReducers</a:t>
            </a:r>
            <a:r>
              <a:rPr lang="en-GB" sz="2600" dirty="0"/>
              <a:t>(</a:t>
            </a:r>
            <a:r>
              <a:rPr lang="en-GB" sz="2600" dirty="0" err="1"/>
              <a:t>config.reducers</a:t>
            </a:r>
            <a:r>
              <a:rPr lang="en-GB" sz="2600" dirty="0"/>
              <a:t> ….)</a:t>
            </a:r>
          </a:p>
          <a:p>
            <a:pPr marL="0" indent="0">
              <a:buNone/>
            </a:pPr>
            <a:br>
              <a:rPr lang="en-GB" i="1" dirty="0"/>
            </a:br>
            <a:r>
              <a:rPr lang="en-GB" i="1" dirty="0"/>
              <a:t>3) </a:t>
            </a:r>
            <a:r>
              <a:rPr lang="en-GB" b="1" i="1" dirty="0"/>
              <a:t>Store</a:t>
            </a:r>
            <a:r>
              <a:rPr lang="en-GB" dirty="0"/>
              <a:t> injected and plumbed into Web Components</a:t>
            </a:r>
          </a:p>
          <a:p>
            <a:pPr marL="0" indent="0">
              <a:buNone/>
            </a:pPr>
            <a:r>
              <a:rPr lang="en-GB" i="1" dirty="0">
                <a:effectLst/>
              </a:rPr>
              <a:t>	 lib/redux-component-base.js</a:t>
            </a:r>
            <a:br>
              <a:rPr lang="en-GB" dirty="0">
                <a:hlinkClick r:id="rId2"/>
              </a:rPr>
            </a:br>
            <a:br>
              <a:rPr lang="en-GB" dirty="0"/>
            </a:br>
            <a:r>
              <a:rPr lang="en-GB" dirty="0"/>
              <a:t>4) </a:t>
            </a:r>
            <a:r>
              <a:rPr lang="en-GB" b="1" i="1" dirty="0"/>
              <a:t>Store</a:t>
            </a:r>
            <a:r>
              <a:rPr lang="en-GB" dirty="0"/>
              <a:t> action fired in Web Components (example)</a:t>
            </a:r>
            <a:br>
              <a:rPr lang="en-GB" dirty="0"/>
            </a:br>
            <a:r>
              <a:rPr lang="en-GB" dirty="0"/>
              <a:t>	</a:t>
            </a:r>
            <a:r>
              <a:rPr lang="en-GB" sz="2900" dirty="0"/>
              <a:t> </a:t>
            </a:r>
            <a:r>
              <a:rPr lang="en-GB" sz="2900" i="1" dirty="0"/>
              <a:t>components/products/overview/</a:t>
            </a:r>
            <a:r>
              <a:rPr lang="en-GB" sz="2900" i="1" dirty="0" err="1"/>
              <a:t>ft</a:t>
            </a:r>
            <a:r>
              <a:rPr lang="en-GB" sz="2900" i="1" dirty="0"/>
              <a:t>-fund-ratings/</a:t>
            </a:r>
            <a:r>
              <a:rPr lang="en-GB" sz="2900" i="1" dirty="0" err="1"/>
              <a:t>gw-etf</a:t>
            </a:r>
            <a:r>
              <a:rPr lang="en-GB" sz="2900" i="1" dirty="0"/>
              <a:t>/ft-fund-ratings.js</a:t>
            </a:r>
            <a:br>
              <a:rPr lang="en-GB" dirty="0">
                <a:hlinkClick r:id="rId2"/>
              </a:rPr>
            </a:br>
            <a:br>
              <a:rPr lang="en-GB" dirty="0">
                <a:hlinkClick r:id="rId2"/>
              </a:rPr>
            </a:br>
            <a:br>
              <a:rPr lang="en-GB" dirty="0">
                <a:hlinkClick r:id="rId2"/>
              </a:rPr>
            </a:br>
            <a:r>
              <a:rPr lang="en-GB" dirty="0">
                <a:hlinkClick r:id="rId2"/>
              </a:rPr>
              <a:t>https://redux.js.org/docs/basics/Store.html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040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2) </a:t>
            </a:r>
            <a:r>
              <a:rPr lang="en-GB" dirty="0" err="1"/>
              <a:t>Redux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i="1" strike="sngStrike" dirty="0"/>
              <a:t>State </a:t>
            </a:r>
          </a:p>
          <a:p>
            <a:pPr marL="400050" lvl="1" indent="0">
              <a:buNone/>
            </a:pPr>
            <a:r>
              <a:rPr lang="en-GB" dirty="0"/>
              <a:t>Dumb object full of serialisable data</a:t>
            </a:r>
            <a:br>
              <a:rPr lang="en-GB" dirty="0"/>
            </a:br>
            <a:r>
              <a:rPr lang="en-GB" dirty="0"/>
              <a:t>(e.g. no Maps or Functions, just JSON-</a:t>
            </a:r>
            <a:r>
              <a:rPr lang="en-GB" dirty="0" err="1"/>
              <a:t>ible</a:t>
            </a:r>
            <a:r>
              <a:rPr lang="en-GB" dirty="0"/>
              <a:t> data)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b="1" i="1" strike="sngStrike" dirty="0"/>
              <a:t>Store </a:t>
            </a:r>
          </a:p>
          <a:p>
            <a:pPr marL="400050" lvl="1" indent="0">
              <a:buNone/>
            </a:pPr>
            <a:r>
              <a:rPr lang="en-GB" dirty="0"/>
              <a:t>Current </a:t>
            </a:r>
            <a:r>
              <a:rPr lang="en-GB" b="1" i="1" dirty="0"/>
              <a:t>State</a:t>
            </a:r>
            <a:r>
              <a:rPr lang="en-GB" dirty="0"/>
              <a:t>, wrapped around a Event Dispatcher which has </a:t>
            </a:r>
            <a:r>
              <a:rPr lang="en-GB" b="1" i="1" dirty="0"/>
              <a:t>Actions</a:t>
            </a:r>
            <a:r>
              <a:rPr lang="en-GB" dirty="0"/>
              <a:t> added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b="1" i="1" dirty="0"/>
              <a:t>Action </a:t>
            </a:r>
          </a:p>
          <a:p>
            <a:pPr marL="400050" lvl="1" indent="0">
              <a:buNone/>
            </a:pPr>
            <a:r>
              <a:rPr lang="en-GB" dirty="0"/>
              <a:t>Event to be fired on a </a:t>
            </a:r>
            <a:r>
              <a:rPr lang="en-GB" b="1" i="1" dirty="0"/>
              <a:t>Store</a:t>
            </a:r>
            <a:r>
              <a:rPr lang="en-GB" dirty="0"/>
              <a:t>, contains TYPE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b="1" i="1" dirty="0"/>
              <a:t>Reducer</a:t>
            </a:r>
          </a:p>
          <a:p>
            <a:pPr marL="400050" lvl="1" indent="0">
              <a:buNone/>
            </a:pPr>
            <a:r>
              <a:rPr lang="en-GB" dirty="0"/>
              <a:t>Event handler set in </a:t>
            </a:r>
            <a:r>
              <a:rPr lang="en-GB" b="1" i="1" dirty="0"/>
              <a:t>Store</a:t>
            </a:r>
            <a:r>
              <a:rPr lang="en-GB" dirty="0"/>
              <a:t>, which responds to specific </a:t>
            </a:r>
            <a:r>
              <a:rPr lang="en-GB" b="1" i="1" dirty="0"/>
              <a:t>Action</a:t>
            </a:r>
            <a:r>
              <a:rPr lang="en-GB" i="1" dirty="0"/>
              <a:t> </a:t>
            </a:r>
            <a:r>
              <a:rPr lang="en-GB" dirty="0"/>
              <a:t>TYPEs, and immutably edits the current </a:t>
            </a:r>
            <a:r>
              <a:rPr lang="en-GB" b="1" i="1" dirty="0"/>
              <a:t>State</a:t>
            </a:r>
            <a:r>
              <a:rPr lang="en-GB" i="1" dirty="0"/>
              <a:t> </a:t>
            </a:r>
            <a:r>
              <a:rPr lang="en-GB" dirty="0"/>
              <a:t>and returns it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1562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2) </a:t>
            </a:r>
            <a:r>
              <a:rPr lang="en-GB" dirty="0" err="1"/>
              <a:t>Redux</a:t>
            </a:r>
            <a:r>
              <a:rPr lang="en-GB" dirty="0"/>
              <a:t> : Action / Reducer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GB" b="1" i="1" dirty="0"/>
              <a:t>Store</a:t>
            </a:r>
            <a:r>
              <a:rPr lang="en-GB" dirty="0"/>
              <a:t> </a:t>
            </a:r>
            <a:r>
              <a:rPr lang="en-GB" b="1" i="1" dirty="0"/>
              <a:t>Action</a:t>
            </a:r>
            <a:r>
              <a:rPr lang="en-GB" dirty="0"/>
              <a:t> fired in Web Components</a:t>
            </a:r>
          </a:p>
          <a:p>
            <a:pPr marL="514350" indent="-514350">
              <a:buAutoNum type="arabicParenR"/>
            </a:pPr>
            <a:r>
              <a:rPr lang="en-GB" dirty="0"/>
              <a:t>Picked up by corresponding </a:t>
            </a:r>
            <a:r>
              <a:rPr lang="en-GB" b="1" i="1" dirty="0"/>
              <a:t>Reducer</a:t>
            </a:r>
          </a:p>
          <a:p>
            <a:pPr marL="514350" indent="-514350">
              <a:buAutoNum type="arabicParenR"/>
            </a:pPr>
            <a:r>
              <a:rPr lang="en-GB" b="1" i="1" dirty="0"/>
              <a:t>Store</a:t>
            </a:r>
            <a:r>
              <a:rPr lang="en-GB" dirty="0"/>
              <a:t> Update picked up in Web Components</a:t>
            </a:r>
          </a:p>
          <a:p>
            <a:pPr marL="514350" indent="-514350">
              <a:buAutoNum type="arabicParenR"/>
            </a:pPr>
            <a:r>
              <a:rPr lang="en-GB" dirty="0"/>
              <a:t>Profit … sorry I mean HTML refresh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https://redux.js.org/docs/basics/Actions.html</a:t>
            </a:r>
            <a:br>
              <a:rPr lang="en-GB" dirty="0"/>
            </a:br>
            <a:r>
              <a:rPr lang="en-GB" dirty="0">
                <a:hlinkClick r:id="rId3"/>
              </a:rPr>
              <a:t>https://redux.js.org/docs/basics/Reducers.html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068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</a:t>
            </a:r>
            <a:r>
              <a:rPr lang="en-GB" dirty="0" err="1"/>
              <a:t>Redux</a:t>
            </a:r>
            <a:r>
              <a:rPr lang="en-GB" dirty="0"/>
              <a:t> : Action / Reducer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GB" b="1" i="1" dirty="0"/>
              <a:t>Store</a:t>
            </a:r>
            <a:r>
              <a:rPr lang="en-GB" dirty="0"/>
              <a:t> </a:t>
            </a:r>
            <a:r>
              <a:rPr lang="en-GB" b="1" i="1" dirty="0"/>
              <a:t>Action</a:t>
            </a:r>
            <a:r>
              <a:rPr lang="en-GB" dirty="0"/>
              <a:t> fired in Fund Ratings</a:t>
            </a:r>
            <a:br>
              <a:rPr lang="en-GB" dirty="0"/>
            </a:br>
            <a:r>
              <a:rPr lang="en-GB" sz="2000" dirty="0"/>
              <a:t>components/products/overview/</a:t>
            </a:r>
            <a:r>
              <a:rPr lang="en-GB" sz="2000" dirty="0" err="1"/>
              <a:t>ft</a:t>
            </a:r>
            <a:r>
              <a:rPr lang="en-GB" sz="2000" dirty="0"/>
              <a:t>-fund-ratings/</a:t>
            </a:r>
            <a:r>
              <a:rPr lang="en-GB" sz="2000" dirty="0" err="1"/>
              <a:t>gw-etf</a:t>
            </a:r>
            <a:r>
              <a:rPr lang="en-GB" sz="2000" dirty="0"/>
              <a:t>/ft-fund-ratings.js</a:t>
            </a:r>
          </a:p>
          <a:p>
            <a:pPr marL="514350" indent="-514350">
              <a:buAutoNum type="arabicParenR"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6933109" cy="438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47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1) Bamboo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Bamboo is continuous integration server software</a:t>
            </a:r>
          </a:p>
          <a:p>
            <a:r>
              <a:rPr lang="en-GB" dirty="0"/>
              <a:t>It’s setup with </a:t>
            </a:r>
            <a:r>
              <a:rPr lang="en-GB" b="1" i="1" dirty="0"/>
              <a:t>Plans</a:t>
            </a:r>
            <a:r>
              <a:rPr lang="en-GB" dirty="0"/>
              <a:t> which have a series of </a:t>
            </a:r>
            <a:r>
              <a:rPr lang="en-GB" b="1" i="1" dirty="0"/>
              <a:t>Tasks</a:t>
            </a:r>
            <a:r>
              <a:rPr lang="en-GB" dirty="0"/>
              <a:t> which download, configure, and compile </a:t>
            </a:r>
            <a:r>
              <a:rPr lang="en-GB" b="1" i="1" dirty="0"/>
              <a:t>Builds</a:t>
            </a:r>
          </a:p>
          <a:p>
            <a:r>
              <a:rPr lang="en-GB" dirty="0"/>
              <a:t>Triggers are setup (e.g. on SVN commit) which start </a:t>
            </a:r>
            <a:r>
              <a:rPr lang="en-GB" b="1" i="1" dirty="0"/>
              <a:t>Jobs</a:t>
            </a:r>
            <a:r>
              <a:rPr lang="en-GB" dirty="0"/>
              <a:t> which execute the </a:t>
            </a:r>
            <a:r>
              <a:rPr lang="en-GB" b="1" i="1" dirty="0"/>
              <a:t>Plan, </a:t>
            </a:r>
            <a:r>
              <a:rPr lang="en-GB" dirty="0"/>
              <a:t>and create the </a:t>
            </a:r>
            <a:r>
              <a:rPr lang="en-GB" b="1" i="1" dirty="0"/>
              <a:t>Build</a:t>
            </a:r>
            <a:endParaRPr lang="en-GB" dirty="0"/>
          </a:p>
          <a:p>
            <a:r>
              <a:rPr lang="en-GB" b="1" i="1" dirty="0"/>
              <a:t>Builds</a:t>
            </a:r>
            <a:r>
              <a:rPr lang="en-GB" dirty="0"/>
              <a:t> are then deployed to servers</a:t>
            </a:r>
          </a:p>
          <a:p>
            <a:r>
              <a:rPr lang="en-GB" dirty="0"/>
              <a:t>We have a instance with web-platform job in franklin setup for our work</a:t>
            </a:r>
          </a:p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r>
              <a:rPr lang="en-GB" sz="2400" dirty="0">
                <a:hlinkClick r:id="rId2"/>
              </a:rPr>
              <a:t>https://en.wikipedia.org/wiki/Bamboo_(software)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7213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</a:t>
            </a:r>
            <a:r>
              <a:rPr lang="en-GB" dirty="0" err="1"/>
              <a:t>Redux</a:t>
            </a:r>
            <a:r>
              <a:rPr lang="en-GB" dirty="0"/>
              <a:t> : Action / Reducer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2) Picked up by corresponding </a:t>
            </a:r>
            <a:r>
              <a:rPr lang="en-GB" b="1" i="1" dirty="0"/>
              <a:t>Reducer</a:t>
            </a:r>
            <a:br>
              <a:rPr lang="en-GB" dirty="0"/>
            </a:br>
            <a:r>
              <a:rPr lang="en-GB" dirty="0"/>
              <a:t>	</a:t>
            </a:r>
            <a:r>
              <a:rPr lang="en-GB" sz="1600" dirty="0"/>
              <a:t>components/products/overview/</a:t>
            </a:r>
            <a:r>
              <a:rPr lang="en-GB" sz="1600" dirty="0" err="1"/>
              <a:t>ft</a:t>
            </a:r>
            <a:r>
              <a:rPr lang="en-GB" sz="1600" dirty="0"/>
              <a:t>-fund-ratings/</a:t>
            </a:r>
            <a:r>
              <a:rPr lang="en-GB" sz="1600" dirty="0" err="1"/>
              <a:t>gw-etf</a:t>
            </a:r>
            <a:r>
              <a:rPr lang="en-GB" sz="1600" dirty="0"/>
              <a:t>/lib/</a:t>
            </a:r>
            <a:r>
              <a:rPr lang="en-GB" sz="1600" dirty="0" err="1"/>
              <a:t>gw</a:t>
            </a:r>
            <a:r>
              <a:rPr lang="en-GB" sz="1600" dirty="0"/>
              <a:t>/fund-ratings.reducer.js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6230937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475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</a:t>
            </a:r>
            <a:r>
              <a:rPr lang="en-GB" dirty="0" err="1"/>
              <a:t>Redux</a:t>
            </a:r>
            <a:r>
              <a:rPr lang="en-GB" dirty="0"/>
              <a:t> : Action / Reducer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3) </a:t>
            </a:r>
            <a:r>
              <a:rPr lang="en-GB" b="1" i="1" dirty="0"/>
              <a:t>Store</a:t>
            </a:r>
            <a:r>
              <a:rPr lang="en-GB" dirty="0"/>
              <a:t> Update picked up in Web Components</a:t>
            </a:r>
            <a:br>
              <a:rPr lang="en-GB" dirty="0"/>
            </a:br>
            <a:r>
              <a:rPr lang="en-GB" dirty="0"/>
              <a:t>	</a:t>
            </a:r>
            <a:r>
              <a:rPr lang="en-GB" sz="1600" dirty="0"/>
              <a:t>components/products/overview/</a:t>
            </a:r>
            <a:r>
              <a:rPr lang="en-GB" sz="1600" dirty="0" err="1"/>
              <a:t>ft</a:t>
            </a:r>
            <a:r>
              <a:rPr lang="en-GB" sz="1600" dirty="0"/>
              <a:t>-fund-ratings/</a:t>
            </a:r>
            <a:r>
              <a:rPr lang="en-GB" sz="1600" dirty="0" err="1"/>
              <a:t>gw-etf</a:t>
            </a:r>
            <a:r>
              <a:rPr lang="en-GB" sz="1600" dirty="0"/>
              <a:t>/ft-fund-ratings.js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99" y="2231851"/>
            <a:ext cx="6573837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48205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2) </a:t>
            </a:r>
            <a:r>
              <a:rPr lang="en-GB" dirty="0" err="1"/>
              <a:t>Redux</a:t>
            </a:r>
            <a:r>
              <a:rPr lang="en-GB" dirty="0"/>
              <a:t> : Action / Reducer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arenR"/>
            </a:pPr>
            <a:r>
              <a:rPr lang="en-GB" b="1" i="1" strike="sngStrike" dirty="0"/>
              <a:t>Store</a:t>
            </a:r>
            <a:r>
              <a:rPr lang="en-GB" strike="sngStrike" dirty="0"/>
              <a:t> </a:t>
            </a:r>
            <a:r>
              <a:rPr lang="en-GB" b="1" i="1" strike="sngStrike" dirty="0"/>
              <a:t>Action</a:t>
            </a:r>
            <a:r>
              <a:rPr lang="en-GB" strike="sngStrike" dirty="0"/>
              <a:t> fired in Web Components</a:t>
            </a:r>
          </a:p>
          <a:p>
            <a:pPr marL="514350" indent="-514350">
              <a:buAutoNum type="arabicParenR"/>
            </a:pPr>
            <a:r>
              <a:rPr lang="en-GB" strike="sngStrike" dirty="0"/>
              <a:t>Picked up by corresponding </a:t>
            </a:r>
            <a:r>
              <a:rPr lang="en-GB" b="1" i="1" strike="sngStrike" dirty="0"/>
              <a:t>Reducer</a:t>
            </a:r>
          </a:p>
          <a:p>
            <a:pPr marL="514350" indent="-514350">
              <a:buAutoNum type="arabicParenR"/>
            </a:pPr>
            <a:r>
              <a:rPr lang="en-GB" b="1" i="1" strike="sngStrike" dirty="0"/>
              <a:t>Store</a:t>
            </a:r>
            <a:r>
              <a:rPr lang="en-GB" strike="sngStrike" dirty="0"/>
              <a:t> Update picked up in Web Components</a:t>
            </a:r>
          </a:p>
          <a:p>
            <a:pPr marL="0" indent="0">
              <a:buNone/>
            </a:pPr>
            <a:r>
              <a:rPr lang="en-GB" dirty="0"/>
              <a:t>4)   Profit … sorry I mean HTML refresh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Easy </a:t>
            </a:r>
            <a:r>
              <a:rPr lang="en-GB" dirty="0">
                <a:sym typeface="Wingdings" pitchFamily="2" charset="2"/>
              </a:rPr>
              <a:t></a:t>
            </a:r>
            <a:br>
              <a:rPr lang="en-GB" dirty="0">
                <a:sym typeface="Wingdings" pitchFamily="2" charset="2"/>
              </a:rPr>
            </a:br>
            <a:br>
              <a:rPr lang="en-GB" dirty="0">
                <a:sym typeface="Wingdings" pitchFamily="2" charset="2"/>
              </a:rPr>
            </a:br>
            <a:r>
              <a:rPr lang="en-GB" dirty="0">
                <a:sym typeface="Wingdings" pitchFamily="2" charset="2"/>
              </a:rPr>
              <a:t>Obviously “HC SVNT DRACONES!”</a:t>
            </a:r>
            <a:endParaRPr lang="en-GB" dirty="0"/>
          </a:p>
          <a:p>
            <a:pPr marL="0" indent="0">
              <a:buNone/>
            </a:pPr>
            <a:br>
              <a:rPr lang="en-GB" dirty="0"/>
            </a:br>
            <a:r>
              <a:rPr lang="en-GB" sz="1900" dirty="0"/>
              <a:t>xxx</a:t>
            </a:r>
          </a:p>
          <a:p>
            <a:pPr marL="514350" indent="-514350">
              <a:buAutoNum type="arabicParenR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9517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2) MMVV Structure + </a:t>
            </a:r>
            <a:r>
              <a:rPr lang="en-GB" dirty="0" err="1"/>
              <a:t>Redux</a:t>
            </a:r>
            <a:r>
              <a:rPr lang="en-GB" dirty="0"/>
              <a:t> / Aurelia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GB" b="1" i="1" strike="sngStrike" dirty="0"/>
              <a:t>Aurelia</a:t>
            </a:r>
            <a:r>
              <a:rPr lang="en-GB" strike="sngStrike" dirty="0"/>
              <a:t> Framework (</a:t>
            </a:r>
            <a:r>
              <a:rPr lang="en-GB" b="1" i="1" strike="sngStrike" dirty="0"/>
              <a:t>View</a:t>
            </a:r>
            <a:r>
              <a:rPr lang="en-GB" strike="sngStrike" dirty="0"/>
              <a:t> and </a:t>
            </a:r>
            <a:r>
              <a:rPr lang="en-GB" b="1" i="1" strike="sngStrike" dirty="0"/>
              <a:t>View Model</a:t>
            </a:r>
            <a:r>
              <a:rPr lang="en-GB" strike="sngStrike" dirty="0"/>
              <a:t>)</a:t>
            </a:r>
          </a:p>
          <a:p>
            <a:pPr marL="514350" indent="-514350">
              <a:buAutoNum type="arabicParenR"/>
            </a:pPr>
            <a:r>
              <a:rPr lang="en-GB" b="1" i="1" strike="sngStrike" dirty="0" err="1"/>
              <a:t>Redux</a:t>
            </a:r>
            <a:r>
              <a:rPr lang="en-GB" b="1" i="1" strike="sngStrike" dirty="0"/>
              <a:t> </a:t>
            </a:r>
            <a:r>
              <a:rPr lang="en-GB" strike="sngStrike" dirty="0"/>
              <a:t>Framework (</a:t>
            </a:r>
            <a:r>
              <a:rPr lang="en-GB" b="1" i="1" strike="sngStrike" dirty="0"/>
              <a:t>Model</a:t>
            </a:r>
            <a:r>
              <a:rPr lang="en-GB" strike="sngStrike" dirty="0"/>
              <a:t>)</a:t>
            </a:r>
          </a:p>
          <a:p>
            <a:pPr marL="514350" indent="-514350">
              <a:buAutoNum type="arabicParenR"/>
            </a:pPr>
            <a:r>
              <a:rPr lang="en-GB" b="1" i="1" strike="sngStrike" dirty="0"/>
              <a:t>Model</a:t>
            </a:r>
            <a:r>
              <a:rPr lang="en-GB" strike="sngStrike" dirty="0"/>
              <a:t> – </a:t>
            </a:r>
            <a:r>
              <a:rPr lang="en-GB" b="1" i="1" strike="sngStrike" dirty="0"/>
              <a:t>View Model</a:t>
            </a:r>
            <a:r>
              <a:rPr lang="en-GB" strike="sngStrike" dirty="0"/>
              <a:t> – </a:t>
            </a:r>
            <a:r>
              <a:rPr lang="en-GB" b="1" i="1" strike="sngStrike" dirty="0"/>
              <a:t>View </a:t>
            </a:r>
            <a:r>
              <a:rPr lang="en-GB" strike="sngStrike" dirty="0"/>
              <a:t>Pattern</a:t>
            </a:r>
            <a:br>
              <a:rPr lang="en-GB" b="1" i="1" dirty="0"/>
            </a:br>
            <a:br>
              <a:rPr lang="en-GB" dirty="0"/>
            </a:br>
            <a:r>
              <a:rPr lang="en-GB" dirty="0"/>
              <a:t>	</a:t>
            </a:r>
            <a:r>
              <a:rPr lang="en-GB" strike="sngStrike" dirty="0" err="1"/>
              <a:t>Redux</a:t>
            </a:r>
            <a:r>
              <a:rPr lang="en-GB" strike="sngStrike" dirty="0"/>
              <a:t> </a:t>
            </a:r>
            <a:r>
              <a:rPr lang="en-GB" b="1" i="1" strike="sngStrike" dirty="0"/>
              <a:t>Model</a:t>
            </a:r>
            <a:r>
              <a:rPr lang="en-GB" strike="sngStrike" dirty="0"/>
              <a:t> -&gt; </a:t>
            </a:r>
            <a:br>
              <a:rPr lang="en-GB" dirty="0"/>
            </a:br>
            <a:r>
              <a:rPr lang="en-GB" dirty="0"/>
              <a:t>	</a:t>
            </a:r>
            <a:r>
              <a:rPr lang="en-GB" strike="sngStrike" dirty="0" err="1"/>
              <a:t>Aureila</a:t>
            </a:r>
            <a:r>
              <a:rPr lang="en-GB" strike="sngStrike" dirty="0"/>
              <a:t> </a:t>
            </a:r>
            <a:r>
              <a:rPr lang="en-GB" b="1" i="1" strike="sngStrike" dirty="0"/>
              <a:t>View Model</a:t>
            </a:r>
            <a:r>
              <a:rPr lang="en-GB" strike="sngStrike" dirty="0"/>
              <a:t> </a:t>
            </a:r>
            <a:r>
              <a:rPr lang="en-GB" dirty="0"/>
              <a:t>-&gt; </a:t>
            </a:r>
            <a:br>
              <a:rPr lang="en-GB" dirty="0"/>
            </a:br>
            <a:r>
              <a:rPr lang="en-GB" dirty="0"/>
              <a:t>	</a:t>
            </a:r>
            <a:r>
              <a:rPr lang="en-GB" strike="sngStrike" dirty="0"/>
              <a:t>Aurelia </a:t>
            </a:r>
            <a:r>
              <a:rPr lang="en-GB" b="1" i="1" strike="sngStrike" dirty="0"/>
              <a:t>View</a:t>
            </a:r>
            <a:endParaRPr lang="en-GB" strike="sngStrike" dirty="0"/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Easy </a:t>
            </a:r>
            <a:r>
              <a:rPr lang="en-GB" dirty="0">
                <a:sym typeface="Wingdings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2314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3) Questions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I’ve been Anthony M</a:t>
            </a:r>
            <a:r>
              <a:rPr lang="en-GB" baseline="30000" dirty="0"/>
              <a:t>c</a:t>
            </a:r>
            <a:r>
              <a:rPr lang="en-GB" dirty="0"/>
              <a:t>Kale</a:t>
            </a:r>
            <a:br>
              <a:rPr lang="en-GB" dirty="0"/>
            </a:br>
            <a:br>
              <a:rPr lang="en-GB" dirty="0"/>
            </a:br>
            <a:r>
              <a:rPr lang="en-GB" i="1" dirty="0"/>
              <a:t>“Wizard without Portfolio”</a:t>
            </a:r>
            <a:br>
              <a:rPr lang="en-GB" dirty="0"/>
            </a:br>
            <a:br>
              <a:rPr lang="en-GB" dirty="0"/>
            </a:br>
            <a:r>
              <a:rPr lang="en-GB" dirty="0"/>
              <a:t>Fixer-Upper of </a:t>
            </a:r>
            <a:r>
              <a:rPr lang="en-GB" b="1" i="1" dirty="0"/>
              <a:t>Broken</a:t>
            </a:r>
            <a:r>
              <a:rPr lang="en-GB" dirty="0"/>
              <a:t> things, and </a:t>
            </a:r>
            <a:r>
              <a:rPr lang="en-GB" b="1" i="1" dirty="0"/>
              <a:t>creator</a:t>
            </a:r>
            <a:r>
              <a:rPr lang="en-GB" dirty="0"/>
              <a:t> of time-constrained workable </a:t>
            </a:r>
            <a:r>
              <a:rPr lang="en-GB" b="1" i="1" dirty="0"/>
              <a:t>Fudges</a:t>
            </a:r>
            <a:r>
              <a:rPr lang="en-GB" dirty="0"/>
              <a:t> for 15 years.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Email :</a:t>
            </a:r>
            <a:br>
              <a:rPr lang="en-GB" dirty="0"/>
            </a:br>
            <a:r>
              <a:rPr lang="en-GB" dirty="0">
                <a:hlinkClick r:id="rId2"/>
              </a:rPr>
              <a:t>anthony@zapper.hodgers.com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482" name="Picture 2" descr="C:\Users\amckale\Desktop\p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456" y="155679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35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1) Bamboo : Show 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936" y="1927373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xxx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52371"/>
            <a:ext cx="6034658" cy="422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945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1) Bamboo : Web-Platform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8478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Web-Platform </a:t>
            </a:r>
            <a:r>
              <a:rPr lang="en-GB" b="1" i="1" dirty="0"/>
              <a:t>Plan </a:t>
            </a:r>
            <a:r>
              <a:rPr lang="en-GB" dirty="0"/>
              <a:t>Rough Breakdown</a:t>
            </a:r>
          </a:p>
          <a:p>
            <a:r>
              <a:rPr lang="en-GB" dirty="0"/>
              <a:t>Download : SVN</a:t>
            </a:r>
          </a:p>
          <a:p>
            <a:r>
              <a:rPr lang="en-GB" dirty="0"/>
              <a:t>Configure Compile </a:t>
            </a:r>
            <a:r>
              <a:rPr lang="en-GB" b="1" i="1" dirty="0"/>
              <a:t>Build</a:t>
            </a:r>
            <a:r>
              <a:rPr lang="en-GB" dirty="0"/>
              <a:t> : Gulp / Aurelia </a:t>
            </a:r>
            <a:r>
              <a:rPr lang="en-GB" dirty="0" err="1"/>
              <a:t>Cli</a:t>
            </a:r>
            <a:endParaRPr lang="en-GB" dirty="0"/>
          </a:p>
          <a:p>
            <a:r>
              <a:rPr lang="en-GB" dirty="0"/>
              <a:t>Deploy </a:t>
            </a:r>
            <a:r>
              <a:rPr lang="en-GB" b="1" i="1" dirty="0"/>
              <a:t>Build</a:t>
            </a:r>
            <a:r>
              <a:rPr lang="en-GB" dirty="0"/>
              <a:t> to servers : SCP</a:t>
            </a:r>
          </a:p>
        </p:txBody>
      </p:sp>
    </p:spTree>
    <p:extLst>
      <p:ext uri="{BB962C8B-B14F-4D97-AF65-F5344CB8AC3E}">
        <p14:creationId xmlns:p14="http://schemas.microsoft.com/office/powerpoint/2010/main" val="179674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1)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SVN in a piece of version control software</a:t>
            </a:r>
          </a:p>
          <a:p>
            <a:r>
              <a:rPr lang="en-GB" dirty="0"/>
              <a:t>It’s super old but extremely common</a:t>
            </a:r>
          </a:p>
          <a:p>
            <a:r>
              <a:rPr lang="en-GB" dirty="0"/>
              <a:t>It’s a tree structure with Tags / Trunk / Branches / Commits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600" dirty="0">
                <a:hlinkClick r:id="rId2"/>
              </a:rPr>
              <a:t>https://sourcemgmtsvn.noam.corp.frk.com:18080/svn/globalweb/</a:t>
            </a:r>
            <a:endParaRPr lang="en-GB" sz="1600" dirty="0"/>
          </a:p>
          <a:p>
            <a:pPr marL="0" indent="0">
              <a:buNone/>
            </a:pPr>
            <a:r>
              <a:rPr lang="en-GB" sz="1600" dirty="0">
                <a:hlinkClick r:id="rId3"/>
              </a:rPr>
              <a:t>http://svnbook.red-bean.com/</a:t>
            </a:r>
            <a:endParaRPr lang="en-GB" sz="1600" dirty="0"/>
          </a:p>
          <a:p>
            <a:pPr marL="0" indent="0">
              <a:buNone/>
            </a:pPr>
            <a:r>
              <a:rPr lang="en-GB" sz="1600" dirty="0">
                <a:hlinkClick r:id="rId4"/>
              </a:rPr>
              <a:t>https://en.wikipedia.org/wiki/Version_control</a:t>
            </a:r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391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1) SVN Web Platform : </a:t>
            </a:r>
            <a:r>
              <a:rPr lang="en-GB" dirty="0" err="1"/>
              <a:t>Urls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8478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Develop Tools Repo</a:t>
            </a:r>
          </a:p>
          <a:p>
            <a:pPr marL="0" indent="0">
              <a:buNone/>
            </a:pPr>
            <a:r>
              <a:rPr lang="en-GB" dirty="0"/>
              <a:t>xxx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Dev</a:t>
            </a:r>
            <a:r>
              <a:rPr lang="en-GB" dirty="0"/>
              <a:t> Repo</a:t>
            </a:r>
          </a:p>
          <a:p>
            <a:pPr marL="0" indent="0">
              <a:buNone/>
            </a:pPr>
            <a:r>
              <a:rPr lang="en-GB" dirty="0"/>
              <a:t>xxx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Prod Repo</a:t>
            </a:r>
          </a:p>
          <a:p>
            <a:pPr marL="0" indent="0">
              <a:buNone/>
            </a:pPr>
            <a:r>
              <a:rPr lang="en-GB" dirty="0"/>
              <a:t>xxx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575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1) Bamboo : Web-Platform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8478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Web-Platform </a:t>
            </a:r>
            <a:r>
              <a:rPr lang="en-GB" b="1" i="1" dirty="0"/>
              <a:t>Plan </a:t>
            </a:r>
            <a:r>
              <a:rPr lang="en-GB" dirty="0"/>
              <a:t>Rough Breakdown</a:t>
            </a:r>
          </a:p>
          <a:p>
            <a:r>
              <a:rPr lang="en-GB" strike="sngStrike" dirty="0"/>
              <a:t>Download : SVN</a:t>
            </a:r>
          </a:p>
          <a:p>
            <a:r>
              <a:rPr lang="en-GB" dirty="0"/>
              <a:t>Configure Compile </a:t>
            </a:r>
            <a:r>
              <a:rPr lang="en-GB" b="1" i="1" dirty="0"/>
              <a:t>Build</a:t>
            </a:r>
            <a:r>
              <a:rPr lang="en-GB" dirty="0"/>
              <a:t> : Gulp / Aurelia </a:t>
            </a:r>
            <a:r>
              <a:rPr lang="en-GB" dirty="0" err="1"/>
              <a:t>Cli</a:t>
            </a:r>
            <a:endParaRPr lang="en-GB" dirty="0"/>
          </a:p>
          <a:p>
            <a:r>
              <a:rPr lang="en-GB" dirty="0"/>
              <a:t>Deploy </a:t>
            </a:r>
            <a:r>
              <a:rPr lang="en-GB" b="1" i="1" dirty="0"/>
              <a:t>Build</a:t>
            </a:r>
            <a:r>
              <a:rPr lang="en-GB" dirty="0"/>
              <a:t> to servers : SCP</a:t>
            </a:r>
          </a:p>
        </p:txBody>
      </p:sp>
    </p:spTree>
    <p:extLst>
      <p:ext uri="{BB962C8B-B14F-4D97-AF65-F5344CB8AC3E}">
        <p14:creationId xmlns:p14="http://schemas.microsoft.com/office/powerpoint/2010/main" val="48794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855</Words>
  <Application>Microsoft Office PowerPoint</Application>
  <PresentationFormat>On-screen Show (4:3)</PresentationFormat>
  <Paragraphs>214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Wingdings</vt:lpstr>
      <vt:lpstr>Office Theme</vt:lpstr>
      <vt:lpstr>Franklin Templeton Web Platform Team Aurelia + Redux Information Sharing 22/10/2017</vt:lpstr>
      <vt:lpstr>Overview</vt:lpstr>
      <vt:lpstr>1) Build Cycle (SVN / Tooling / Bamboo)</vt:lpstr>
      <vt:lpstr>1) Bamboo</vt:lpstr>
      <vt:lpstr>1) Bamboo : Show Off</vt:lpstr>
      <vt:lpstr>1) Bamboo : Web-Platform Job</vt:lpstr>
      <vt:lpstr>1) SVN</vt:lpstr>
      <vt:lpstr>1) SVN Web Platform : Urls</vt:lpstr>
      <vt:lpstr>1) Bamboo : Web-Platform Job</vt:lpstr>
      <vt:lpstr>1) Gulp / Aurelia Cli</vt:lpstr>
      <vt:lpstr>1) Gulp / Aurelia Cli</vt:lpstr>
      <vt:lpstr>1) Gulp / Aurelia Cli</vt:lpstr>
      <vt:lpstr>1) Bamboo : Web-Platform Job</vt:lpstr>
      <vt:lpstr>1) Deploy Build to servers : SCP</vt:lpstr>
      <vt:lpstr>1) Bamboo : Web-Platform Job</vt:lpstr>
      <vt:lpstr>Overview</vt:lpstr>
      <vt:lpstr>2) MMVV Structure + Redux / Aurelia</vt:lpstr>
      <vt:lpstr>2) MMVV Structure + Redux / Aurelia</vt:lpstr>
      <vt:lpstr>2) MMVV Structure</vt:lpstr>
      <vt:lpstr>2) MMVV Structure</vt:lpstr>
      <vt:lpstr>2) MMVV Structure + Redux / Aurelia</vt:lpstr>
      <vt:lpstr>2) MMVV Structure + Redux / Aurelia</vt:lpstr>
      <vt:lpstr>2) Aurelia Framework</vt:lpstr>
      <vt:lpstr>2) Aurelia Components</vt:lpstr>
      <vt:lpstr>2) Aurelia Example : Fund Ratings</vt:lpstr>
      <vt:lpstr>2) Example : Fund Ratings : View</vt:lpstr>
      <vt:lpstr>2) Aurelia Example : Fund Ratings</vt:lpstr>
      <vt:lpstr>2)Example : Fund Ratings : View Model</vt:lpstr>
      <vt:lpstr>2)Example : Fund Ratings : View Model</vt:lpstr>
      <vt:lpstr>2)Example : Fund Ratings : View Model</vt:lpstr>
      <vt:lpstr>2)Example : Fund Ratings : View Model Further Reading</vt:lpstr>
      <vt:lpstr>2) Aurelia Example : Fund Ratings</vt:lpstr>
      <vt:lpstr>2) MMVV Structure + Redux / Aurelia</vt:lpstr>
      <vt:lpstr>2) Redux</vt:lpstr>
      <vt:lpstr>2) Redux</vt:lpstr>
      <vt:lpstr>2) Redux : Store Setup</vt:lpstr>
      <vt:lpstr>2) Redux</vt:lpstr>
      <vt:lpstr>2) Redux : Action / Reducer</vt:lpstr>
      <vt:lpstr>2) Redux : Action / Reducer Example</vt:lpstr>
      <vt:lpstr>2) Redux : Action / Reducer Example</vt:lpstr>
      <vt:lpstr>2) Redux : Action / Reducer Example</vt:lpstr>
      <vt:lpstr>2) Redux : Action / Reducer</vt:lpstr>
      <vt:lpstr>2) MMVV Structure + Redux / Aurelia</vt:lpstr>
      <vt:lpstr>3) Questions ?</vt:lpstr>
    </vt:vector>
  </TitlesOfParts>
  <Company>Franklin Templeton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Franklin Templeton Web Platform Team  Information Sharing 21/12/2017</dc:title>
  <dc:creator>McKale, Anthony</dc:creator>
  <cp:lastModifiedBy>McKale, Anthony</cp:lastModifiedBy>
  <cp:revision>31</cp:revision>
  <cp:lastPrinted>2017-12-21T11:57:22Z</cp:lastPrinted>
  <dcterms:created xsi:type="dcterms:W3CDTF">2017-12-21T09:32:10Z</dcterms:created>
  <dcterms:modified xsi:type="dcterms:W3CDTF">2018-10-26T07:37:07Z</dcterms:modified>
</cp:coreProperties>
</file>