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305" r:id="rId5"/>
    <p:sldId id="304" r:id="rId6"/>
    <p:sldId id="306" r:id="rId7"/>
    <p:sldId id="258" r:id="rId8"/>
    <p:sldId id="307" r:id="rId9"/>
    <p:sldId id="309" r:id="rId10"/>
    <p:sldId id="311" r:id="rId11"/>
    <p:sldId id="308" r:id="rId12"/>
    <p:sldId id="392" r:id="rId13"/>
    <p:sldId id="259" r:id="rId14"/>
    <p:sldId id="312" r:id="rId15"/>
    <p:sldId id="321" r:id="rId16"/>
    <p:sldId id="314" r:id="rId17"/>
    <p:sldId id="315" r:id="rId18"/>
    <p:sldId id="316" r:id="rId19"/>
    <p:sldId id="318" r:id="rId20"/>
    <p:sldId id="320" r:id="rId21"/>
    <p:sldId id="319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1" r:id="rId30"/>
    <p:sldId id="330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94" r:id="rId40"/>
    <p:sldId id="340" r:id="rId41"/>
    <p:sldId id="341" r:id="rId42"/>
    <p:sldId id="342" r:id="rId43"/>
    <p:sldId id="343" r:id="rId44"/>
    <p:sldId id="344" r:id="rId45"/>
    <p:sldId id="347" r:id="rId46"/>
    <p:sldId id="345" r:id="rId47"/>
    <p:sldId id="346" r:id="rId48"/>
    <p:sldId id="348" r:id="rId49"/>
    <p:sldId id="349" r:id="rId50"/>
    <p:sldId id="350" r:id="rId51"/>
    <p:sldId id="367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8" r:id="rId65"/>
    <p:sldId id="364" r:id="rId66"/>
    <p:sldId id="365" r:id="rId67"/>
    <p:sldId id="366" r:id="rId68"/>
    <p:sldId id="369" r:id="rId69"/>
    <p:sldId id="374" r:id="rId70"/>
    <p:sldId id="370" r:id="rId71"/>
    <p:sldId id="372" r:id="rId72"/>
    <p:sldId id="375" r:id="rId73"/>
    <p:sldId id="376" r:id="rId74"/>
    <p:sldId id="377" r:id="rId75"/>
    <p:sldId id="378" r:id="rId76"/>
    <p:sldId id="380" r:id="rId77"/>
    <p:sldId id="381" r:id="rId78"/>
    <p:sldId id="379" r:id="rId79"/>
    <p:sldId id="382" r:id="rId80"/>
    <p:sldId id="373" r:id="rId81"/>
    <p:sldId id="384" r:id="rId82"/>
    <p:sldId id="395" r:id="rId83"/>
    <p:sldId id="385" r:id="rId84"/>
    <p:sldId id="387" r:id="rId85"/>
    <p:sldId id="389" r:id="rId86"/>
    <p:sldId id="390" r:id="rId87"/>
    <p:sldId id="388" r:id="rId88"/>
    <p:sldId id="391" r:id="rId89"/>
    <p:sldId id="396" r:id="rId90"/>
    <p:sldId id="393" r:id="rId91"/>
    <p:sldId id="303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1CCAAD-F09E-4BF4-8756-791C7AE7A3FE}">
          <p14:sldIdLst>
            <p14:sldId id="256"/>
            <p14:sldId id="257"/>
          </p14:sldIdLst>
        </p14:section>
        <p14:section name="1. Quick History" id="{E2A892A6-D3A4-4DD9-B414-ECAF0557D217}">
          <p14:sldIdLst>
            <p14:sldId id="310"/>
            <p14:sldId id="305"/>
            <p14:sldId id="304"/>
            <p14:sldId id="306"/>
            <p14:sldId id="258"/>
            <p14:sldId id="307"/>
            <p14:sldId id="309"/>
            <p14:sldId id="311"/>
            <p14:sldId id="308"/>
          </p14:sldIdLst>
        </p14:section>
        <p14:section name="Intermission" id="{6CC28995-EC3E-49E4-B65A-42F8991BF5CC}">
          <p14:sldIdLst>
            <p14:sldId id="392"/>
          </p14:sldIdLst>
        </p14:section>
        <p14:section name="2. Basic: Overview" id="{123D37DA-9E46-47FB-9ADC-DBE67AF0EE3B}">
          <p14:sldIdLst>
            <p14:sldId id="259"/>
            <p14:sldId id="312"/>
            <p14:sldId id="321"/>
          </p14:sldIdLst>
        </p14:section>
        <p14:section name="2. B. Variables" id="{38623E99-829D-4CE0-938F-8DBFD6C31C74}">
          <p14:sldIdLst>
            <p14:sldId id="314"/>
            <p14:sldId id="315"/>
            <p14:sldId id="316"/>
            <p14:sldId id="318"/>
            <p14:sldId id="320"/>
            <p14:sldId id="319"/>
          </p14:sldIdLst>
        </p14:section>
        <p14:section name="2) B. Type Juggling" id="{C5325699-09F9-476E-9398-673088F00DC1}">
          <p14:sldIdLst>
            <p14:sldId id="322"/>
            <p14:sldId id="323"/>
            <p14:sldId id="325"/>
            <p14:sldId id="326"/>
            <p14:sldId id="327"/>
            <p14:sldId id="328"/>
          </p14:sldIdLst>
        </p14:section>
        <p14:section name="2. B. Literals" id="{BBE6B778-3182-40BC-AA29-B817DAECA95E}">
          <p14:sldIdLst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Intermission" id="{E8500C2D-0E59-4D5D-A8AE-DD75BADD25CC}">
          <p14:sldIdLst>
            <p14:sldId id="394"/>
          </p14:sldIdLst>
        </p14:section>
        <p14:section name="2. B. Control flow" id="{64FF34DE-82CE-4620-9C79-7BE049CA9312}">
          <p14:sldIdLst>
            <p14:sldId id="340"/>
            <p14:sldId id="341"/>
            <p14:sldId id="342"/>
            <p14:sldId id="343"/>
            <p14:sldId id="344"/>
            <p14:sldId id="347"/>
            <p14:sldId id="345"/>
            <p14:sldId id="346"/>
            <p14:sldId id="348"/>
            <p14:sldId id="349"/>
            <p14:sldId id="350"/>
            <p14:sldId id="36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2. B. Error Handling" id="{A71FA606-6670-426C-9E81-D7130FA04AC5}">
          <p14:sldIdLst>
            <p14:sldId id="368"/>
            <p14:sldId id="364"/>
            <p14:sldId id="365"/>
            <p14:sldId id="366"/>
          </p14:sldIdLst>
        </p14:section>
        <p14:section name="2. B. Functions" id="{5548E4F1-8A4C-453F-B688-B7F2F3E277AB}">
          <p14:sldIdLst>
            <p14:sldId id="369"/>
            <p14:sldId id="374"/>
            <p14:sldId id="370"/>
            <p14:sldId id="372"/>
            <p14:sldId id="375"/>
            <p14:sldId id="376"/>
            <p14:sldId id="377"/>
            <p14:sldId id="378"/>
            <p14:sldId id="380"/>
            <p14:sldId id="381"/>
            <p14:sldId id="379"/>
            <p14:sldId id="382"/>
            <p14:sldId id="373"/>
            <p14:sldId id="384"/>
            <p14:sldId id="395"/>
          </p14:sldIdLst>
        </p14:section>
        <p14:section name="2. b. Micro / Macro Tasks" id="{97B2346F-2B81-41A7-A8A2-3C548B635626}">
          <p14:sldIdLst>
            <p14:sldId id="385"/>
            <p14:sldId id="387"/>
            <p14:sldId id="389"/>
            <p14:sldId id="390"/>
            <p14:sldId id="388"/>
            <p14:sldId id="391"/>
            <p14:sldId id="396"/>
          </p14:sldIdLst>
        </p14:section>
        <p14:section name="Intermission" id="{38849DB8-CD37-4D77-8A09-9B3DE8A7A975}">
          <p14:sldIdLst>
            <p14:sldId id="393"/>
          </p14:sldIdLst>
        </p14:section>
        <p14:section name="Questions" id="{08F4FF8E-5BAE-495B-9266-6A8D73EA48A3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90" d="100"/>
          <a:sy n="90" d="100"/>
        </p:scale>
        <p:origin x="10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C9EC-1D13-4B5A-908B-983ACC0C14A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Introduction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MAScript#Versions" TargetMode="External"/><Relationship Id="rId2" Type="http://schemas.openxmlformats.org/officeDocument/2006/relationships/hyperlink" Target="https://developer.mozilla.org/bm/docs/Web/JavaScript/New_in_JavaScript/1.8.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h0.com/blog/a-brief-history-of-javascrip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Introdu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sejsdoc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attern-library.corp.frk.com/docs.html#/page/General/developer-notes/general/3-3-code-style-js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Classes/exten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Franklin Templeton</a:t>
            </a:r>
            <a:br>
              <a:rPr lang="en-GB" dirty="0"/>
            </a:br>
            <a:r>
              <a:rPr lang="en-GB" dirty="0"/>
              <a:t>Web Platform Team</a:t>
            </a:r>
            <a:br>
              <a:rPr lang="en-GB" dirty="0"/>
            </a:br>
            <a:r>
              <a:rPr lang="en-GB" b="1" i="1" dirty="0"/>
              <a:t>Basic of </a:t>
            </a:r>
            <a:r>
              <a:rPr lang="en-GB" b="1" i="1" dirty="0" err="1"/>
              <a:t>Javascript</a:t>
            </a:r>
            <a:br>
              <a:rPr lang="en-GB" dirty="0"/>
            </a:br>
            <a:r>
              <a:rPr lang="en-GB" dirty="0"/>
              <a:t>10/10/2018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By </a:t>
            </a:r>
            <a:r>
              <a:rPr lang="en-GB" b="1" i="1" dirty="0"/>
              <a:t>Anthony M</a:t>
            </a:r>
            <a:r>
              <a:rPr lang="en-GB" b="1" i="1" baseline="30000" dirty="0"/>
              <a:t>c</a:t>
            </a:r>
            <a:r>
              <a:rPr lang="en-GB" b="1" i="1" dirty="0"/>
              <a:t>Kale</a:t>
            </a:r>
            <a:br>
              <a:rPr lang="en-GB" i="1" dirty="0"/>
            </a:br>
            <a:r>
              <a:rPr lang="en-GB" i="1" dirty="0"/>
              <a:t>Wizard without Portfolio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009B74-A97F-4B10-8490-31EFF28DA635}"/>
              </a:ext>
            </a:extLst>
          </p:cNvPr>
          <p:cNvSpPr txBox="1">
            <a:spLocks/>
          </p:cNvSpPr>
          <p:nvPr/>
        </p:nvSpPr>
        <p:spPr>
          <a:xfrm>
            <a:off x="675685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Inspiration / Shamelessly Copied Examples / Structure From:</a:t>
            </a:r>
          </a:p>
          <a:p>
            <a:endParaRPr lang="en-GB" dirty="0"/>
          </a:p>
          <a:p>
            <a:r>
              <a:rPr lang="en-GB" dirty="0"/>
              <a:t>WAT Talk: </a:t>
            </a:r>
          </a:p>
          <a:p>
            <a:r>
              <a:rPr lang="en-GB" b="1" dirty="0">
                <a:hlinkClick r:id="rId2"/>
              </a:rPr>
              <a:t>https://www.destroyallsoftware.com/talks/wat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Mozilla </a:t>
            </a:r>
            <a:r>
              <a:rPr lang="en-GB" dirty="0" err="1"/>
              <a:t>Javascript</a:t>
            </a:r>
            <a:r>
              <a:rPr lang="en-GB" dirty="0"/>
              <a:t> Guide: </a:t>
            </a:r>
          </a:p>
          <a:p>
            <a:r>
              <a:rPr lang="en-GB" dirty="0">
                <a:hlinkClick r:id="rId3"/>
              </a:rPr>
              <a:t>https://developer.mozilla.org/en-US/docs/Web/JavaScript/Guide/Introduction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8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r>
              <a:rPr lang="en-GB" dirty="0"/>
              <a:t> : </a:t>
            </a:r>
            <a:br>
              <a:rPr lang="en-GB" dirty="0"/>
            </a:br>
            <a:r>
              <a:rPr lang="en-GB" dirty="0"/>
              <a:t>Why 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Situation: Web Platform built using Version 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Problem : Browsers only support Version 5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Solution : Compile Version 6 into Version 5</a:t>
            </a:r>
          </a:p>
          <a:p>
            <a:pPr marL="0" indent="0">
              <a:buNone/>
            </a:pPr>
            <a:r>
              <a:rPr lang="en-GB" i="1" dirty="0"/>
              <a:t>		+ hacks for Version 3 / 4 browsers</a:t>
            </a:r>
          </a:p>
        </p:txBody>
      </p:sp>
    </p:spTree>
    <p:extLst>
      <p:ext uri="{BB962C8B-B14F-4D97-AF65-F5344CB8AC3E}">
        <p14:creationId xmlns:p14="http://schemas.microsoft.com/office/powerpoint/2010/main" val="33893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r>
              <a:rPr lang="en-GB" dirty="0"/>
              <a:t> : </a:t>
            </a:r>
            <a:br>
              <a:rPr lang="en-GB" dirty="0"/>
            </a:br>
            <a:r>
              <a:rPr lang="en-GB" dirty="0"/>
              <a:t>Details / Links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https://developer.mozilla.org/bm/docs/Web/JavaScript/New_in_JavaScript/1.8.5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https://en.wikipedia.org/wiki/ECMAScript#Versions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https://auth0.com/blog/a-brief-history-of-javascript/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96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dirty="0" err="1"/>
              <a:t>Javascript</a:t>
            </a:r>
            <a:r>
              <a:rPr lang="en-GB" dirty="0"/>
              <a:t> has had a hard life</a:t>
            </a:r>
          </a:p>
          <a:p>
            <a:pPr>
              <a:buFontTx/>
              <a:buChar char="-"/>
            </a:pPr>
            <a:r>
              <a:rPr lang="en-GB" dirty="0"/>
              <a:t>Scars to be seen on Spec </a:t>
            </a:r>
            <a:br>
              <a:rPr lang="en-GB" dirty="0"/>
            </a:br>
            <a:r>
              <a:rPr lang="en-GB" dirty="0"/>
              <a:t>* </a:t>
            </a:r>
            <a:r>
              <a:rPr lang="en-GB" i="1" dirty="0"/>
              <a:t>aka Eval / label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1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700" dirty="0" err="1"/>
              <a:t>Javascript</a:t>
            </a:r>
            <a:r>
              <a:rPr lang="en-GB" sz="4700" dirty="0"/>
              <a:t> VS Java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https://developer.mozilla.org/en-US/docs/Web/JavaScript/Guide/Introduction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0D200-E4F1-4DAE-B661-3B4AAA6F872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89148"/>
          <a:ext cx="8229600" cy="274806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6451543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65593758"/>
                    </a:ext>
                  </a:extLst>
                </a:gridCol>
              </a:tblGrid>
              <a:tr h="317506">
                <a:tc>
                  <a:txBody>
                    <a:bodyPr/>
                    <a:lstStyle/>
                    <a:p>
                      <a:pPr algn="l"/>
                      <a:r>
                        <a:rPr lang="en-GB" sz="1700" b="1">
                          <a:effectLst/>
                          <a:latin typeface="x-locale-heading-primary"/>
                        </a:rPr>
                        <a:t>JavaScript</a:t>
                      </a:r>
                    </a:p>
                  </a:txBody>
                  <a:tcPr marL="72990" marR="72990" marT="18247" marB="3649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b="1">
                          <a:effectLst/>
                          <a:latin typeface="x-locale-heading-primary"/>
                        </a:rPr>
                        <a:t>Java</a:t>
                      </a:r>
                    </a:p>
                  </a:txBody>
                  <a:tcPr marL="72990" marR="72990" marT="18247" marB="3649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20831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Object-oriented. No distinction between types of objects. Inheritance is through the prototype mechanism, and properties and methods can be added to any object dynamically.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Class-based. Objects are divided into classes and instances with all inheritance through the class hierarchy. Classes and instances cannot have properties or methods added dynamically.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43530"/>
                  </a:ext>
                </a:extLst>
              </a:tr>
              <a:tr h="635011"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Variable data types are not declared (dynamic typing, loosely typed).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Variable data types must be declared (static typing, strongly typed).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84361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l"/>
                      <a:r>
                        <a:rPr lang="en-GB" sz="1700" dirty="0">
                          <a:effectLst/>
                        </a:rPr>
                        <a:t>Cannot automatically write to hard disk.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dirty="0">
                          <a:effectLst/>
                        </a:rPr>
                        <a:t>Can automatically write to hard disk.</a:t>
                      </a:r>
                    </a:p>
                  </a:txBody>
                  <a:tcPr marL="72990" marR="72990" marT="54742" marB="547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7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GB" sz="4700" dirty="0"/>
              <a:t>Case-Sensitive</a:t>
            </a:r>
          </a:p>
          <a:p>
            <a:pPr>
              <a:buFontTx/>
              <a:buChar char="-"/>
            </a:pPr>
            <a:endParaRPr lang="en-GB" sz="4700" dirty="0"/>
          </a:p>
          <a:p>
            <a:pPr>
              <a:buFontTx/>
              <a:buChar char="-"/>
            </a:pPr>
            <a:r>
              <a:rPr lang="en-GB" sz="4700" dirty="0"/>
              <a:t>Unicode</a:t>
            </a:r>
            <a:br>
              <a:rPr lang="en-GB" sz="4700" dirty="0"/>
            </a:br>
            <a:r>
              <a:rPr lang="en-GB" sz="3000" i="1" dirty="0"/>
              <a:t>* all code to be in English by convention / best practise</a:t>
            </a:r>
          </a:p>
          <a:p>
            <a:pPr>
              <a:buFontTx/>
              <a:buChar char="-"/>
            </a:pPr>
            <a:endParaRPr lang="en-GB" sz="4700" dirty="0"/>
          </a:p>
          <a:p>
            <a:pPr>
              <a:buFontTx/>
              <a:buChar char="-"/>
            </a:pPr>
            <a:r>
              <a:rPr lang="en-GB" sz="4700" dirty="0"/>
              <a:t>Syntax: semi-colons separated statements</a:t>
            </a:r>
            <a:br>
              <a:rPr lang="en-GB" sz="4700" dirty="0"/>
            </a:br>
            <a:r>
              <a:rPr lang="en-GB" sz="3000" i="1" dirty="0"/>
              <a:t>* return lines after statements not required but definitely best practise!</a:t>
            </a:r>
          </a:p>
          <a:p>
            <a:pPr>
              <a:buFontTx/>
              <a:buChar char="-"/>
            </a:pPr>
            <a:endParaRPr lang="en-GB" sz="3000" i="1" dirty="0"/>
          </a:p>
          <a:p>
            <a:pPr>
              <a:buFontTx/>
              <a:buChar char="-"/>
            </a:pPr>
            <a:r>
              <a:rPr lang="en-GB" sz="4600" dirty="0"/>
              <a:t>Module / Classes in separate files </a:t>
            </a:r>
            <a:br>
              <a:rPr lang="en-GB" sz="4600" dirty="0"/>
            </a:br>
            <a:r>
              <a:rPr lang="en-GB" sz="3000" dirty="0"/>
              <a:t>* by convention / best practise</a:t>
            </a:r>
          </a:p>
        </p:txBody>
      </p:sp>
    </p:spTree>
    <p:extLst>
      <p:ext uri="{BB962C8B-B14F-4D97-AF65-F5344CB8AC3E}">
        <p14:creationId xmlns:p14="http://schemas.microsoft.com/office/powerpoint/2010/main" val="351803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GB" sz="4700" dirty="0"/>
              <a:t>Comments</a:t>
            </a:r>
          </a:p>
          <a:p>
            <a:pPr>
              <a:buFontTx/>
              <a:buChar char="-"/>
            </a:pPr>
            <a:r>
              <a:rPr lang="en-GB" sz="4700" dirty="0"/>
              <a:t>Variables</a:t>
            </a:r>
          </a:p>
          <a:p>
            <a:pPr>
              <a:buFontTx/>
              <a:buChar char="-"/>
            </a:pPr>
            <a:r>
              <a:rPr lang="en-GB" sz="4800" dirty="0"/>
              <a:t>Data types / Juggling</a:t>
            </a:r>
            <a:endParaRPr lang="en-GB" sz="4700" dirty="0"/>
          </a:p>
          <a:p>
            <a:pPr>
              <a:buFontTx/>
              <a:buChar char="-"/>
            </a:pPr>
            <a:r>
              <a:rPr lang="en-GB" sz="4700" dirty="0"/>
              <a:t>Literals</a:t>
            </a:r>
          </a:p>
          <a:p>
            <a:pPr>
              <a:buFontTx/>
              <a:buChar char="-"/>
            </a:pPr>
            <a:r>
              <a:rPr lang="en-GB" sz="4700" dirty="0"/>
              <a:t>Control Flow / Error Handling</a:t>
            </a:r>
          </a:p>
          <a:p>
            <a:pPr>
              <a:buFontTx/>
              <a:buChar char="-"/>
            </a:pPr>
            <a:r>
              <a:rPr lang="en-GB" sz="4700" dirty="0"/>
              <a:t>Functions</a:t>
            </a:r>
          </a:p>
          <a:p>
            <a:pPr>
              <a:buFontTx/>
              <a:buChar char="-"/>
            </a:pPr>
            <a:r>
              <a:rPr lang="en-GB" sz="4700" dirty="0"/>
              <a:t>Async Micro / Marco Tasks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24155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Same as C++</a:t>
            </a:r>
          </a:p>
          <a:p>
            <a:pPr>
              <a:buFontTx/>
              <a:buChar char="-"/>
            </a:pPr>
            <a:r>
              <a:rPr lang="en-GB" dirty="0"/>
              <a:t>Our comment standard is </a:t>
            </a:r>
            <a:r>
              <a:rPr lang="en-GB" dirty="0" err="1"/>
              <a:t>JSDoc</a:t>
            </a:r>
            <a:br>
              <a:rPr lang="en-GB" dirty="0"/>
            </a:br>
            <a:r>
              <a:rPr lang="en-GB" dirty="0"/>
              <a:t>think (Javadoc with type hinting)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3D5A1B-51D1-4762-9592-F04E2ECD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79285"/>
            <a:ext cx="8465021" cy="264687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 one line comment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/* this is a longer, * multi-line comment */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/* You can't, however, /* nest comments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* This is a 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</a:rPr>
              <a:t>jsdoc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comment</a:t>
            </a: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* @param {String} 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</a:rPr>
              <a:t>firstParam</a:t>
            </a: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* @returns {Boolean} output description</a:t>
            </a: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*/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http://usejsdoc.org/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75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Three kinds of declaration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var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Declare scope variable </a:t>
            </a:r>
            <a:br>
              <a:rPr lang="en-GB" dirty="0"/>
            </a:br>
            <a:r>
              <a:rPr lang="en-GB" dirty="0"/>
              <a:t>[optional set initial value]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let</a:t>
            </a:r>
            <a:br>
              <a:rPr lang="en-GB" dirty="0"/>
            </a:br>
            <a:r>
              <a:rPr lang="en-GB" dirty="0"/>
              <a:t>Declare block-scoped variable</a:t>
            </a:r>
            <a:br>
              <a:rPr lang="en-GB" dirty="0"/>
            </a:br>
            <a:r>
              <a:rPr lang="en-GB" dirty="0"/>
              <a:t>[optional set initial value]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b="1" dirty="0" err="1"/>
              <a:t>const</a:t>
            </a:r>
            <a:br>
              <a:rPr lang="en-GB" dirty="0"/>
            </a:br>
            <a:r>
              <a:rPr lang="en-GB" dirty="0"/>
              <a:t>Declare block-scoped variable, read-only must set initial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12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Initialisation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Assignment (var / let only)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0FD788-8E12-4A4B-A5D0-360986E2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743"/>
            <a:ext cx="8465021" cy="8309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'&lt;script&gt;&lt;/script&gt;'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'equalize'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DBE894E-CF84-49C6-9C91-5C3A408B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30" y="3712106"/>
            <a:ext cx="8465021" cy="11079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string'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var, setting string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keys[0]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string'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let, setting a array key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'you can not edit const'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This will break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1DEE837-27B0-4723-BA63-12E3A900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30" y="5588562"/>
            <a:ext cx="8465021" cy="5539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 loading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Favourites’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call function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call function + var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1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Variables Gotcha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Don’t Use </a:t>
            </a:r>
            <a:r>
              <a:rPr lang="en-GB" b="1" dirty="0"/>
              <a:t>VAR</a:t>
            </a:r>
            <a:r>
              <a:rPr lang="en-GB" dirty="0"/>
              <a:t>, it is bad practise in Version 6+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Don’t create Global scope variables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Don’t create variables on </a:t>
            </a:r>
            <a:r>
              <a:rPr lang="en-GB" b="1" dirty="0"/>
              <a:t>window</a:t>
            </a:r>
            <a:r>
              <a:rPr lang="en-GB" dirty="0"/>
              <a:t> object</a:t>
            </a:r>
            <a:br>
              <a:rPr lang="en-GB" dirty="0"/>
            </a:br>
            <a:r>
              <a:rPr lang="en-GB" dirty="0"/>
              <a:t>(these are just global variable)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1) Quick History</a:t>
            </a:r>
          </a:p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3) Questions ?</a:t>
            </a:r>
          </a:p>
          <a:p>
            <a:r>
              <a:rPr lang="en-GB" dirty="0" err="1"/>
              <a:t>Javascript</a:t>
            </a:r>
            <a:r>
              <a:rPr lang="en-GB" dirty="0"/>
              <a:t> Ecosystem node / gulp</a:t>
            </a:r>
          </a:p>
          <a:p>
            <a:r>
              <a:rPr lang="en-GB" dirty="0"/>
              <a:t>Web Components</a:t>
            </a:r>
          </a:p>
          <a:p>
            <a:r>
              <a:rPr lang="en-GB" dirty="0"/>
              <a:t>CSS / SASS 101</a:t>
            </a:r>
          </a:p>
          <a:p>
            <a:r>
              <a:rPr lang="en-GB" dirty="0"/>
              <a:t>Unit Testing in </a:t>
            </a:r>
            <a:r>
              <a:rPr lang="en-GB" dirty="0" err="1"/>
              <a:t>Javascript</a:t>
            </a:r>
            <a:endParaRPr lang="en-GB" dirty="0"/>
          </a:p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82276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Variables Gotcha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GB" dirty="0"/>
              <a:t>Always name variables (</a:t>
            </a:r>
            <a:r>
              <a:rPr lang="en-GB" b="1" dirty="0"/>
              <a:t>let</a:t>
            </a:r>
            <a:r>
              <a:rPr lang="en-GB" dirty="0"/>
              <a:t>) in camel case</a:t>
            </a:r>
            <a:br>
              <a:rPr lang="en-GB" dirty="0"/>
            </a:br>
            <a:r>
              <a:rPr lang="en-GB" i="1" dirty="0"/>
              <a:t>aka “</a:t>
            </a:r>
            <a:r>
              <a:rPr lang="en-GB" i="1" dirty="0" err="1"/>
              <a:t>nounFirstWord</a:t>
            </a:r>
            <a:r>
              <a:rPr lang="en-GB" i="1" dirty="0"/>
              <a:t>”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Always name constants (</a:t>
            </a:r>
            <a:r>
              <a:rPr lang="en-GB" b="1" dirty="0" err="1"/>
              <a:t>const</a:t>
            </a:r>
            <a:r>
              <a:rPr lang="en-GB" dirty="0"/>
              <a:t>) in upper case</a:t>
            </a:r>
            <a:br>
              <a:rPr lang="en-GB" dirty="0"/>
            </a:br>
            <a:r>
              <a:rPr lang="en-GB" i="1" dirty="0"/>
              <a:t>aka “NOUN_FIRST_WORD”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Always start with noun</a:t>
            </a:r>
            <a:br>
              <a:rPr lang="en-GB" dirty="0"/>
            </a:br>
            <a:r>
              <a:rPr lang="en-GB" i="1" dirty="0"/>
              <a:t>aka “catface” not “</a:t>
            </a:r>
            <a:r>
              <a:rPr lang="en-GB" i="1" dirty="0" err="1"/>
              <a:t>runCatFace</a:t>
            </a:r>
            <a:r>
              <a:rPr lang="en-GB" i="1" dirty="0"/>
              <a:t>”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Optional underscores can demote private / protection status</a:t>
            </a:r>
            <a:br>
              <a:rPr lang="en-GB" dirty="0"/>
            </a:br>
            <a:r>
              <a:rPr lang="en-GB" i="1" dirty="0"/>
              <a:t>aka “__</a:t>
            </a:r>
            <a:r>
              <a:rPr lang="en-GB" i="1" dirty="0" err="1"/>
              <a:t>catFaceSecretState</a:t>
            </a:r>
            <a:r>
              <a:rPr lang="en-GB" i="1" dirty="0"/>
              <a:t>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2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Variables Gotcha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dirty="0"/>
              <a:t>Boolean variables start with is / has (non-nouns)</a:t>
            </a:r>
            <a:br>
              <a:rPr lang="en-GB" dirty="0"/>
            </a:br>
            <a:r>
              <a:rPr lang="en-GB" i="1" dirty="0"/>
              <a:t>aka “</a:t>
            </a:r>
            <a:r>
              <a:rPr lang="en-GB" i="1" dirty="0" err="1"/>
              <a:t>isCatFace</a:t>
            </a:r>
            <a:r>
              <a:rPr lang="en-GB" i="1" dirty="0"/>
              <a:t> (state) / </a:t>
            </a:r>
            <a:r>
              <a:rPr lang="en-GB" i="1" dirty="0" err="1"/>
              <a:t>hasCatFace</a:t>
            </a:r>
            <a:r>
              <a:rPr lang="en-GB" i="1" dirty="0"/>
              <a:t> (possession)”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Arrays with start with plural nouns</a:t>
            </a:r>
            <a:br>
              <a:rPr lang="en-GB" dirty="0"/>
            </a:br>
            <a:r>
              <a:rPr lang="en-GB" i="1" dirty="0"/>
              <a:t>aka “funds” not “</a:t>
            </a:r>
            <a:r>
              <a:rPr lang="en-GB" i="1" dirty="0" err="1"/>
              <a:t>fundState</a:t>
            </a:r>
            <a:r>
              <a:rPr lang="en-GB" i="1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http://pattern-library.corp.frk.com/docs.html#/page/General/developer-notes/general/3-3-code-style-js.md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1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The 6 data types of </a:t>
            </a:r>
            <a:r>
              <a:rPr lang="en-GB" dirty="0" err="1"/>
              <a:t>Javascript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Boolean</a:t>
            </a:r>
            <a:br>
              <a:rPr lang="en-GB" dirty="0"/>
            </a:br>
            <a:r>
              <a:rPr lang="en-GB" dirty="0"/>
              <a:t>true / false</a:t>
            </a:r>
          </a:p>
          <a:p>
            <a:endParaRPr lang="en-GB" dirty="0"/>
          </a:p>
          <a:p>
            <a:r>
              <a:rPr lang="en-GB" b="1" dirty="0"/>
              <a:t>null</a:t>
            </a:r>
            <a:br>
              <a:rPr lang="en-GB" dirty="0"/>
            </a:br>
            <a:r>
              <a:rPr lang="en-GB" dirty="0"/>
              <a:t>special keyword, variable is empty</a:t>
            </a:r>
          </a:p>
          <a:p>
            <a:endParaRPr lang="en-GB" dirty="0"/>
          </a:p>
          <a:p>
            <a:r>
              <a:rPr lang="en-GB" b="1" dirty="0"/>
              <a:t>undefined</a:t>
            </a:r>
            <a:br>
              <a:rPr lang="en-GB" dirty="0"/>
            </a:br>
            <a:r>
              <a:rPr lang="en-GB" dirty="0"/>
              <a:t>special keyword, variable does not exist</a:t>
            </a:r>
          </a:p>
          <a:p>
            <a:endParaRPr lang="en-GB" dirty="0"/>
          </a:p>
          <a:p>
            <a:r>
              <a:rPr lang="en-GB" b="1" dirty="0"/>
              <a:t>Number</a:t>
            </a:r>
            <a:br>
              <a:rPr lang="en-GB" dirty="0"/>
            </a:br>
            <a:r>
              <a:rPr lang="en-GB" dirty="0"/>
              <a:t>floating point or integer number</a:t>
            </a:r>
          </a:p>
          <a:p>
            <a:endParaRPr lang="en-GB" dirty="0"/>
          </a:p>
          <a:p>
            <a:r>
              <a:rPr lang="en-GB" b="1" dirty="0"/>
              <a:t>String</a:t>
            </a:r>
            <a:br>
              <a:rPr lang="en-GB" dirty="0"/>
            </a:br>
            <a:r>
              <a:rPr lang="en-GB" dirty="0"/>
              <a:t>sequence of characters</a:t>
            </a:r>
          </a:p>
          <a:p>
            <a:endParaRPr lang="en-GB" dirty="0"/>
          </a:p>
          <a:p>
            <a:r>
              <a:rPr lang="en-GB" b="1" dirty="0"/>
              <a:t>Symbol</a:t>
            </a:r>
            <a:br>
              <a:rPr lang="en-GB" dirty="0"/>
            </a:br>
            <a:r>
              <a:rPr lang="en-GB" dirty="0"/>
              <a:t>unique / immutable constant (used for enumerators etc)</a:t>
            </a:r>
          </a:p>
          <a:p>
            <a:endParaRPr lang="en-GB" dirty="0"/>
          </a:p>
          <a:p>
            <a:r>
              <a:rPr lang="en-GB" b="1" dirty="0"/>
              <a:t>Object</a:t>
            </a:r>
            <a:br>
              <a:rPr lang="en-GB" b="1" dirty="0"/>
            </a:br>
            <a:r>
              <a:rPr lang="en-GB" dirty="0"/>
              <a:t>type used by Array / Object / function etc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94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 can “juggle” between types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String + Number</a:t>
            </a:r>
            <a:br>
              <a:rPr lang="en-GB" dirty="0"/>
            </a:br>
            <a:r>
              <a:rPr lang="en-GB" dirty="0" err="1"/>
              <a:t>Number</a:t>
            </a:r>
            <a:r>
              <a:rPr lang="en-GB" dirty="0"/>
              <a:t> is cast to string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b="1" dirty="0"/>
              <a:t>String + Number</a:t>
            </a:r>
            <a:br>
              <a:rPr lang="en-GB" dirty="0"/>
            </a:br>
            <a:r>
              <a:rPr lang="en-GB" dirty="0"/>
              <a:t>String which look Numbers converted to Number l keyword, variable is empty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3ED74-E2CC-4BCF-81FC-26896C053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295854"/>
            <a:ext cx="7524328" cy="4924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'The answer is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"The answer is 42"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 is the answer'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"42 is the answer"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C84FA8-C24D-45BD-B0FA-396CCEFA7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581128"/>
            <a:ext cx="7524328" cy="4924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9900"/>
                </a:solidFill>
                <a:latin typeface="Consolas" panose="020B0609020204030204" pitchFamily="49" charset="0"/>
              </a:rPr>
              <a:t>'37'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30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9900"/>
                </a:solidFill>
                <a:latin typeface="Consolas" panose="020B0609020204030204" pitchFamily="49" charset="0"/>
              </a:rPr>
              <a:t>'37'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"377"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7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WAT Examples: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3ED74-E2CC-4BCF-81FC-26896C053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857579"/>
            <a:ext cx="7524328" cy="17235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 + 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GUESS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 + {}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{} + []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{} + {}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Array(16)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 dirty="0">
                <a:latin typeface="Arial" panose="020B0604020202020204" pitchFamily="34" charset="0"/>
              </a:rPr>
              <a:t>Array(4).join("wat" + 1)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1600" dirty="0">
                <a:latin typeface="Arial" panose="020B0604020202020204" pitchFamily="34" charset="0"/>
              </a:rPr>
              <a:t>Array(4).join("wat" - 1) + ' Batman! ’ </a:t>
            </a:r>
            <a:r>
              <a:rPr lang="sv-SE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GUESS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7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WAT Examples: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Shamelessly stolen from excellent talk:</a:t>
            </a:r>
          </a:p>
          <a:p>
            <a:r>
              <a:rPr lang="en-GB" b="1" dirty="0">
                <a:hlinkClick r:id="rId2"/>
              </a:rPr>
              <a:t>https://www.destroyallsoftware.com/talks/wat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3ED74-E2CC-4BCF-81FC-26896C053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543998"/>
            <a:ext cx="7524328" cy="196977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 + 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"The answer is empty string"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 + {}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string [object Object]"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{} + []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Number 0"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{} + {}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special Number Not a Number as a string </a:t>
            </a:r>
            <a:r>
              <a:rPr lang="en-US" altLang="en-US" sz="1600" dirty="0" err="1">
                <a:solidFill>
                  <a:srgbClr val="708090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Array(16)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String ",,,,,,,,,,,,,,,""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1600" dirty="0">
                <a:latin typeface="Arial" panose="020B0604020202020204" pitchFamily="34" charset="0"/>
              </a:rPr>
              <a:t>Array(4).join("wat" + 1) + 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String "wat1wat1wat1"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1600" dirty="0">
                <a:latin typeface="Arial" panose="020B0604020202020204" pitchFamily="34" charset="0"/>
              </a:rPr>
              <a:t>Array(4).join("wat" - 1) + ' Batman! ' </a:t>
            </a:r>
            <a:r>
              <a:rPr lang="sv-SE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//"NaNNaNNaN Batman!"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NEVER DEPEND ON TYPE JUGGLING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Apart from Object existence !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95040D-2149-4D96-BD72-C379C922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542076"/>
            <a:ext cx="7524328" cy="4924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"The answer is true"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!!{}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true"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0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Data types /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NEVER DEPEND ON TYPE JUGGLING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But </a:t>
            </a:r>
            <a:r>
              <a:rPr lang="en-GB" b="1" dirty="0"/>
              <a:t>NOT</a:t>
            </a:r>
            <a:r>
              <a:rPr lang="en-GB" dirty="0"/>
              <a:t> other data type existence !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95040D-2149-4D96-BD72-C379C922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573016"/>
            <a:ext cx="7524328" cy="14773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"The answer is true"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!!0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false"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!!'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true"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!!'' </a:t>
            </a:r>
            <a:r>
              <a:rPr lang="en-US" altLang="en-US" sz="1600" dirty="0">
                <a:solidFill>
                  <a:srgbClr val="708090"/>
                </a:solidFill>
                <a:latin typeface="Consolas" panose="020B0609020204030204" pitchFamily="49" charset="0"/>
              </a:rPr>
              <a:t>// "The answer is false"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3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Javascript</a:t>
            </a:r>
            <a:r>
              <a:rPr lang="en-GB" dirty="0"/>
              <a:t> Literal is any fixed value that you can pass to functions</a:t>
            </a:r>
          </a:p>
          <a:p>
            <a:endParaRPr lang="en-GB" dirty="0"/>
          </a:p>
          <a:p>
            <a:r>
              <a:rPr lang="en-GB" dirty="0"/>
              <a:t>Non Object literals passed by Value</a:t>
            </a:r>
          </a:p>
          <a:p>
            <a:endParaRPr lang="en-GB" dirty="0"/>
          </a:p>
          <a:p>
            <a:r>
              <a:rPr lang="en-GB" dirty="0"/>
              <a:t>Object literals passed by Reference</a:t>
            </a:r>
          </a:p>
          <a:p>
            <a:endParaRPr lang="en-GB" dirty="0"/>
          </a:p>
          <a:p>
            <a:r>
              <a:rPr lang="en-GB" dirty="0"/>
              <a:t>Literal subset of Datatypes</a:t>
            </a:r>
            <a:br>
              <a:rPr lang="en-GB" dirty="0"/>
            </a:br>
            <a:r>
              <a:rPr lang="en-GB" sz="2800" dirty="0"/>
              <a:t>aka </a:t>
            </a:r>
            <a:r>
              <a:rPr lang="en-GB" sz="2800" b="1" dirty="0"/>
              <a:t>integer</a:t>
            </a:r>
            <a:r>
              <a:rPr lang="en-GB" sz="2800" dirty="0"/>
              <a:t> and </a:t>
            </a:r>
            <a:r>
              <a:rPr lang="en-GB" sz="2800" b="1" dirty="0"/>
              <a:t>float</a:t>
            </a:r>
            <a:r>
              <a:rPr lang="en-GB" sz="2800" dirty="0"/>
              <a:t> both contain in </a:t>
            </a:r>
            <a:r>
              <a:rPr lang="en-GB" sz="2800" b="1" dirty="0"/>
              <a:t>Number</a:t>
            </a:r>
            <a:r>
              <a:rPr lang="en-GB" sz="2800" dirty="0"/>
              <a:t> datatype</a:t>
            </a:r>
            <a:br>
              <a:rPr lang="en-GB" sz="2800" dirty="0"/>
            </a:br>
            <a:r>
              <a:rPr lang="en-GB" sz="2800" dirty="0"/>
              <a:t>aka </a:t>
            </a:r>
            <a:r>
              <a:rPr lang="en-GB" sz="2800" b="1" dirty="0"/>
              <a:t>Array</a:t>
            </a:r>
            <a:r>
              <a:rPr lang="en-GB" sz="2800" dirty="0"/>
              <a:t> / </a:t>
            </a:r>
            <a:r>
              <a:rPr lang="en-GB" sz="2800" b="1" dirty="0"/>
              <a:t>function</a:t>
            </a:r>
            <a:r>
              <a:rPr lang="en-GB" sz="2800" dirty="0"/>
              <a:t> / </a:t>
            </a:r>
            <a:r>
              <a:rPr lang="en-GB" sz="2800" b="1" dirty="0"/>
              <a:t>Object</a:t>
            </a:r>
            <a:r>
              <a:rPr lang="en-GB" sz="2800" dirty="0"/>
              <a:t> all contained in </a:t>
            </a:r>
            <a:r>
              <a:rPr lang="en-GB" sz="2800" b="1" dirty="0"/>
              <a:t>Object</a:t>
            </a:r>
            <a:r>
              <a:rPr lang="en-GB" sz="2800" dirty="0"/>
              <a:t> datatype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7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Common </a:t>
            </a:r>
            <a:r>
              <a:rPr lang="en-GB" dirty="0" err="1"/>
              <a:t>Javascript</a:t>
            </a:r>
            <a:r>
              <a:rPr lang="en-GB" dirty="0"/>
              <a:t> Literals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Boolean</a:t>
            </a:r>
          </a:p>
          <a:p>
            <a:r>
              <a:rPr lang="en-GB" dirty="0"/>
              <a:t>Integers</a:t>
            </a:r>
          </a:p>
          <a:p>
            <a:r>
              <a:rPr lang="en-GB" dirty="0"/>
              <a:t>Floating Point</a:t>
            </a:r>
          </a:p>
          <a:p>
            <a:r>
              <a:rPr lang="en-GB" dirty="0"/>
              <a:t>String</a:t>
            </a:r>
          </a:p>
          <a:p>
            <a:endParaRPr lang="en-GB" dirty="0"/>
          </a:p>
          <a:p>
            <a:r>
              <a:rPr lang="en-GB" dirty="0"/>
              <a:t>Array </a:t>
            </a:r>
            <a:r>
              <a:rPr lang="en-GB" i="1" dirty="0"/>
              <a:t>*Special</a:t>
            </a:r>
          </a:p>
          <a:p>
            <a:r>
              <a:rPr lang="en-GB" dirty="0"/>
              <a:t>Object </a:t>
            </a:r>
            <a:r>
              <a:rPr lang="en-GB" i="1" dirty="0"/>
              <a:t>*Special</a:t>
            </a:r>
          </a:p>
          <a:p>
            <a:r>
              <a:rPr lang="en-GB" dirty="0"/>
              <a:t>Function </a:t>
            </a:r>
            <a:r>
              <a:rPr lang="en-GB" i="1" dirty="0"/>
              <a:t>*Special</a:t>
            </a:r>
          </a:p>
          <a:p>
            <a:r>
              <a:rPr lang="en-GB" dirty="0" err="1"/>
              <a:t>RegExp</a:t>
            </a:r>
            <a:r>
              <a:rPr lang="en-GB" dirty="0"/>
              <a:t> </a:t>
            </a:r>
            <a:r>
              <a:rPr lang="en-GB" i="1" dirty="0"/>
              <a:t>*Special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72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1995 – Started as a Pet Language for Netscape</a:t>
            </a:r>
            <a:br>
              <a:rPr lang="en-GB" dirty="0"/>
            </a:br>
            <a:r>
              <a:rPr lang="en-GB" dirty="0"/>
              <a:t>	(written in 10 days!)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Primitive String / Number</a:t>
            </a:r>
          </a:p>
          <a:p>
            <a:r>
              <a:rPr lang="en-GB" dirty="0"/>
              <a:t>Simple Objects (implemented as </a:t>
            </a:r>
            <a:r>
              <a:rPr lang="en-GB" dirty="0" err="1"/>
              <a:t>Hashmaps</a:t>
            </a:r>
            <a:r>
              <a:rPr lang="en-GB" dirty="0"/>
              <a:t>)</a:t>
            </a:r>
          </a:p>
          <a:p>
            <a:r>
              <a:rPr lang="en-GB" dirty="0"/>
              <a:t>Simple Arrays (also </a:t>
            </a:r>
            <a:r>
              <a:rPr lang="en-GB" dirty="0" err="1"/>
              <a:t>Hashmaps</a:t>
            </a:r>
            <a:r>
              <a:rPr lang="en-GB" dirty="0"/>
              <a:t>, *see WAT)</a:t>
            </a:r>
          </a:p>
          <a:p>
            <a:r>
              <a:rPr lang="en-GB" dirty="0"/>
              <a:t>Prototype based (not class based)</a:t>
            </a:r>
          </a:p>
          <a:p>
            <a:r>
              <a:rPr lang="en-GB" dirty="0"/>
              <a:t>All user functions Synchronous</a:t>
            </a:r>
          </a:p>
          <a:p>
            <a:r>
              <a:rPr lang="en-GB" dirty="0"/>
              <a:t>DOM Events Asynchronous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807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Boolean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Boring, two values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FD287F-F5DB-47C7-A5E2-58DFBFA8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09120"/>
            <a:ext cx="570194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isFalseValue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08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Integer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Boring, Several values</a:t>
            </a:r>
          </a:p>
          <a:p>
            <a:r>
              <a:rPr lang="en-GB" dirty="0"/>
              <a:t>10 decimal integer (no starting 0)</a:t>
            </a:r>
          </a:p>
          <a:p>
            <a:r>
              <a:rPr lang="en-GB" dirty="0"/>
              <a:t>0[0-7] Octal Integer (stores 0-7)</a:t>
            </a:r>
          </a:p>
          <a:p>
            <a:r>
              <a:rPr lang="en-GB" dirty="0"/>
              <a:t>0x[0-9a-f] Hexadecimal integer</a:t>
            </a:r>
          </a:p>
          <a:p>
            <a:r>
              <a:rPr lang="en-GB" dirty="0"/>
              <a:t>0b[12] Binary Integer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E4AB1E-8ED2-4A90-88EF-6D71C4A6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88" y="4596080"/>
            <a:ext cx="813690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isIntegerValue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66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isOctalValue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isHexadecimalValue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isBinaryValue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0b1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2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Floating Point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Format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12D0E-D58E-4143-835B-7DB0CEEE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348880"/>
            <a:ext cx="5871114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[(+|-)][digits][.digits][(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E|e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)[(+|-)]digits]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2CBA67-D044-4696-841D-D31E4E63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805496"/>
            <a:ext cx="64442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3.1415926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.123456789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3.1E+12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.1e-23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note -0 !== +0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3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Character sequence enclosed in ', ", or `</a:t>
            </a:r>
          </a:p>
          <a:p>
            <a:endParaRPr lang="en-GB" dirty="0"/>
          </a:p>
          <a:p>
            <a:r>
              <a:rPr lang="en-GB" dirty="0"/>
              <a:t>Special characters Escaped with backslash</a:t>
            </a:r>
            <a:br>
              <a:rPr lang="en-GB" dirty="0"/>
            </a:br>
            <a:r>
              <a:rPr lang="en-GB" i="1" dirty="0"/>
              <a:t>Examples: Newline (\n)  Tab (\t)</a:t>
            </a:r>
          </a:p>
          <a:p>
            <a:endParaRPr lang="en-GB" dirty="0"/>
          </a:p>
          <a:p>
            <a:r>
              <a:rPr lang="en-GB" dirty="0"/>
              <a:t>Unicode character prefixed \</a:t>
            </a:r>
            <a:r>
              <a:rPr lang="en-GB" dirty="0" err="1"/>
              <a:t>uXXXX</a:t>
            </a:r>
            <a:br>
              <a:rPr lang="en-GB" dirty="0"/>
            </a:br>
            <a:r>
              <a:rPr lang="en-GB" i="1" dirty="0"/>
              <a:t>Example  '\u2014' == "—“</a:t>
            </a:r>
          </a:p>
          <a:p>
            <a:endParaRPr lang="en-GB" dirty="0"/>
          </a:p>
          <a:p>
            <a:r>
              <a:rPr lang="en-GB" dirty="0"/>
              <a:t>` denotes multiline template literals</a:t>
            </a:r>
            <a:br>
              <a:rPr lang="en-GB" dirty="0"/>
            </a:br>
            <a:r>
              <a:rPr lang="en-GB" i="1" dirty="0"/>
              <a:t>* Advanced topic for another day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478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Web Platform String rules :</a:t>
            </a:r>
          </a:p>
          <a:p>
            <a:r>
              <a:rPr lang="en-GB" dirty="0"/>
              <a:t>Only use ' for single line strings</a:t>
            </a:r>
          </a:p>
          <a:p>
            <a:r>
              <a:rPr lang="en-GB" dirty="0"/>
              <a:t>Only use ` for multiline strings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97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Array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Square brackets [] with commas separated expressions</a:t>
            </a:r>
          </a:p>
          <a:p>
            <a:r>
              <a:rPr lang="en-GB" dirty="0"/>
              <a:t>can be created with “new Array(item1, item2)” but discouraged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2D3348-765B-4E09-9030-B7BBAC1C8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30" y="4365104"/>
            <a:ext cx="772519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\u2014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'&amp;#8212;'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'—'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7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Curly braces {} with commas separated </a:t>
            </a:r>
            <a:r>
              <a:rPr lang="en-GB" dirty="0" err="1"/>
              <a:t>key:value</a:t>
            </a:r>
            <a:r>
              <a:rPr lang="en-GB" dirty="0"/>
              <a:t> expressions</a:t>
            </a:r>
          </a:p>
          <a:p>
            <a:r>
              <a:rPr lang="en-GB" dirty="0"/>
              <a:t>Short form version with variable auto populates key from name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2DCEC9-4DAF-40C1-971E-E7E05008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61048"/>
            <a:ext cx="777686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short form version of above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6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Function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created with function(params…)</a:t>
            </a:r>
          </a:p>
          <a:p>
            <a:r>
              <a:rPr lang="en-GB" dirty="0"/>
              <a:t>Short form arrow version with shared scope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9E7777-8DC9-4EAB-A247-B48EB78B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30" y="3015516"/>
            <a:ext cx="822960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with a parameter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(something)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(something);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short form arrow version of above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(something)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(something);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14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Language: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literals can be assign to variables or passed directly to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ABF225-8E7A-42C8-97B4-48E2E363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924944"/>
            <a:ext cx="633127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simple stuff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0b1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example of function being passed to function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modifyAndLog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(input, modification)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input = modification(input);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modifyAndLog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(input)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9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dirty="0"/>
              <a:t>== vs === important</a:t>
            </a:r>
          </a:p>
          <a:p>
            <a:pPr>
              <a:buFontTx/>
              <a:buChar char="-"/>
            </a:pPr>
            <a:r>
              <a:rPr lang="en-GB" dirty="0"/>
              <a:t>Type juggling Bad / Non Intuitive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6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1996 – Added to Internet Explorer/Standardised</a:t>
            </a:r>
          </a:p>
          <a:p>
            <a:pPr marL="0" indent="0">
              <a:buNone/>
            </a:pPr>
            <a:r>
              <a:rPr lang="en-GB" dirty="0"/>
              <a:t>1998 – Version 2</a:t>
            </a:r>
          </a:p>
        </p:txBody>
      </p:sp>
    </p:spTree>
    <p:extLst>
      <p:ext uri="{BB962C8B-B14F-4D97-AF65-F5344CB8AC3E}">
        <p14:creationId xmlns:p14="http://schemas.microsoft.com/office/powerpoint/2010/main" val="3508707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Block Statements</a:t>
            </a:r>
          </a:p>
          <a:p>
            <a:pPr>
              <a:buFontTx/>
              <a:buChar char="-"/>
            </a:pPr>
            <a:r>
              <a:rPr lang="en-GB" dirty="0"/>
              <a:t>Conditional Statements</a:t>
            </a:r>
          </a:p>
          <a:p>
            <a:pPr>
              <a:buFontTx/>
              <a:buChar char="-"/>
            </a:pPr>
            <a:r>
              <a:rPr lang="en-GB" dirty="0"/>
              <a:t>Loops</a:t>
            </a:r>
          </a:p>
          <a:p>
            <a:pPr>
              <a:buFontTx/>
              <a:buChar char="-"/>
            </a:pPr>
            <a:r>
              <a:rPr lang="en-GB" dirty="0"/>
              <a:t>Exception Handling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32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Block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dirty="0"/>
              <a:t>Block statements are a group of statements </a:t>
            </a:r>
            <a:br>
              <a:rPr lang="en-GB" dirty="0"/>
            </a:br>
            <a:r>
              <a:rPr lang="en-GB" sz="2400" i="1" dirty="0"/>
              <a:t>* statement = semi-commas separated expressions </a:t>
            </a:r>
          </a:p>
          <a:p>
            <a:pPr>
              <a:buFontTx/>
              <a:buChar char="-"/>
            </a:pPr>
            <a:endParaRPr lang="en-GB" sz="2400" i="1" dirty="0"/>
          </a:p>
          <a:p>
            <a:pPr>
              <a:buFontTx/>
              <a:buChar char="-"/>
            </a:pPr>
            <a:r>
              <a:rPr lang="en-GB" dirty="0"/>
              <a:t>Can be created with curly brackets </a:t>
            </a:r>
            <a:r>
              <a:rPr lang="en-GB" b="1" i="1" dirty="0"/>
              <a:t>{}</a:t>
            </a:r>
          </a:p>
          <a:p>
            <a:pPr>
              <a:buFontTx/>
              <a:buChar char="-"/>
            </a:pPr>
            <a:endParaRPr lang="en-GB" i="1" dirty="0"/>
          </a:p>
          <a:p>
            <a:pPr>
              <a:buFontTx/>
              <a:buChar char="-"/>
            </a:pPr>
            <a:r>
              <a:rPr lang="en-GB" dirty="0"/>
              <a:t>Used in control flow statements</a:t>
            </a:r>
            <a:r>
              <a:rPr lang="en-GB" i="1" dirty="0"/>
              <a:t>(</a:t>
            </a:r>
            <a:r>
              <a:rPr lang="en-GB" b="1" i="1" dirty="0"/>
              <a:t>if</a:t>
            </a:r>
            <a:r>
              <a:rPr lang="en-GB" i="1" dirty="0"/>
              <a:t> / </a:t>
            </a:r>
            <a:r>
              <a:rPr lang="en-GB" b="1" i="1" dirty="0"/>
              <a:t>for</a:t>
            </a:r>
            <a:r>
              <a:rPr lang="en-GB" i="1" dirty="0"/>
              <a:t> / </a:t>
            </a:r>
            <a:r>
              <a:rPr lang="en-GB" b="1" i="1" dirty="0"/>
              <a:t>while</a:t>
            </a:r>
            <a:r>
              <a:rPr lang="en-GB" i="1" dirty="0"/>
              <a:t>)</a:t>
            </a:r>
            <a:br>
              <a:rPr lang="en-GB" i="1" dirty="0"/>
            </a:br>
            <a:r>
              <a:rPr lang="en-GB" i="1" dirty="0"/>
              <a:t>*</a:t>
            </a:r>
            <a:r>
              <a:rPr lang="en-GB" i="1" dirty="0" err="1"/>
              <a:t>ps</a:t>
            </a:r>
            <a:r>
              <a:rPr lang="en-GB" i="1" dirty="0"/>
              <a:t> don’t use by use without good reason</a:t>
            </a:r>
          </a:p>
          <a:p>
            <a:pPr>
              <a:buFontTx/>
              <a:buChar char="-"/>
            </a:pP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“</a:t>
            </a:r>
            <a:r>
              <a:rPr lang="en-GB" b="1" dirty="0"/>
              <a:t>let</a:t>
            </a:r>
            <a:r>
              <a:rPr lang="en-GB" i="1" dirty="0"/>
              <a:t>” </a:t>
            </a:r>
            <a:r>
              <a:rPr lang="en-GB" dirty="0"/>
              <a:t>variables created inside block are destroyed after block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3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Block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14F2F-1E17-4F20-9862-31BBA882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18027CF-A5CF-4C6D-8914-2382298C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96" y="1600200"/>
            <a:ext cx="745875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“IF” BLOCK START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 is destroyed here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“IF” BLOCK END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is now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01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 has four main conditional statements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Tertiary If (</a:t>
            </a:r>
            <a:r>
              <a:rPr lang="en-GB" b="1" dirty="0"/>
              <a:t>?</a:t>
            </a:r>
            <a:r>
              <a:rPr lang="en-GB" dirty="0"/>
              <a:t>) Operator</a:t>
            </a:r>
          </a:p>
          <a:p>
            <a:r>
              <a:rPr lang="en-GB" b="1" dirty="0"/>
              <a:t>IF</a:t>
            </a:r>
            <a:r>
              <a:rPr lang="en-GB" dirty="0"/>
              <a:t> Statement</a:t>
            </a:r>
          </a:p>
          <a:p>
            <a:r>
              <a:rPr lang="en-GB" b="1" dirty="0"/>
              <a:t>IF</a:t>
            </a:r>
            <a:r>
              <a:rPr lang="en-GB" dirty="0"/>
              <a:t> + </a:t>
            </a:r>
            <a:r>
              <a:rPr lang="en-GB" b="1" dirty="0"/>
              <a:t>ELSE</a:t>
            </a:r>
            <a:r>
              <a:rPr lang="en-GB" dirty="0"/>
              <a:t> Statements</a:t>
            </a:r>
            <a:br>
              <a:rPr lang="en-GB" dirty="0"/>
            </a:br>
            <a:r>
              <a:rPr lang="en-GB" i="1" dirty="0"/>
              <a:t>* note if else can be chained</a:t>
            </a:r>
          </a:p>
          <a:p>
            <a:r>
              <a:rPr lang="en-GB" b="1" dirty="0"/>
              <a:t>SWITCH</a:t>
            </a:r>
            <a:r>
              <a:rPr lang="en-GB" dirty="0"/>
              <a:t> + </a:t>
            </a:r>
            <a:r>
              <a:rPr lang="en-GB" b="1" dirty="0"/>
              <a:t>break;</a:t>
            </a:r>
            <a:r>
              <a:rPr lang="en-GB" dirty="0"/>
              <a:t>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4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Tertiary If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Simple Tertiary If Operator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Format “</a:t>
            </a:r>
            <a:r>
              <a:rPr lang="en-GB" b="1" dirty="0"/>
              <a:t>let</a:t>
            </a:r>
            <a:r>
              <a:rPr lang="en-GB" dirty="0"/>
              <a:t> result </a:t>
            </a:r>
            <a:r>
              <a:rPr lang="en-GB" b="1" dirty="0"/>
              <a:t>=</a:t>
            </a:r>
            <a:r>
              <a:rPr lang="en-GB" dirty="0"/>
              <a:t> evaluator </a:t>
            </a:r>
            <a:r>
              <a:rPr lang="en-GB" b="1" dirty="0"/>
              <a:t>?</a:t>
            </a:r>
            <a:r>
              <a:rPr lang="en-GB" dirty="0"/>
              <a:t> </a:t>
            </a:r>
            <a:r>
              <a:rPr lang="en-GB" dirty="0" err="1"/>
              <a:t>ifTrue</a:t>
            </a:r>
            <a:r>
              <a:rPr lang="en-GB" dirty="0"/>
              <a:t> 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ifFalse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NEVER</a:t>
            </a:r>
            <a:r>
              <a:rPr lang="en-GB" dirty="0"/>
              <a:t> NEST</a:t>
            </a:r>
          </a:p>
          <a:p>
            <a:endParaRPr lang="en-GB" dirty="0"/>
          </a:p>
          <a:p>
            <a:r>
              <a:rPr lang="en-GB" dirty="0"/>
              <a:t>Use sparingly (can be hard to understand)</a:t>
            </a:r>
          </a:p>
          <a:p>
            <a:endParaRPr lang="en-GB" dirty="0"/>
          </a:p>
          <a:p>
            <a:r>
              <a:rPr lang="en-GB" dirty="0"/>
              <a:t>Mainly used for variable assignment</a:t>
            </a:r>
          </a:p>
          <a:p>
            <a:endParaRPr lang="en-GB" b="1" dirty="0"/>
          </a:p>
          <a:p>
            <a:r>
              <a:rPr lang="en-GB" b="1" dirty="0"/>
              <a:t>ALWAYS</a:t>
            </a:r>
            <a:r>
              <a:rPr lang="en-GB" dirty="0"/>
              <a:t> use triple equals “===” not “==”</a:t>
            </a:r>
            <a:br>
              <a:rPr lang="en-GB" dirty="0"/>
            </a:br>
            <a:r>
              <a:rPr lang="en-GB" dirty="0"/>
              <a:t>* see type juggling</a:t>
            </a:r>
          </a:p>
          <a:p>
            <a:endParaRPr lang="en-GB" dirty="0"/>
          </a:p>
          <a:p>
            <a:r>
              <a:rPr lang="en-GB" b="1" dirty="0"/>
              <a:t>ONLY</a:t>
            </a:r>
            <a:r>
              <a:rPr lang="en-GB" dirty="0"/>
              <a:t> use naked evaluation for Booleans and Objects</a:t>
            </a:r>
            <a:br>
              <a:rPr lang="en-GB" dirty="0"/>
            </a:br>
            <a:r>
              <a:rPr lang="en-GB" dirty="0"/>
              <a:t>* see type juggling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4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Tertiary If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ECC4B2-15F9-48E0-85C0-941C328A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4" y="2605189"/>
            <a:ext cx="836624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yesOrNoBool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'yes'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real example, DO NOT NEST TERTIARY OPERATOR</a:t>
            </a: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scheduledMonthId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82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Simple If Operator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Format “if(evaluator) {</a:t>
            </a:r>
            <a:r>
              <a:rPr lang="en-GB" dirty="0" err="1"/>
              <a:t>ifTrueBlock</a:t>
            </a:r>
            <a:r>
              <a:rPr lang="en-GB" dirty="0"/>
              <a:t>}”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Try to nest as little as possible</a:t>
            </a:r>
          </a:p>
          <a:p>
            <a:endParaRPr lang="en-GB" dirty="0"/>
          </a:p>
          <a:p>
            <a:r>
              <a:rPr lang="en-GB" dirty="0"/>
              <a:t>Use Tertiary (</a:t>
            </a:r>
            <a:r>
              <a:rPr lang="en-GB" b="1" dirty="0"/>
              <a:t>?</a:t>
            </a:r>
            <a:r>
              <a:rPr lang="en-GB" dirty="0"/>
              <a:t>) for simple yes/no variable assignment</a:t>
            </a:r>
          </a:p>
          <a:p>
            <a:endParaRPr lang="en-GB" dirty="0"/>
          </a:p>
          <a:p>
            <a:r>
              <a:rPr lang="en-GB" b="1" dirty="0"/>
              <a:t>ALWAYS</a:t>
            </a:r>
            <a:r>
              <a:rPr lang="en-GB" dirty="0"/>
              <a:t> wrap in curly brackets</a:t>
            </a:r>
          </a:p>
          <a:p>
            <a:endParaRPr lang="en-GB" dirty="0"/>
          </a:p>
          <a:p>
            <a:r>
              <a:rPr lang="en-GB" b="1" dirty="0"/>
              <a:t>ALWAYS</a:t>
            </a:r>
            <a:r>
              <a:rPr lang="en-GB" dirty="0"/>
              <a:t> use triple equals “===” not “==”</a:t>
            </a:r>
            <a:br>
              <a:rPr lang="en-GB" dirty="0"/>
            </a:br>
            <a:r>
              <a:rPr lang="en-GB" dirty="0"/>
              <a:t>* see type juggling</a:t>
            </a:r>
          </a:p>
          <a:p>
            <a:endParaRPr lang="en-GB" dirty="0"/>
          </a:p>
          <a:p>
            <a:r>
              <a:rPr lang="en-GB" b="1" dirty="0"/>
              <a:t>ONLY</a:t>
            </a:r>
            <a:r>
              <a:rPr lang="en-GB" dirty="0"/>
              <a:t> use naked evaluation for Booleans and Objects</a:t>
            </a:r>
            <a:br>
              <a:rPr lang="en-GB" dirty="0"/>
            </a:br>
            <a:r>
              <a:rPr lang="en-GB" dirty="0"/>
              <a:t>* see type juggling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5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A5F77D-4A06-43F0-B70C-E599761E7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30" y="1600200"/>
            <a:ext cx="746565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yesOrNoBool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'yes'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better as tertiary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yesOrNoBool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'yes'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yesOrNoBool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bad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impossible to set breakpoint on too!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better wrapped with curly brackets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yesOrNoBool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Simple </a:t>
            </a:r>
            <a:r>
              <a:rPr lang="en-GB" b="1" dirty="0"/>
              <a:t>Switch</a:t>
            </a:r>
            <a:r>
              <a:rPr lang="en-GB" dirty="0"/>
              <a:t> Operator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Same as Java </a:t>
            </a:r>
            <a:r>
              <a:rPr lang="en-GB" b="1" dirty="0"/>
              <a:t>Switch</a:t>
            </a:r>
            <a:r>
              <a:rPr lang="en-GB" dirty="0"/>
              <a:t>, has cases and a default case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 with </a:t>
            </a:r>
            <a:r>
              <a:rPr lang="en-GB" b="1" dirty="0"/>
              <a:t>ENUM</a:t>
            </a:r>
            <a:r>
              <a:rPr lang="en-GB" dirty="0"/>
              <a:t> data, or multiple cases</a:t>
            </a:r>
          </a:p>
          <a:p>
            <a:endParaRPr lang="en-GB" dirty="0"/>
          </a:p>
          <a:p>
            <a:r>
              <a:rPr lang="en-GB" b="1" dirty="0"/>
              <a:t>Switch</a:t>
            </a:r>
            <a:r>
              <a:rPr lang="en-GB" dirty="0"/>
              <a:t> statements can use </a:t>
            </a:r>
            <a:r>
              <a:rPr lang="en-GB" b="1" dirty="0"/>
              <a:t>ANY</a:t>
            </a:r>
            <a:r>
              <a:rPr lang="en-GB" dirty="0"/>
              <a:t> literal</a:t>
            </a:r>
            <a:br>
              <a:rPr lang="en-GB" dirty="0"/>
            </a:br>
            <a:r>
              <a:rPr lang="en-GB" i="1" dirty="0"/>
              <a:t>* Only use objects if you </a:t>
            </a:r>
            <a:r>
              <a:rPr lang="en-GB" b="1" i="1" dirty="0"/>
              <a:t>REALLY</a:t>
            </a:r>
            <a:r>
              <a:rPr lang="en-GB" i="1" dirty="0"/>
              <a:t> know what your doing!</a:t>
            </a:r>
          </a:p>
          <a:p>
            <a:endParaRPr lang="en-GB" dirty="0"/>
          </a:p>
          <a:p>
            <a:r>
              <a:rPr lang="en-GB" b="1" dirty="0"/>
              <a:t>ALWAYS</a:t>
            </a:r>
            <a:r>
              <a:rPr lang="en-GB" dirty="0"/>
              <a:t> break case statements, </a:t>
            </a:r>
            <a:r>
              <a:rPr lang="en-GB" b="1" dirty="0"/>
              <a:t>NEVER</a:t>
            </a:r>
            <a:r>
              <a:rPr lang="en-GB" dirty="0"/>
              <a:t> fall through</a:t>
            </a:r>
          </a:p>
          <a:p>
            <a:endParaRPr lang="en-GB" dirty="0"/>
          </a:p>
          <a:p>
            <a:r>
              <a:rPr lang="en-GB" b="1" dirty="0"/>
              <a:t>ALWAYS</a:t>
            </a:r>
            <a:r>
              <a:rPr lang="en-GB" dirty="0"/>
              <a:t> include a default with Error Case when checking known ENUM’s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5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Simple Switch Operator</a:t>
            </a:r>
          </a:p>
          <a:p>
            <a:pPr marL="0" indent="0">
              <a:buNone/>
            </a:pPr>
            <a:r>
              <a:rPr lang="en-GB" dirty="0"/>
              <a:t>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B57020-6D79-489F-A598-3CA7AD49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261550"/>
            <a:ext cx="7200800" cy="2898189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switch (expression)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case label_1: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 Technically optional but always include unless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return”ing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case label_2: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default: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1999 – Version 3 : first modern version aka IE6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	Regular expressions</a:t>
            </a:r>
          </a:p>
          <a:p>
            <a:r>
              <a:rPr lang="en-GB" dirty="0"/>
              <a:t>	string handling</a:t>
            </a:r>
          </a:p>
          <a:p>
            <a:r>
              <a:rPr lang="en-GB" dirty="0"/>
              <a:t>	try/catch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04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Simple Switch Operator</a:t>
            </a:r>
          </a:p>
          <a:p>
            <a:pPr marL="0" indent="0">
              <a:buNone/>
            </a:pPr>
            <a:r>
              <a:rPr lang="en-GB" dirty="0"/>
              <a:t>Format			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B57020-6D79-489F-A598-3CA7AD49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924944"/>
            <a:ext cx="2664296" cy="2952328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switch (expression)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case label_1: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case label_2: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default: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statements_def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[break;]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AF0F39-28C8-45A4-B1D4-CA600521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924944"/>
            <a:ext cx="482453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backtested-annualised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backtested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-calendar'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state,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backtestedPerformanceCumulative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readingDataError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25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Loop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 has five main loop control statements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For</a:t>
            </a:r>
            <a:r>
              <a:rPr lang="en-GB" dirty="0"/>
              <a:t> Statement</a:t>
            </a:r>
          </a:p>
          <a:p>
            <a:r>
              <a:rPr lang="en-GB" b="1" dirty="0"/>
              <a:t>While</a:t>
            </a:r>
            <a:r>
              <a:rPr lang="en-GB" dirty="0"/>
              <a:t> Statement</a:t>
            </a:r>
          </a:p>
          <a:p>
            <a:endParaRPr lang="en-GB" dirty="0"/>
          </a:p>
          <a:p>
            <a:r>
              <a:rPr lang="en-GB" b="1" dirty="0"/>
              <a:t>Break</a:t>
            </a:r>
            <a:r>
              <a:rPr lang="en-GB" dirty="0"/>
              <a:t>; Statement</a:t>
            </a:r>
          </a:p>
          <a:p>
            <a:r>
              <a:rPr lang="en-GB" b="1" dirty="0"/>
              <a:t>Continue</a:t>
            </a:r>
            <a:r>
              <a:rPr lang="en-GB" dirty="0"/>
              <a:t>; Statement</a:t>
            </a:r>
          </a:p>
          <a:p>
            <a:r>
              <a:rPr lang="en-GB" b="1" dirty="0"/>
              <a:t>label</a:t>
            </a:r>
            <a:r>
              <a:rPr lang="en-GB" dirty="0"/>
              <a:t>: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78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Simple “For” Operator, similar to Java Version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Same as Java For, has </a:t>
            </a:r>
            <a:br>
              <a:rPr lang="en-GB" dirty="0"/>
            </a:br>
            <a:endParaRPr lang="en-GB" dirty="0"/>
          </a:p>
          <a:p>
            <a:r>
              <a:rPr lang="en-GB" dirty="0"/>
              <a:t>Just because Expressions and Conditions can be anything, doesn’t mean you should ! Use </a:t>
            </a:r>
            <a:r>
              <a:rPr lang="en-GB" b="1" dirty="0"/>
              <a:t>KISS</a:t>
            </a:r>
          </a:p>
          <a:p>
            <a:endParaRPr lang="en-GB" dirty="0"/>
          </a:p>
          <a:p>
            <a:r>
              <a:rPr lang="en-GB" dirty="0"/>
              <a:t>Often </a:t>
            </a:r>
            <a:r>
              <a:rPr lang="en-GB" dirty="0" err="1"/>
              <a:t>lodash’s</a:t>
            </a:r>
            <a:r>
              <a:rPr lang="en-GB" dirty="0"/>
              <a:t> “each” function is used instead as it’s actually faster!</a:t>
            </a:r>
            <a:br>
              <a:rPr lang="en-GB" dirty="0"/>
            </a:br>
            <a:r>
              <a:rPr lang="en-GB" i="1" dirty="0"/>
              <a:t>*internally </a:t>
            </a:r>
            <a:r>
              <a:rPr lang="en-GB" i="1" dirty="0" err="1"/>
              <a:t>lodash</a:t>
            </a:r>
            <a:r>
              <a:rPr lang="en-GB" i="1" dirty="0"/>
              <a:t> uses a </a:t>
            </a:r>
            <a:r>
              <a:rPr lang="en-GB" b="1" i="1" dirty="0"/>
              <a:t>while</a:t>
            </a:r>
            <a:r>
              <a:rPr lang="en-GB" i="1" dirty="0"/>
              <a:t> loop which is faster than </a:t>
            </a:r>
            <a:r>
              <a:rPr lang="en-GB" b="1" i="1" dirty="0"/>
              <a:t>for</a:t>
            </a:r>
            <a:r>
              <a:rPr lang="en-GB" i="1" dirty="0"/>
              <a:t> loop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29C44-A775-48EC-94EF-41FC7C67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509120"/>
            <a:ext cx="6084168" cy="318226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initialExpression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 [condition]; 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incrementExpression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statement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A07555B-471C-48E6-9607-F0AE76FB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92" y="5570656"/>
            <a:ext cx="501772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pathBits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pathCurrent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'=; xxx'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pathBits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26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 and Of, Each (</a:t>
            </a:r>
            <a:r>
              <a:rPr lang="en-GB" dirty="0" err="1"/>
              <a:t>Lodash</a:t>
            </a:r>
            <a:r>
              <a:rPr lang="en-GB" dirty="0"/>
              <a:t>) variants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of </a:t>
            </a:r>
            <a:r>
              <a:rPr lang="en-GB" dirty="0"/>
              <a:t>Example (value, using ES6)		</a:t>
            </a:r>
            <a:r>
              <a:rPr lang="en-GB" b="1" dirty="0"/>
              <a:t> in </a:t>
            </a:r>
            <a:r>
              <a:rPr lang="en-GB" dirty="0"/>
              <a:t>Example (key, using ES5)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each</a:t>
            </a:r>
            <a:r>
              <a:rPr lang="en-GB" dirty="0"/>
              <a:t> Example (</a:t>
            </a:r>
            <a:r>
              <a:rPr lang="en-GB" dirty="0" err="1"/>
              <a:t>lodash</a:t>
            </a:r>
            <a:r>
              <a:rPr lang="en-GB" dirty="0"/>
              <a:t> each function, gives value and key)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BEABCD-2E4C-40AA-84A5-931AD0BC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58" y="3072951"/>
            <a:ext cx="4114800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array by value</a:t>
            </a:r>
            <a:endParaRPr lang="en-US" altLang="en-US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'; 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decodeURIComponent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6F5C38D-24C4-4B4B-9B36-AF8FDE87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017" y="3072951"/>
            <a:ext cx="384577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array by key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paramArray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params[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D5C188A-B5A4-4848-82F8-25F946BC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43" y="5099699"/>
            <a:ext cx="432938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lodash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/each’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(value, key)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cachedIndexesHashmap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[key] = value;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59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 also has </a:t>
            </a:r>
            <a:r>
              <a:rPr lang="en-GB" b="1" dirty="0"/>
              <a:t>do … while </a:t>
            </a:r>
            <a:r>
              <a:rPr lang="en-GB" dirty="0"/>
              <a:t>and </a:t>
            </a:r>
            <a:r>
              <a:rPr lang="en-GB" b="1" dirty="0"/>
              <a:t>while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Do …. While </a:t>
            </a:r>
            <a:r>
              <a:rPr lang="en-GB" dirty="0"/>
              <a:t>Example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While </a:t>
            </a: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F7CD76E-B882-40F6-A81E-57DC2F3D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144" y="826570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yearAry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10A81F6-F7C1-44F6-AF91-0FFE7A9D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178713"/>
            <a:ext cx="4248472" cy="9848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176E9F7-42AC-4DBA-85D6-AB74E276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869160"/>
            <a:ext cx="3024336" cy="14773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00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do … while </a:t>
            </a:r>
            <a:r>
              <a:rPr lang="en-GB" dirty="0"/>
              <a:t>Real</a:t>
            </a:r>
            <a:r>
              <a:rPr lang="en-GB" b="1" dirty="0"/>
              <a:t> </a:t>
            </a: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while </a:t>
            </a:r>
            <a:r>
              <a:rPr lang="en-GB" dirty="0"/>
              <a:t>Real Example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F7CD76E-B882-40F6-A81E-57DC2F3D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144" y="826570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yearAry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makeYear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endYear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DC2A63-2E8B-4748-8D5B-4426DCF8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1" y="4144251"/>
            <a:ext cx="642371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anchor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 example of potential infinite loop!!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D71BB46-CE25-435C-A597-4D82876D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1" y="2132856"/>
            <a:ext cx="50760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lastYear)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yearAry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58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But… for the </a:t>
            </a:r>
            <a:r>
              <a:rPr lang="en-GB" dirty="0" err="1"/>
              <a:t>javascript</a:t>
            </a:r>
            <a:r>
              <a:rPr lang="en-GB" dirty="0"/>
              <a:t> novice, avoid </a:t>
            </a:r>
            <a:r>
              <a:rPr lang="en-GB" b="1" dirty="0"/>
              <a:t>while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While</a:t>
            </a:r>
            <a:r>
              <a:rPr lang="en-GB" dirty="0"/>
              <a:t> constructs are easy to accidentally infinite loop (compared to </a:t>
            </a:r>
            <a:r>
              <a:rPr lang="en-GB" b="1" dirty="0"/>
              <a:t>For</a:t>
            </a:r>
            <a:r>
              <a:rPr lang="en-GB" dirty="0"/>
              <a:t>)</a:t>
            </a:r>
            <a:br>
              <a:rPr lang="en-GB" dirty="0"/>
            </a:br>
            <a:r>
              <a:rPr lang="en-GB" i="1" dirty="0"/>
              <a:t>* which will kill/crash the browser</a:t>
            </a:r>
          </a:p>
          <a:p>
            <a:endParaRPr lang="en-GB" dirty="0"/>
          </a:p>
          <a:p>
            <a:r>
              <a:rPr lang="en-GB" b="1" dirty="0"/>
              <a:t>While</a:t>
            </a:r>
            <a:r>
              <a:rPr lang="en-GB" dirty="0"/>
              <a:t> constructs can be hard to understand (compared to </a:t>
            </a:r>
            <a:r>
              <a:rPr lang="en-GB" b="1" dirty="0"/>
              <a:t>For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Most </a:t>
            </a:r>
            <a:r>
              <a:rPr lang="en-GB" b="1" dirty="0"/>
              <a:t>While </a:t>
            </a:r>
            <a:r>
              <a:rPr lang="en-GB" dirty="0"/>
              <a:t>constructs normally just doing a </a:t>
            </a:r>
            <a:r>
              <a:rPr lang="en-GB" b="1" dirty="0"/>
              <a:t>For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06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One rule for </a:t>
            </a:r>
            <a:r>
              <a:rPr lang="en-GB" b="1" i="1" dirty="0"/>
              <a:t>you</a:t>
            </a:r>
            <a:r>
              <a:rPr lang="en-GB" dirty="0"/>
              <a:t>, one rule for </a:t>
            </a:r>
            <a:r>
              <a:rPr lang="en-GB" b="1" i="1" dirty="0"/>
              <a:t>me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 the </a:t>
            </a:r>
            <a:r>
              <a:rPr lang="en-GB" dirty="0" err="1"/>
              <a:t>javascript</a:t>
            </a:r>
            <a:r>
              <a:rPr lang="en-GB" dirty="0"/>
              <a:t> expert…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While</a:t>
            </a:r>
            <a:r>
              <a:rPr lang="en-GB" dirty="0"/>
              <a:t> is the fastest iterator in </a:t>
            </a:r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  <a:p>
            <a:r>
              <a:rPr lang="en-GB" dirty="0"/>
              <a:t>Super powerful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5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</a:t>
            </a:r>
            <a:r>
              <a:rPr lang="en-GB" dirty="0" err="1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Break; Continue; Label; …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i="1" dirty="0"/>
              <a:t>Semi – Intermission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41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Break; </a:t>
            </a:r>
            <a:r>
              <a:rPr lang="en-GB" dirty="0"/>
              <a:t>statement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Causes immediately termination of closest </a:t>
            </a:r>
            <a:r>
              <a:rPr lang="en-GB" b="1" dirty="0"/>
              <a:t>for</a:t>
            </a:r>
            <a:r>
              <a:rPr lang="en-GB" dirty="0"/>
              <a:t>, </a:t>
            </a:r>
            <a:r>
              <a:rPr lang="en-GB" b="1" dirty="0"/>
              <a:t>while</a:t>
            </a:r>
            <a:r>
              <a:rPr lang="en-GB" dirty="0"/>
              <a:t>, </a:t>
            </a:r>
            <a:r>
              <a:rPr lang="en-GB" b="1" dirty="0"/>
              <a:t>switch</a:t>
            </a:r>
          </a:p>
          <a:p>
            <a:endParaRPr lang="en-GB" b="1" dirty="0"/>
          </a:p>
          <a:p>
            <a:r>
              <a:rPr lang="en-GB" b="1" dirty="0"/>
              <a:t>Can </a:t>
            </a:r>
            <a:r>
              <a:rPr lang="en-GB" dirty="0"/>
              <a:t>be using with a </a:t>
            </a:r>
            <a:r>
              <a:rPr lang="en-GB" b="1" dirty="0"/>
              <a:t>“</a:t>
            </a:r>
            <a:r>
              <a:rPr lang="en-GB" b="1" dirty="0" err="1"/>
              <a:t>goto</a:t>
            </a:r>
            <a:r>
              <a:rPr lang="en-GB" b="1" dirty="0"/>
              <a:t>” </a:t>
            </a:r>
            <a:r>
              <a:rPr lang="en-GB" dirty="0"/>
              <a:t>label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NEVER</a:t>
            </a:r>
            <a:r>
              <a:rPr lang="en-GB" dirty="0"/>
              <a:t> do this !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Commonly used for switch to prevent fall through behaviours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Used for efficiency for </a:t>
            </a:r>
            <a:r>
              <a:rPr lang="en-GB" b="1" dirty="0" err="1"/>
              <a:t>for</a:t>
            </a:r>
            <a:r>
              <a:rPr lang="en-GB" dirty="0"/>
              <a:t> / </a:t>
            </a:r>
            <a:r>
              <a:rPr lang="en-GB" b="1" dirty="0"/>
              <a:t>while</a:t>
            </a:r>
            <a:r>
              <a:rPr lang="en-GB" dirty="0"/>
              <a:t> loops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2007 – Version 4 : mothballed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Effectively was Java Clone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ps</a:t>
            </a:r>
            <a:r>
              <a:rPr lang="en-GB" dirty="0"/>
              <a:t> killed Flash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Trivia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This release effectively killed Flash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Actionscipt</a:t>
            </a:r>
            <a:r>
              <a:rPr lang="en-GB" dirty="0"/>
              <a:t> 3: implemented ECMAScript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Existing </a:t>
            </a:r>
            <a:r>
              <a:rPr lang="en-GB" dirty="0" err="1"/>
              <a:t>actionscript</a:t>
            </a:r>
            <a:r>
              <a:rPr lang="en-GB" dirty="0"/>
              <a:t> developers hated it</a:t>
            </a:r>
          </a:p>
          <a:p>
            <a:pPr marL="0" indent="0">
              <a:buNone/>
            </a:pPr>
            <a:r>
              <a:rPr lang="en-GB" dirty="0"/>
              <a:t>- Newer developers coming from Java loved 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035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6347048" cy="20497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Break; </a:t>
            </a:r>
            <a:r>
              <a:rPr lang="en-GB" dirty="0"/>
              <a:t>statement Examples</a:t>
            </a:r>
          </a:p>
          <a:p>
            <a:pPr marL="0" indent="0">
              <a:buNone/>
            </a:pPr>
            <a:r>
              <a:rPr lang="en-GB" b="1" dirty="0"/>
              <a:t>For</a:t>
            </a:r>
            <a:r>
              <a:rPr lang="en-GB" dirty="0"/>
              <a:t> Example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Switch</a:t>
            </a:r>
            <a:r>
              <a:rPr lang="en-GB" dirty="0"/>
              <a:t> Example</a:t>
            </a:r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AFC025-4900-4CD9-B064-B1DE86DB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967335"/>
            <a:ext cx="4355976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27F285-5108-435C-BBCD-B0473353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78013"/>
            <a:ext cx="741682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sortColumn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'ASC'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sortColumn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sortColumn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'ASC'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sortColumn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sortColumn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'ASC'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86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Coninue</a:t>
            </a:r>
            <a:r>
              <a:rPr lang="en-GB" b="1" dirty="0"/>
              <a:t>; </a:t>
            </a:r>
            <a:r>
              <a:rPr lang="en-GB" dirty="0"/>
              <a:t>statement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Causes immediately next iteration of closest </a:t>
            </a:r>
            <a:r>
              <a:rPr lang="en-GB" b="1" dirty="0"/>
              <a:t>for</a:t>
            </a:r>
            <a:r>
              <a:rPr lang="en-GB" dirty="0"/>
              <a:t>, </a:t>
            </a:r>
            <a:r>
              <a:rPr lang="en-GB" b="1" dirty="0"/>
              <a:t>while</a:t>
            </a:r>
          </a:p>
          <a:p>
            <a:endParaRPr lang="en-GB" b="1" dirty="0"/>
          </a:p>
          <a:p>
            <a:r>
              <a:rPr lang="en-GB" b="1" dirty="0"/>
              <a:t>Can </a:t>
            </a:r>
            <a:r>
              <a:rPr lang="en-GB" dirty="0"/>
              <a:t>be using with a </a:t>
            </a:r>
            <a:r>
              <a:rPr lang="en-GB" b="1" dirty="0"/>
              <a:t>“</a:t>
            </a:r>
            <a:r>
              <a:rPr lang="en-GB" b="1" dirty="0" err="1"/>
              <a:t>goto</a:t>
            </a:r>
            <a:r>
              <a:rPr lang="en-GB" b="1" dirty="0"/>
              <a:t>” </a:t>
            </a:r>
            <a:r>
              <a:rPr lang="en-GB" dirty="0"/>
              <a:t>label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NEVER</a:t>
            </a:r>
            <a:r>
              <a:rPr lang="en-GB" dirty="0"/>
              <a:t> do this !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Used for efficiency / filtering in </a:t>
            </a:r>
            <a:r>
              <a:rPr lang="en-GB" b="1" dirty="0"/>
              <a:t>for</a:t>
            </a:r>
            <a:r>
              <a:rPr lang="en-GB" dirty="0"/>
              <a:t> / </a:t>
            </a:r>
            <a:r>
              <a:rPr lang="en-GB" b="1" dirty="0"/>
              <a:t>while</a:t>
            </a:r>
            <a:r>
              <a:rPr lang="en-GB" dirty="0"/>
              <a:t> loops</a:t>
            </a:r>
            <a:br>
              <a:rPr lang="en-GB" dirty="0"/>
            </a:br>
            <a:r>
              <a:rPr lang="en-GB" dirty="0"/>
              <a:t>(for example avoid particular share class)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90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931224" cy="20425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Continue; </a:t>
            </a:r>
            <a:r>
              <a:rPr lang="en-GB" dirty="0"/>
              <a:t>statement Examples</a:t>
            </a:r>
          </a:p>
          <a:p>
            <a:pPr marL="0" indent="0">
              <a:buNone/>
            </a:pPr>
            <a:r>
              <a:rPr lang="en-GB" sz="2800" b="1" dirty="0"/>
              <a:t>For</a:t>
            </a:r>
            <a:r>
              <a:rPr lang="en-GB" sz="2800" dirty="0"/>
              <a:t> Example</a:t>
            </a:r>
            <a:endParaRPr lang="en-GB" sz="2800" b="1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While</a:t>
            </a:r>
            <a:r>
              <a:rPr lang="en-GB" sz="2800" dirty="0"/>
              <a:t> 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5A36B58-7FE3-44E1-80ED-8788F91E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44170"/>
            <a:ext cx="8229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queryString.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'&amp;'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decode…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/\+/g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decode…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/\+/g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61C8ACF-C6E0-4750-A2CE-2F5C366C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644370"/>
            <a:ext cx="8229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(criteria &amp;&amp; !criteria(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- define what is handled and how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delegateTarget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4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931224" cy="20425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label “</a:t>
            </a:r>
            <a:r>
              <a:rPr lang="en-GB" b="1" i="1" dirty="0"/>
              <a:t>name:”</a:t>
            </a:r>
            <a:r>
              <a:rPr lang="en-GB" b="1" dirty="0"/>
              <a:t> </a:t>
            </a:r>
            <a:r>
              <a:rPr lang="en-GB" dirty="0"/>
              <a:t>statement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AVOID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USE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/>
              <a:t>IF YOU SEE THIS REFACTOR </a:t>
            </a:r>
            <a:r>
              <a:rPr lang="en-GB" sz="2800" b="1" dirty="0"/>
              <a:t>IMMEDIATELY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56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Control Flow: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 has four main error handling statements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Try</a:t>
            </a:r>
            <a:r>
              <a:rPr lang="en-GB" dirty="0"/>
              <a:t> Statement</a:t>
            </a:r>
          </a:p>
          <a:p>
            <a:r>
              <a:rPr lang="en-GB" b="1" dirty="0"/>
              <a:t>Catch</a:t>
            </a:r>
            <a:r>
              <a:rPr lang="en-GB" dirty="0"/>
              <a:t> Statement</a:t>
            </a:r>
          </a:p>
          <a:p>
            <a:r>
              <a:rPr lang="en-GB" b="1" dirty="0"/>
              <a:t>Throw</a:t>
            </a:r>
            <a:r>
              <a:rPr lang="en-GB" dirty="0"/>
              <a:t>; Statement</a:t>
            </a:r>
          </a:p>
          <a:p>
            <a:r>
              <a:rPr lang="en-GB" b="1" dirty="0"/>
              <a:t>Finally</a:t>
            </a:r>
            <a:r>
              <a:rPr lang="en-GB" dirty="0"/>
              <a:t>;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99B77-98DD-4A8F-AB87-7A1A89FB56AB}"/>
              </a:ext>
            </a:extLst>
          </p:cNvPr>
          <p:cNvSpPr txBox="1">
            <a:spLocks/>
          </p:cNvSpPr>
          <p:nvPr/>
        </p:nvSpPr>
        <p:spPr>
          <a:xfrm>
            <a:off x="454230" y="61589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738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Error Handling: </a:t>
            </a: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r>
              <a:rPr lang="en-GB" dirty="0"/>
              <a:t> Just like Java but….</a:t>
            </a:r>
            <a:endParaRPr lang="en-GB" sz="2800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No explicit catching of </a:t>
            </a:r>
            <a:r>
              <a:rPr lang="en-GB" b="1" dirty="0"/>
              <a:t>TYPE / Class</a:t>
            </a:r>
            <a:br>
              <a:rPr lang="en-GB" b="1" dirty="0"/>
            </a:br>
            <a:r>
              <a:rPr lang="en-GB" i="1" dirty="0"/>
              <a:t>you catch </a:t>
            </a:r>
            <a:r>
              <a:rPr lang="en-GB" b="1" i="1" dirty="0"/>
              <a:t>ALL</a:t>
            </a:r>
            <a:r>
              <a:rPr lang="en-GB" i="1" dirty="0"/>
              <a:t> errors, and </a:t>
            </a:r>
            <a:r>
              <a:rPr lang="en-GB" b="1" i="1" dirty="0"/>
              <a:t>rethrow</a:t>
            </a:r>
            <a:r>
              <a:rPr lang="en-GB" i="1" dirty="0"/>
              <a:t> if needed</a:t>
            </a:r>
          </a:p>
          <a:p>
            <a:endParaRPr lang="en-GB" b="1" dirty="0"/>
          </a:p>
          <a:p>
            <a:r>
              <a:rPr lang="en-GB" b="1" dirty="0"/>
              <a:t>Can </a:t>
            </a:r>
            <a:r>
              <a:rPr lang="en-GB" dirty="0"/>
              <a:t>be used as a </a:t>
            </a:r>
            <a:r>
              <a:rPr lang="en-GB" b="1" dirty="0"/>
              <a:t>IF</a:t>
            </a:r>
            <a:r>
              <a:rPr lang="en-GB" dirty="0"/>
              <a:t> / </a:t>
            </a:r>
            <a:r>
              <a:rPr lang="en-GB" b="1" dirty="0"/>
              <a:t>BREAK</a:t>
            </a:r>
            <a:r>
              <a:rPr lang="en-GB" dirty="0"/>
              <a:t> statement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NEVER</a:t>
            </a:r>
            <a:r>
              <a:rPr lang="en-GB" dirty="0"/>
              <a:t> do this ! </a:t>
            </a:r>
            <a:br>
              <a:rPr lang="en-GB" dirty="0"/>
            </a:br>
            <a:r>
              <a:rPr lang="en-GB" dirty="0"/>
              <a:t>Catching should mean </a:t>
            </a:r>
            <a:r>
              <a:rPr lang="en-GB" b="1" dirty="0"/>
              <a:t>BAD </a:t>
            </a:r>
            <a:r>
              <a:rPr lang="en-GB" dirty="0"/>
              <a:t>things happened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Commonly used to catch poor code / edge cases</a:t>
            </a:r>
            <a:br>
              <a:rPr lang="en-GB" dirty="0"/>
            </a:br>
            <a:r>
              <a:rPr lang="en-GB" dirty="0"/>
              <a:t>* As part of a defensive robustness strategy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Commonly used deliberately to catch IO/UI/User errors</a:t>
            </a:r>
            <a:br>
              <a:rPr lang="en-GB" dirty="0"/>
            </a:br>
            <a:r>
              <a:rPr lang="en-GB" dirty="0"/>
              <a:t>* As part of a deliberately throw / catch Error architecture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9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Error Handling: </a:t>
            </a: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r>
              <a:rPr lang="en-GB" dirty="0"/>
              <a:t> Example + Explicit </a:t>
            </a:r>
            <a:r>
              <a:rPr lang="en-GB" b="1" dirty="0"/>
              <a:t>Throw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r>
              <a:rPr lang="en-GB" dirty="0"/>
              <a:t> Example + Implicit </a:t>
            </a:r>
            <a:r>
              <a:rPr lang="en-GB" b="1" dirty="0"/>
              <a:t>Throw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BABAE6D-DE43-43A6-9335-B56D75CD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43299"/>
            <a:ext cx="6480720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statements to 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throw new Error(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monthNameconsole.log(e);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3AC67B-191C-44AE-ACA0-6FAA48ACC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86" y="4588386"/>
            <a:ext cx="6480720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dataFromSession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dataFromSession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'Loaded from session storage: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_cache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dataFromSession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 accessing local storage'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93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Error Handling: </a:t>
            </a: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 + 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Try</a:t>
            </a:r>
            <a:r>
              <a:rPr lang="en-GB" dirty="0"/>
              <a:t> / </a:t>
            </a:r>
            <a:r>
              <a:rPr lang="en-GB" b="1" dirty="0"/>
              <a:t>Catch</a:t>
            </a:r>
            <a:r>
              <a:rPr lang="en-GB" dirty="0"/>
              <a:t> has optional </a:t>
            </a:r>
            <a:r>
              <a:rPr lang="en-GB" b="1" dirty="0"/>
              <a:t>finally</a:t>
            </a:r>
            <a:r>
              <a:rPr lang="en-GB" dirty="0"/>
              <a:t> block</a:t>
            </a:r>
            <a:endParaRPr lang="en-GB" sz="2800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Runs after try and catch, no matter if exception thrown</a:t>
            </a:r>
            <a:endParaRPr lang="en-GB" i="1" dirty="0"/>
          </a:p>
          <a:p>
            <a:endParaRPr lang="en-GB" b="1" dirty="0"/>
          </a:p>
          <a:p>
            <a:r>
              <a:rPr lang="en-GB" dirty="0"/>
              <a:t>Commonly used to gracefully fail</a:t>
            </a:r>
            <a:br>
              <a:rPr lang="en-GB" dirty="0"/>
            </a:br>
            <a:r>
              <a:rPr lang="en-GB" dirty="0"/>
              <a:t>* Aka close database connections / non REST ajax sessions etc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71D1AB-A1AC-476C-BBF5-10128E97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4" y="4155464"/>
            <a:ext cx="6084168" cy="23698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openMyFile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writeMyFile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//This may throw an 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handleError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If we got an error we handle 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closeMyFile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always close the 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9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Functions are completely different to </a:t>
            </a:r>
            <a:r>
              <a:rPr lang="en-GB" b="1" dirty="0"/>
              <a:t>Java</a:t>
            </a:r>
            <a:endParaRPr lang="en-GB" sz="2800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There are three ways of declaring a function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Function</a:t>
            </a:r>
            <a:r>
              <a:rPr lang="en-GB" dirty="0"/>
              <a:t> statement</a:t>
            </a:r>
            <a:endParaRPr lang="en-GB" i="1" dirty="0"/>
          </a:p>
          <a:p>
            <a:endParaRPr lang="en-GB" b="1" dirty="0"/>
          </a:p>
          <a:p>
            <a:r>
              <a:rPr lang="en-GB" b="1" dirty="0"/>
              <a:t>Arrow </a:t>
            </a:r>
            <a:r>
              <a:rPr lang="en-GB" dirty="0"/>
              <a:t>function</a:t>
            </a:r>
            <a:r>
              <a:rPr lang="en-GB" b="1" dirty="0"/>
              <a:t> </a:t>
            </a:r>
            <a:r>
              <a:rPr lang="en-GB" dirty="0"/>
              <a:t>expression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Eval</a:t>
            </a:r>
            <a:r>
              <a:rPr lang="en-GB" dirty="0"/>
              <a:t> function (runtime-compile from string)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55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Functions use 2 statements, 2 special variables, and 2 operators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function</a:t>
            </a:r>
            <a:r>
              <a:rPr lang="en-GB" dirty="0"/>
              <a:t> statement</a:t>
            </a:r>
          </a:p>
          <a:p>
            <a:r>
              <a:rPr lang="en-GB" b="1" dirty="0"/>
              <a:t>return</a:t>
            </a:r>
            <a:r>
              <a:rPr lang="en-GB" dirty="0"/>
              <a:t> statement</a:t>
            </a:r>
          </a:p>
          <a:p>
            <a:endParaRPr lang="en-GB" dirty="0"/>
          </a:p>
          <a:p>
            <a:r>
              <a:rPr lang="en-GB" b="1" dirty="0"/>
              <a:t>this</a:t>
            </a:r>
            <a:r>
              <a:rPr lang="en-GB" dirty="0"/>
              <a:t> special variable</a:t>
            </a:r>
          </a:p>
          <a:p>
            <a:r>
              <a:rPr lang="en-GB" b="1" dirty="0"/>
              <a:t>arguments</a:t>
            </a:r>
            <a:r>
              <a:rPr lang="en-GB" dirty="0"/>
              <a:t> special variable</a:t>
            </a:r>
          </a:p>
          <a:p>
            <a:endParaRPr lang="en-GB" b="1" dirty="0"/>
          </a:p>
          <a:p>
            <a:r>
              <a:rPr lang="en-GB" b="1" dirty="0"/>
              <a:t>Arrow (=&gt;) </a:t>
            </a:r>
            <a:r>
              <a:rPr lang="en-GB" dirty="0"/>
              <a:t>operator</a:t>
            </a:r>
            <a:endParaRPr lang="en-GB" b="1" dirty="0"/>
          </a:p>
          <a:p>
            <a:r>
              <a:rPr lang="en-GB" b="1" dirty="0"/>
              <a:t>Rest (…) </a:t>
            </a:r>
            <a:r>
              <a:rPr lang="en-GB" dirty="0"/>
              <a:t>operator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2009 – Version 5 : Safe Current Browser Version</a:t>
            </a:r>
          </a:p>
          <a:p>
            <a:r>
              <a:rPr lang="en-GB" dirty="0"/>
              <a:t>	JSON support</a:t>
            </a:r>
          </a:p>
          <a:p>
            <a:r>
              <a:rPr lang="en-GB" dirty="0"/>
              <a:t>	Reflection</a:t>
            </a:r>
          </a:p>
          <a:p>
            <a:r>
              <a:rPr lang="en-GB" dirty="0"/>
              <a:t>	getters / setters</a:t>
            </a:r>
          </a:p>
          <a:p>
            <a:r>
              <a:rPr lang="en-GB" dirty="0"/>
              <a:t>	String methods</a:t>
            </a:r>
          </a:p>
          <a:p>
            <a:r>
              <a:rPr lang="en-GB" dirty="0"/>
              <a:t>	Array methods</a:t>
            </a:r>
          </a:p>
          <a:p>
            <a:r>
              <a:rPr lang="en-GB" dirty="0"/>
              <a:t>	Strict mode</a:t>
            </a:r>
          </a:p>
        </p:txBody>
      </p:sp>
    </p:spTree>
    <p:extLst>
      <p:ext uri="{BB962C8B-B14F-4D97-AF65-F5344CB8AC3E}">
        <p14:creationId xmlns:p14="http://schemas.microsoft.com/office/powerpoint/2010/main" val="22883411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Function statement</a:t>
            </a:r>
          </a:p>
          <a:p>
            <a:r>
              <a:rPr lang="en-GB" b="1" dirty="0"/>
              <a:t>Functions</a:t>
            </a:r>
            <a:r>
              <a:rPr lang="en-GB" dirty="0"/>
              <a:t> have untyped parameters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ALWAYS</a:t>
            </a:r>
            <a:r>
              <a:rPr lang="en-GB" dirty="0"/>
              <a:t> use </a:t>
            </a:r>
            <a:r>
              <a:rPr lang="en-GB" b="1" dirty="0" err="1"/>
              <a:t>jsdoc</a:t>
            </a:r>
            <a:r>
              <a:rPr lang="en-GB" dirty="0"/>
              <a:t> to type hint parameters</a:t>
            </a:r>
          </a:p>
          <a:p>
            <a:endParaRPr lang="en-GB" dirty="0"/>
          </a:p>
          <a:p>
            <a:r>
              <a:rPr lang="en-GB" b="1" dirty="0"/>
              <a:t>Functions</a:t>
            </a:r>
            <a:r>
              <a:rPr lang="en-GB" dirty="0"/>
              <a:t> are “</a:t>
            </a:r>
            <a:r>
              <a:rPr lang="en-GB" b="1" dirty="0"/>
              <a:t>Object</a:t>
            </a:r>
            <a:r>
              <a:rPr lang="en-GB" dirty="0"/>
              <a:t>” datatype</a:t>
            </a:r>
            <a:br>
              <a:rPr lang="en-GB" dirty="0"/>
            </a:br>
            <a:r>
              <a:rPr lang="en-GB" dirty="0"/>
              <a:t>* as such can be assigned to variables </a:t>
            </a:r>
            <a:br>
              <a:rPr lang="en-GB" dirty="0"/>
            </a:br>
            <a:r>
              <a:rPr lang="en-GB" dirty="0"/>
              <a:t>* passed as function arguments</a:t>
            </a:r>
          </a:p>
          <a:p>
            <a:endParaRPr lang="en-GB" dirty="0"/>
          </a:p>
          <a:p>
            <a:r>
              <a:rPr lang="en-GB" dirty="0"/>
              <a:t>As a </a:t>
            </a:r>
            <a:r>
              <a:rPr lang="en-GB" b="1" dirty="0"/>
              <a:t>Object</a:t>
            </a:r>
            <a:r>
              <a:rPr lang="en-GB" dirty="0"/>
              <a:t> can set variables on a </a:t>
            </a:r>
            <a:r>
              <a:rPr lang="en-GB" b="1" dirty="0"/>
              <a:t>function</a:t>
            </a:r>
            <a:br>
              <a:rPr lang="en-GB" dirty="0"/>
            </a:br>
            <a:r>
              <a:rPr lang="en-GB" dirty="0"/>
              <a:t>* be </a:t>
            </a:r>
            <a:r>
              <a:rPr lang="en-GB" b="1" dirty="0"/>
              <a:t>VERY</a:t>
            </a:r>
            <a:r>
              <a:rPr lang="en-GB" dirty="0"/>
              <a:t> careful, do </a:t>
            </a:r>
            <a:r>
              <a:rPr lang="en-GB" b="1" dirty="0"/>
              <a:t>NOT</a:t>
            </a:r>
            <a:r>
              <a:rPr lang="en-GB" dirty="0"/>
              <a:t> do this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UNLESS</a:t>
            </a:r>
            <a:r>
              <a:rPr lang="en-GB" dirty="0"/>
              <a:t> you know what your doing…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49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Simple Return Statement Example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Function Example + scope calling / passing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AC9BFC-B006-46D9-8AB9-BAC4E6EA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07596"/>
            <a:ext cx="5256584" cy="9848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console.log(</a:t>
            </a:r>
            <a:r>
              <a:rPr lang="en-US" altLang="en-US" sz="1600" dirty="0">
                <a:solidFill>
                  <a:srgbClr val="DD4A68"/>
                </a:solidFill>
                <a:latin typeface="Consolas" panose="020B0609020204030204" pitchFamily="49" charset="0"/>
              </a:rPr>
              <a:t>square(3)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// 9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D4B53B-AB41-4CC3-86A5-80D3264F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54079"/>
            <a:ext cx="6347048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relaxAllowOrigin1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(req, res)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'Access-Control-Allow-Origin'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next();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can call from inner scope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relaxAllowOrigin1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relaxAllowOrigin2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passedFunc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passedFunc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call from parameter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relaxAllowOrigin2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45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ES6 Rest Example calling</a:t>
            </a:r>
            <a:br>
              <a:rPr lang="en-GB" dirty="0"/>
            </a:br>
            <a:r>
              <a:rPr lang="en-GB" sz="2000" i="1" dirty="0"/>
              <a:t>* Rest syntax (…</a:t>
            </a:r>
            <a:r>
              <a:rPr lang="en-GB" sz="2000" i="1" dirty="0" err="1"/>
              <a:t>arrayName</a:t>
            </a:r>
            <a:r>
              <a:rPr lang="en-GB" sz="2000" i="1" dirty="0"/>
              <a:t>) allows for dynamic number of arguments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DB19AA-5205-4829-A5E5-1F86705C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59558"/>
            <a:ext cx="6206827" cy="15388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multiplier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theArgs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multiplier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[2, 4, 6]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7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ES6 Default value Example</a:t>
            </a:r>
            <a:endParaRPr lang="en-GB" sz="20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DB19AA-5205-4829-A5E5-1F86705C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59558"/>
            <a:ext cx="6065763" cy="15388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(value,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multiplier =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value * multiplier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</a:rPr>
              <a:t>2, 2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[6, 4]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83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arguments Example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ONLY</a:t>
            </a:r>
            <a:r>
              <a:rPr lang="en-GB" dirty="0"/>
              <a:t> use arguments for dynamic parameters</a:t>
            </a:r>
            <a:endParaRPr lang="en-GB" sz="20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DB19AA-5205-4829-A5E5-1F86705C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86261"/>
            <a:ext cx="7596695" cy="15388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reflect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reflect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</a:rPr>
              <a:t>1, 2, 3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[[1], [1,2,3]]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wrapped Argument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20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Nested Functions Example</a:t>
            </a:r>
            <a:br>
              <a:rPr lang="en-GB" dirty="0"/>
            </a:br>
            <a:r>
              <a:rPr lang="en-GB" sz="2000" dirty="0"/>
              <a:t>* nested</a:t>
            </a:r>
            <a:r>
              <a:rPr lang="en-GB" sz="2000" b="1" dirty="0"/>
              <a:t> </a:t>
            </a:r>
            <a:r>
              <a:rPr lang="en-GB" sz="2000" dirty="0"/>
              <a:t>functions</a:t>
            </a:r>
            <a:r>
              <a:rPr lang="en-GB" sz="2000" b="1" dirty="0"/>
              <a:t> </a:t>
            </a:r>
            <a:r>
              <a:rPr lang="en-GB" sz="2000" dirty="0"/>
              <a:t>allow for private functions / variables</a:t>
            </a:r>
            <a:endParaRPr lang="en-GB" sz="20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4DF5AC-7E78-48F7-A179-8CAA1D0B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8" y="3429000"/>
            <a:ext cx="4039567" cy="27084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 = </a:t>
            </a:r>
            <a:r>
              <a:rPr lang="en-US" altLang="en-US" sz="1600" dirty="0">
                <a:solidFill>
                  <a:srgbClr val="DD4A68"/>
                </a:solidFill>
                <a:latin typeface="Consolas" panose="020B0609020204030204" pitchFamily="49" charset="0"/>
              </a:rPr>
              <a:t>square(3); // ERROR not available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523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Closure Pattern Example</a:t>
            </a:r>
            <a:br>
              <a:rPr lang="en-GB" dirty="0"/>
            </a:br>
            <a:r>
              <a:rPr lang="en-GB" dirty="0"/>
              <a:t>(aka custom function generator)</a:t>
            </a:r>
            <a:br>
              <a:rPr lang="en-GB" dirty="0"/>
            </a:br>
            <a:r>
              <a:rPr lang="en-GB" sz="2000" dirty="0"/>
              <a:t>* uses nested</a:t>
            </a:r>
            <a:r>
              <a:rPr lang="en-GB" sz="2000" b="1" dirty="0"/>
              <a:t> </a:t>
            </a:r>
            <a:r>
              <a:rPr lang="en-GB" sz="2000" dirty="0"/>
              <a:t>functions / variables to create custom function</a:t>
            </a:r>
            <a:endParaRPr lang="en-GB" sz="20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98B0BF-F6F8-47DA-A628-67FA0104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21" y="3429000"/>
            <a:ext cx="8149667" cy="25853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The outer function defines a variable called 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The inner function has access to the "name" variable of the outer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 the inner function, thereby exposing it to outer scopes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Vivie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Vivie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583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Function Closure Pattern</a:t>
            </a:r>
            <a:br>
              <a:rPr lang="en-GB" dirty="0"/>
            </a:br>
            <a:r>
              <a:rPr lang="en-GB" dirty="0"/>
              <a:t>(aka custom function generator)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Extreme common pattern</a:t>
            </a:r>
          </a:p>
          <a:p>
            <a:endParaRPr lang="en-GB" dirty="0"/>
          </a:p>
          <a:p>
            <a:r>
              <a:rPr lang="en-GB" dirty="0"/>
              <a:t>Important to understand private function scope</a:t>
            </a:r>
          </a:p>
          <a:p>
            <a:endParaRPr lang="en-GB" dirty="0"/>
          </a:p>
          <a:p>
            <a:r>
              <a:rPr lang="en-GB" dirty="0"/>
              <a:t>Used to create custom functions to pass as parameters</a:t>
            </a:r>
            <a:br>
              <a:rPr lang="en-GB" dirty="0"/>
            </a:br>
            <a:r>
              <a:rPr lang="en-GB" dirty="0"/>
              <a:t>* aka sorting / filtering function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arguments Example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ONLY</a:t>
            </a:r>
            <a:r>
              <a:rPr lang="en-GB" dirty="0"/>
              <a:t> use arguments for dynamic parameters</a:t>
            </a:r>
            <a:endParaRPr lang="en-GB" sz="20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DB19AA-5205-4829-A5E5-1F86705C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86261"/>
            <a:ext cx="7596695" cy="15388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reflect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reflect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</a:rPr>
              <a:t>1, 2, 3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[[1], [1,2,3]]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wrapped Argument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07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Function statement</a:t>
            </a:r>
          </a:p>
          <a:p>
            <a:r>
              <a:rPr lang="en-GB" b="1" dirty="0"/>
              <a:t>Functions</a:t>
            </a:r>
            <a:r>
              <a:rPr lang="en-GB" dirty="0"/>
              <a:t> have untyped parameters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ALWAYS</a:t>
            </a:r>
            <a:r>
              <a:rPr lang="en-GB" dirty="0"/>
              <a:t> use </a:t>
            </a:r>
            <a:r>
              <a:rPr lang="en-GB" b="1" dirty="0" err="1"/>
              <a:t>jsdoc</a:t>
            </a:r>
            <a:r>
              <a:rPr lang="en-GB" dirty="0"/>
              <a:t> to type hint parameters</a:t>
            </a:r>
          </a:p>
          <a:p>
            <a:endParaRPr lang="en-GB" dirty="0"/>
          </a:p>
          <a:p>
            <a:r>
              <a:rPr lang="en-GB" b="1" dirty="0"/>
              <a:t>Functions</a:t>
            </a:r>
            <a:r>
              <a:rPr lang="en-GB" dirty="0"/>
              <a:t> are “</a:t>
            </a:r>
            <a:r>
              <a:rPr lang="en-GB" b="1" dirty="0"/>
              <a:t>Object</a:t>
            </a:r>
            <a:r>
              <a:rPr lang="en-GB" dirty="0"/>
              <a:t>” datatype</a:t>
            </a:r>
            <a:br>
              <a:rPr lang="en-GB" dirty="0"/>
            </a:br>
            <a:r>
              <a:rPr lang="en-GB" dirty="0"/>
              <a:t>* as such can be assigned to variables </a:t>
            </a:r>
            <a:br>
              <a:rPr lang="en-GB" dirty="0"/>
            </a:br>
            <a:r>
              <a:rPr lang="en-GB" dirty="0"/>
              <a:t>* passed as function arguments</a:t>
            </a:r>
          </a:p>
          <a:p>
            <a:endParaRPr lang="en-GB" dirty="0"/>
          </a:p>
          <a:p>
            <a:r>
              <a:rPr lang="en-GB" dirty="0"/>
              <a:t>As a </a:t>
            </a:r>
            <a:r>
              <a:rPr lang="en-GB" b="1" dirty="0"/>
              <a:t>Object</a:t>
            </a:r>
            <a:r>
              <a:rPr lang="en-GB" dirty="0"/>
              <a:t> can set variables on a </a:t>
            </a:r>
            <a:r>
              <a:rPr lang="en-GB" b="1" dirty="0"/>
              <a:t>function</a:t>
            </a:r>
            <a:br>
              <a:rPr lang="en-GB" dirty="0"/>
            </a:br>
            <a:r>
              <a:rPr lang="en-GB" dirty="0"/>
              <a:t>* be </a:t>
            </a:r>
            <a:r>
              <a:rPr lang="en-GB" b="1" dirty="0"/>
              <a:t>VERY</a:t>
            </a:r>
            <a:r>
              <a:rPr lang="en-GB" dirty="0"/>
              <a:t> careful, do </a:t>
            </a:r>
            <a:r>
              <a:rPr lang="en-GB" b="1" dirty="0"/>
              <a:t>NOT</a:t>
            </a:r>
            <a:r>
              <a:rPr lang="en-GB" dirty="0"/>
              <a:t> do this</a:t>
            </a:r>
            <a:br>
              <a:rPr lang="en-GB" dirty="0"/>
            </a:br>
            <a:r>
              <a:rPr lang="en-GB" dirty="0"/>
              <a:t>* </a:t>
            </a:r>
            <a:r>
              <a:rPr lang="en-GB" b="1" dirty="0"/>
              <a:t>UNLESS</a:t>
            </a:r>
            <a:r>
              <a:rPr lang="en-GB" dirty="0"/>
              <a:t> you know what your doing…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2015 – Version 6 : Really nice Version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Classes / Modules</a:t>
            </a:r>
          </a:p>
          <a:p>
            <a:r>
              <a:rPr lang="en-GB" dirty="0"/>
              <a:t>“for / of” iterator</a:t>
            </a:r>
          </a:p>
          <a:p>
            <a:r>
              <a:rPr lang="en-GB" dirty="0"/>
              <a:t>Block scope variables (let / </a:t>
            </a:r>
            <a:r>
              <a:rPr lang="en-GB" dirty="0" err="1"/>
              <a:t>const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arrow functions (with no new scope)</a:t>
            </a:r>
          </a:p>
          <a:p>
            <a:r>
              <a:rPr lang="en-GB" dirty="0"/>
              <a:t>Binary Data</a:t>
            </a:r>
          </a:p>
          <a:p>
            <a:r>
              <a:rPr lang="en-GB" dirty="0"/>
              <a:t>Variable Proxies (function mimicking variables)</a:t>
            </a:r>
          </a:p>
          <a:p>
            <a:r>
              <a:rPr lang="en-GB" dirty="0"/>
              <a:t>Map / Weak Map Collections</a:t>
            </a:r>
          </a:p>
          <a:p>
            <a:r>
              <a:rPr lang="en-GB" dirty="0"/>
              <a:t>Promises</a:t>
            </a:r>
          </a:p>
          <a:p>
            <a:r>
              <a:rPr lang="en-GB" dirty="0"/>
              <a:t>Number / Math </a:t>
            </a:r>
            <a:r>
              <a:rPr lang="en-GB" dirty="0" err="1"/>
              <a:t>enhancemnets</a:t>
            </a:r>
            <a:endParaRPr lang="en-GB" dirty="0"/>
          </a:p>
          <a:p>
            <a:r>
              <a:rPr lang="en-GB" dirty="0"/>
              <a:t>Etc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3226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</a:t>
            </a:r>
            <a:r>
              <a:rPr lang="en-GB" b="1" dirty="0"/>
              <a:t>Arrow</a:t>
            </a:r>
            <a:r>
              <a:rPr lang="en-GB" dirty="0"/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Arrow (=&gt;) </a:t>
            </a:r>
            <a:r>
              <a:rPr lang="en-GB" dirty="0"/>
              <a:t>function</a:t>
            </a:r>
            <a:r>
              <a:rPr lang="en-GB" b="1" dirty="0"/>
              <a:t> </a:t>
            </a:r>
            <a:r>
              <a:rPr lang="en-GB" dirty="0"/>
              <a:t>expression , differs to function statement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Arrow </a:t>
            </a:r>
            <a:r>
              <a:rPr lang="en-GB" dirty="0"/>
              <a:t>functions do not have </a:t>
            </a:r>
            <a:r>
              <a:rPr lang="en-GB" b="1" dirty="0"/>
              <a:t>arguments/ this / super</a:t>
            </a:r>
            <a:r>
              <a:rPr lang="en-GB" dirty="0"/>
              <a:t> variable</a:t>
            </a:r>
            <a:br>
              <a:rPr lang="en-GB" dirty="0"/>
            </a:br>
            <a:r>
              <a:rPr lang="en-GB" sz="2200" dirty="0"/>
              <a:t>* see babel for browser limitations (do NOT use argument in arrow function)</a:t>
            </a:r>
          </a:p>
          <a:p>
            <a:endParaRPr lang="en-GB" dirty="0"/>
          </a:p>
          <a:p>
            <a:r>
              <a:rPr lang="en-GB" dirty="0"/>
              <a:t>Arrow functions are always anonymous</a:t>
            </a:r>
            <a:br>
              <a:rPr lang="en-GB" dirty="0"/>
            </a:br>
            <a:r>
              <a:rPr lang="en-GB" sz="2200" dirty="0"/>
              <a:t>* aka need to be set to variable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772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</a:t>
            </a:r>
            <a:r>
              <a:rPr lang="en-GB" b="1" dirty="0"/>
              <a:t>Arrow</a:t>
            </a:r>
            <a:r>
              <a:rPr lang="en-GB" dirty="0"/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Arrow Function Example</a:t>
            </a:r>
            <a:br>
              <a:rPr lang="en-GB" dirty="0"/>
            </a:br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F9E0971-CB1D-4CBF-983F-973EEEDD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36" y="2420888"/>
            <a:ext cx="4039567" cy="295465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7AA"/>
                </a:solidFill>
                <a:latin typeface="Consolas" panose="020B0609020204030204" pitchFamily="49" charset="0"/>
              </a:rPr>
              <a:t>// needs to be assigned to 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7AA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=&gt;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let square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=&gt;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 = </a:t>
            </a:r>
            <a:r>
              <a:rPr lang="en-US" altLang="en-US" sz="1600" dirty="0">
                <a:solidFill>
                  <a:srgbClr val="DD4A68"/>
                </a:solidFill>
                <a:latin typeface="Consolas" panose="020B0609020204030204" pitchFamily="49" charset="0"/>
              </a:rPr>
              <a:t>square(3); // ERROR not available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5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Functions: </a:t>
            </a:r>
            <a:r>
              <a:rPr lang="en-GB" b="1" dirty="0"/>
              <a:t>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Eval is </a:t>
            </a:r>
            <a:r>
              <a:rPr lang="en-GB" b="1" dirty="0"/>
              <a:t>EVAL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NEVER </a:t>
            </a:r>
            <a:r>
              <a:rPr lang="en-GB" dirty="0"/>
              <a:t>use Eval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Refactor immediately any code using eval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dirty="0"/>
              <a:t>eval</a:t>
            </a:r>
            <a:r>
              <a:rPr lang="en-GB" dirty="0"/>
              <a:t> is a </a:t>
            </a:r>
            <a:r>
              <a:rPr lang="en-GB" b="1" dirty="0"/>
              <a:t>MASSIVE</a:t>
            </a:r>
            <a:r>
              <a:rPr lang="en-GB" dirty="0"/>
              <a:t> security hole</a:t>
            </a:r>
            <a:br>
              <a:rPr lang="en-GB" dirty="0"/>
            </a:br>
            <a:endParaRPr lang="en-GB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2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r>
              <a:rPr lang="en-GB" dirty="0"/>
              <a:t>Browsers are synchronous with Scripts blocking Page rendering</a:t>
            </a:r>
          </a:p>
          <a:p>
            <a:endParaRPr lang="en-GB" dirty="0"/>
          </a:p>
          <a:p>
            <a:r>
              <a:rPr lang="en-GB" dirty="0"/>
              <a:t>Not all functions are queued equally</a:t>
            </a:r>
            <a:br>
              <a:rPr lang="en-GB" dirty="0"/>
            </a:br>
            <a:r>
              <a:rPr lang="en-GB" dirty="0"/>
              <a:t>(new </a:t>
            </a:r>
            <a:r>
              <a:rPr lang="en-GB" b="1" dirty="0"/>
              <a:t>Promise</a:t>
            </a:r>
            <a:r>
              <a:rPr lang="en-GB" dirty="0"/>
              <a:t>().</a:t>
            </a:r>
            <a:r>
              <a:rPr lang="en-GB" b="1" dirty="0"/>
              <a:t>then</a:t>
            </a:r>
            <a:r>
              <a:rPr lang="en-GB" dirty="0"/>
              <a:t> and </a:t>
            </a:r>
            <a:r>
              <a:rPr lang="en-GB" b="1" dirty="0" err="1"/>
              <a:t>setTimeout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a script runs too long, it was disrupt UI interaction</a:t>
            </a:r>
            <a:br>
              <a:rPr lang="en-GB" dirty="0"/>
            </a:br>
            <a:r>
              <a:rPr lang="en-GB" i="1" dirty="0"/>
              <a:t>* Try to keep script blocks to under 100ms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306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Browser Event Loop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Step 1. Render Page</a:t>
            </a:r>
          </a:p>
          <a:p>
            <a:pPr marL="0" indent="0">
              <a:buNone/>
            </a:pPr>
            <a:br>
              <a:rPr lang="en-GB" i="1" dirty="0"/>
            </a:br>
            <a:r>
              <a:rPr lang="en-GB" i="1" dirty="0"/>
              <a:t>Step 2. Handle Incoming Queued Events (UI Interaction / IO Events / Timeouts)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Step 3. Render Page Changes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Step 4. repeat step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27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Step 2. Handle Incoming Queued Events (UI Interaction / IO Events / Timeouts)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You need to ensure JavaScript executed in this step less than 100ms</a:t>
            </a:r>
          </a:p>
          <a:p>
            <a:endParaRPr lang="en-GB" dirty="0"/>
          </a:p>
          <a:p>
            <a:r>
              <a:rPr lang="en-GB" dirty="0"/>
              <a:t>Browsers / Node can treat Micro/Macro tasks differently, be careful and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914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ways to Queue Events in </a:t>
            </a:r>
            <a:r>
              <a:rPr lang="en-GB" dirty="0" err="1"/>
              <a:t>Javascript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Micro Task: add to Current Queue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/>
              <a:t>Promises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Macro Task: add to Next Queue, after Render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 err="1"/>
              <a:t>setTimeout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 err="1"/>
              <a:t>setInterval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- Ajax calls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597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Micro Task: add handler execute  in current event loop queue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/>
              <a:t>Promises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Advantages:</a:t>
            </a:r>
          </a:p>
          <a:p>
            <a:r>
              <a:rPr lang="en-GB" dirty="0"/>
              <a:t>update DOM / HTML before render</a:t>
            </a:r>
          </a:p>
          <a:p>
            <a:r>
              <a:rPr lang="en-GB" dirty="0"/>
              <a:t>stops flashing from single invalid DOM frame</a:t>
            </a:r>
          </a:p>
          <a:p>
            <a:r>
              <a:rPr lang="en-GB" dirty="0"/>
              <a:t>can save CPU from multiple renders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Disadvantages:</a:t>
            </a:r>
          </a:p>
          <a:p>
            <a:r>
              <a:rPr lang="en-GB" dirty="0"/>
              <a:t>if expensive step, can block UI interaction</a:t>
            </a:r>
          </a:p>
          <a:p>
            <a:r>
              <a:rPr lang="en-GB" dirty="0"/>
              <a:t>Promises can’t be used for Green Threading</a:t>
            </a:r>
          </a:p>
          <a:p>
            <a:r>
              <a:rPr lang="en-GB" dirty="0"/>
              <a:t>Can cause infinite loops if Promises chained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55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Async Micro / Marco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Macro Task: add script handler execute in next event loop queue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</a:t>
            </a:r>
            <a:r>
              <a:rPr lang="en-GB" b="1" dirty="0" err="1"/>
              <a:t>setTimeout</a:t>
            </a:r>
            <a:r>
              <a:rPr lang="en-GB" dirty="0"/>
              <a:t> (call action in </a:t>
            </a:r>
            <a:r>
              <a:rPr lang="en-GB" dirty="0" err="1"/>
              <a:t>Xms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 err="1"/>
              <a:t>setInterval</a:t>
            </a:r>
            <a:r>
              <a:rPr lang="en-GB" dirty="0"/>
              <a:t> (call action every </a:t>
            </a:r>
            <a:r>
              <a:rPr lang="en-GB" dirty="0" err="1"/>
              <a:t>Xms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- Ajax calls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Advantages:</a:t>
            </a:r>
          </a:p>
          <a:p>
            <a:r>
              <a:rPr lang="en-GB" dirty="0"/>
              <a:t>Excellent for Green thread</a:t>
            </a:r>
            <a:br>
              <a:rPr lang="en-GB" dirty="0"/>
            </a:br>
            <a:r>
              <a:rPr lang="en-GB" dirty="0"/>
              <a:t>* breaking down complex code over multiple event loops</a:t>
            </a:r>
          </a:p>
          <a:p>
            <a:endParaRPr lang="en-GB" dirty="0"/>
          </a:p>
          <a:p>
            <a:r>
              <a:rPr lang="en-GB" dirty="0"/>
              <a:t>Excellent for spreading load</a:t>
            </a:r>
          </a:p>
          <a:p>
            <a:endParaRPr lang="en-GB" dirty="0"/>
          </a:p>
          <a:p>
            <a:r>
              <a:rPr lang="en-GB" dirty="0"/>
              <a:t>Excellent for waiting for UI Rendering (aka for </a:t>
            </a:r>
            <a:r>
              <a:rPr lang="en-GB" dirty="0" err="1"/>
              <a:t>dom</a:t>
            </a:r>
            <a:r>
              <a:rPr lang="en-GB" dirty="0"/>
              <a:t> reading)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Disadvantages:</a:t>
            </a:r>
          </a:p>
          <a:p>
            <a:r>
              <a:rPr lang="en-GB" dirty="0"/>
              <a:t>If multiple nested </a:t>
            </a:r>
            <a:r>
              <a:rPr lang="en-GB" b="1" dirty="0" err="1"/>
              <a:t>setTimeout</a:t>
            </a:r>
            <a:r>
              <a:rPr lang="en-GB" dirty="0"/>
              <a:t> steps synchronous, inefficient to render HTML several times</a:t>
            </a:r>
          </a:p>
          <a:p>
            <a:r>
              <a:rPr lang="en-GB" dirty="0"/>
              <a:t>Can cause UI flashing, if editing DOM in macro task (single invalid DOM frame, if waiting 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3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dirty="0"/>
              <a:t>ES6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Also ES6 provides real Classes</a:t>
            </a:r>
          </a:p>
          <a:p>
            <a:r>
              <a:rPr lang="en-GB" sz="2400" i="1" dirty="0"/>
              <a:t>note these are compiled into ES5!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en-GB" sz="2400" dirty="0" err="1"/>
              <a:t>mozilla</a:t>
            </a:r>
            <a:r>
              <a:rPr lang="en-GB" sz="2400" dirty="0"/>
              <a:t> guide here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https://developer.mozilla.org/en-US/docs/Web/JavaScript/Reference/Classes/extends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661062-3D47-4035-A526-79376CCB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9" y="2755662"/>
            <a:ext cx="6624736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</a:t>
            </a:r>
            <a:b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{Object}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beanConfig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{string} site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{string} segment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{string}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dataServiceConfig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site, segment,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dataServiceConfig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{Object} bean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@returns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{string}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getRestUrl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(bean)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2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Quick History of </a:t>
            </a:r>
            <a:r>
              <a:rPr lang="en-GB" dirty="0" err="1"/>
              <a:t>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2017 + 2018 – Version 7 + 8 : Even nicer Versions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Rest / Spread Syntax</a:t>
            </a:r>
          </a:p>
          <a:p>
            <a:r>
              <a:rPr lang="en-GB" dirty="0"/>
              <a:t>Concurrency “await / async” functions</a:t>
            </a:r>
          </a:p>
          <a:p>
            <a:r>
              <a:rPr lang="en-GB" dirty="0"/>
              <a:t>Generators (think green threads)</a:t>
            </a:r>
          </a:p>
          <a:p>
            <a:r>
              <a:rPr lang="en-GB" dirty="0"/>
              <a:t>Exponentiation operator (**)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42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Basics of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b="1" dirty="0"/>
              <a:t>each</a:t>
            </a:r>
            <a:r>
              <a:rPr lang="en-GB" dirty="0"/>
              <a:t> </a:t>
            </a:r>
            <a:r>
              <a:rPr lang="en-GB" i="1" dirty="0"/>
              <a:t>(</a:t>
            </a:r>
            <a:r>
              <a:rPr lang="en-GB" i="1" dirty="0" err="1"/>
              <a:t>lodash</a:t>
            </a:r>
            <a:r>
              <a:rPr lang="en-GB" i="1" dirty="0"/>
              <a:t>) </a:t>
            </a:r>
            <a:r>
              <a:rPr lang="en-GB" dirty="0"/>
              <a:t>over </a:t>
            </a:r>
            <a:r>
              <a:rPr lang="en-GB" b="1" dirty="0"/>
              <a:t>For</a:t>
            </a:r>
            <a:r>
              <a:rPr lang="en-GB" dirty="0"/>
              <a:t> over </a:t>
            </a:r>
            <a:r>
              <a:rPr lang="en-GB" b="1" dirty="0"/>
              <a:t>While</a:t>
            </a:r>
          </a:p>
          <a:p>
            <a:pPr>
              <a:buFontTx/>
              <a:buChar char="-"/>
            </a:pPr>
            <a:r>
              <a:rPr lang="en-GB" dirty="0"/>
              <a:t>Functions are </a:t>
            </a:r>
            <a:r>
              <a:rPr lang="en-GB" b="1" dirty="0"/>
              <a:t>weird</a:t>
            </a:r>
            <a:r>
              <a:rPr lang="en-GB" dirty="0"/>
              <a:t> in </a:t>
            </a:r>
            <a:r>
              <a:rPr lang="en-GB" dirty="0" err="1"/>
              <a:t>Javascript</a:t>
            </a: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Micro</a:t>
            </a:r>
            <a:r>
              <a:rPr lang="en-GB" dirty="0"/>
              <a:t> (fast) / </a:t>
            </a:r>
            <a:r>
              <a:rPr lang="en-GB" b="1" dirty="0"/>
              <a:t>Macro</a:t>
            </a:r>
            <a:r>
              <a:rPr lang="en-GB" dirty="0"/>
              <a:t> (safe)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992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I’ve been Anthony M</a:t>
            </a:r>
            <a:r>
              <a:rPr lang="en-GB" baseline="30000" dirty="0"/>
              <a:t>c</a:t>
            </a:r>
            <a:r>
              <a:rPr lang="en-GB" dirty="0"/>
              <a:t>Kale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“Wizard without Portfolio”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Fixer-Upper of </a:t>
            </a:r>
            <a:r>
              <a:rPr lang="en-GB" b="1" i="1" dirty="0"/>
              <a:t>Broken</a:t>
            </a:r>
            <a:r>
              <a:rPr lang="en-GB" dirty="0"/>
              <a:t> things, and </a:t>
            </a:r>
            <a:r>
              <a:rPr lang="en-GB" b="1" i="1" dirty="0"/>
              <a:t>creator</a:t>
            </a:r>
            <a:r>
              <a:rPr lang="en-GB" dirty="0"/>
              <a:t> of time-constrained workable </a:t>
            </a:r>
            <a:r>
              <a:rPr lang="en-GB" b="1" i="1" dirty="0"/>
              <a:t>Fudges</a:t>
            </a:r>
            <a:r>
              <a:rPr lang="en-GB" dirty="0"/>
              <a:t> for 15 years.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Email :</a:t>
            </a:r>
            <a:br>
              <a:rPr lang="en-GB" dirty="0"/>
            </a:br>
            <a:r>
              <a:rPr lang="en-GB" dirty="0">
                <a:hlinkClick r:id="rId2"/>
              </a:rPr>
              <a:t>anthony@zapper.hodgers.com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482" name="Picture 2" descr="C:\Users\amckale\Desktop\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15567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5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3004</Words>
  <Application>Microsoft Office PowerPoint</Application>
  <PresentationFormat>On-screen Show (4:3)</PresentationFormat>
  <Paragraphs>913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Consolas</vt:lpstr>
      <vt:lpstr>Courier New</vt:lpstr>
      <vt:lpstr>x-locale-heading-primary</vt:lpstr>
      <vt:lpstr>Office Theme</vt:lpstr>
      <vt:lpstr>Franklin Templeton Web Platform Team Basic of Javascript 10/10/2018</vt:lpstr>
      <vt:lpstr>Overview</vt:lpstr>
      <vt:lpstr>1) Quick History of Javascript </vt:lpstr>
      <vt:lpstr>1) Quick History of Javascript </vt:lpstr>
      <vt:lpstr>1) Quick History of Javascript </vt:lpstr>
      <vt:lpstr>1) Quick History of Javascript </vt:lpstr>
      <vt:lpstr>1) Quick History of Javascript </vt:lpstr>
      <vt:lpstr>1) Quick History of Javascript </vt:lpstr>
      <vt:lpstr>1) Quick History of Javascript </vt:lpstr>
      <vt:lpstr>1) Quick History of Javascript :  Why ? </vt:lpstr>
      <vt:lpstr>1) Quick History of Javascript :  Details / Links </vt:lpstr>
      <vt:lpstr>Intermission</vt:lpstr>
      <vt:lpstr>2) Basics of Javascript Language</vt:lpstr>
      <vt:lpstr>2) Basics of Javascript Language: Basics</vt:lpstr>
      <vt:lpstr>2) Basics of Javascript Language</vt:lpstr>
      <vt:lpstr>2) Basics of Javascript Language: Comments</vt:lpstr>
      <vt:lpstr>2) Basics of Javascript Language: Declarations</vt:lpstr>
      <vt:lpstr>2) Basics of Javascript Language: Variables</vt:lpstr>
      <vt:lpstr>2) Basics of Javascript Language: Variables Gotcha</vt:lpstr>
      <vt:lpstr>2) Basics of Javascript Language: Variables Gotcha</vt:lpstr>
      <vt:lpstr>2) Basics of Javascript Language: Variables Gotcha</vt:lpstr>
      <vt:lpstr>2) Basics of Javascript Language: Data types / Juggling</vt:lpstr>
      <vt:lpstr>2) Basics of Javascript Language: Data types / Juggling</vt:lpstr>
      <vt:lpstr>2) Basics of Javascript Language: Data types / Juggling</vt:lpstr>
      <vt:lpstr>2) Basics of Javascript Language: Data types / Juggling</vt:lpstr>
      <vt:lpstr>2) Basics of Javascript Language: Data types / Juggling</vt:lpstr>
      <vt:lpstr>2) Basics of Javascript Language: Data types / Juggling</vt:lpstr>
      <vt:lpstr>2) Basics of Javascript Language: Literals</vt:lpstr>
      <vt:lpstr>2) Basics of Javascript Language: Literals</vt:lpstr>
      <vt:lpstr>2) Basics of Javascript Language: Boolean Literal</vt:lpstr>
      <vt:lpstr>2) Basics of Javascript Language: Integer Literal</vt:lpstr>
      <vt:lpstr>2) Basics of Javascript Language: Floating Point Literal</vt:lpstr>
      <vt:lpstr>2) Basics of Javascript Language: String Literal</vt:lpstr>
      <vt:lpstr>2) Basics of Javascript Language: String Literal</vt:lpstr>
      <vt:lpstr>2) Basics of Javascript Language: Array Literal</vt:lpstr>
      <vt:lpstr>2) Basics of Javascript Language: Object Literal</vt:lpstr>
      <vt:lpstr>2) Basics of Javascript Language: Function Literal</vt:lpstr>
      <vt:lpstr>2) Basics of Javascript Language: Literals</vt:lpstr>
      <vt:lpstr>Intermission</vt:lpstr>
      <vt:lpstr>2) Basics of Javascript Control Flow</vt:lpstr>
      <vt:lpstr>2) Basics of Javascript Control Flow: Block Statement</vt:lpstr>
      <vt:lpstr>2) Basics of Javascript Control Flow: Block Statement</vt:lpstr>
      <vt:lpstr>2) Basics of Javascript Control Flow: Conditional Statement</vt:lpstr>
      <vt:lpstr>2) Basics of Javascript Control Flow: Tertiary If Operator</vt:lpstr>
      <vt:lpstr>2) Basics of Javascript Control Flow: Tertiary If Operator</vt:lpstr>
      <vt:lpstr>2) Basics of Javascript Control Flow: If Statement</vt:lpstr>
      <vt:lpstr>2) Basics of Javascript Control Flow: If Statement</vt:lpstr>
      <vt:lpstr>2) Basics of Javascript Control Flow: Switch Statement</vt:lpstr>
      <vt:lpstr>2) Basics of Javascript Control Flow: Switch Statement</vt:lpstr>
      <vt:lpstr>2) Basics of Javascript Control Flow: Switch Statement</vt:lpstr>
      <vt:lpstr>2) Basics of Javascript Control Flow: Loop Statement</vt:lpstr>
      <vt:lpstr>2) Basics of Javascript Control Flow: For Statement</vt:lpstr>
      <vt:lpstr>2) Basics of Javascript Control Flow: For Statement</vt:lpstr>
      <vt:lpstr>2) Basics of Javascript Control Flow: While Statement</vt:lpstr>
      <vt:lpstr>2) Basics of Javascript Control Flow: While Statement</vt:lpstr>
      <vt:lpstr>2) Basics of Javascript Control Flow: While Statement</vt:lpstr>
      <vt:lpstr>2) Basics of Javascript Control Flow: While Statement</vt:lpstr>
      <vt:lpstr>2) Basics of Javascript Control Flow: Misc</vt:lpstr>
      <vt:lpstr>2) Basics of Javascript Control Flow: Break Statement</vt:lpstr>
      <vt:lpstr>2) Basics of Javascript Control Flow: Break Statement</vt:lpstr>
      <vt:lpstr>2) Basics of Javascript Control Flow: Continue Statement</vt:lpstr>
      <vt:lpstr>2) Basics of Javascript Control Flow: Continue Statement</vt:lpstr>
      <vt:lpstr>2) Basics of Javascript Control Flow: Label</vt:lpstr>
      <vt:lpstr>2) Basics of Javascript Control Flow: Error Handling</vt:lpstr>
      <vt:lpstr>2) Basics of Javascript Error Handling: Try / Catch</vt:lpstr>
      <vt:lpstr>2) Basics of Javascript Error Handling: Try / Catch</vt:lpstr>
      <vt:lpstr>2) Basics of Javascript Error Handling: Try / Catch + Finally</vt:lpstr>
      <vt:lpstr>2) Basics of Javascript Functions</vt:lpstr>
      <vt:lpstr>2) Basics of Javascript Functions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function statement</vt:lpstr>
      <vt:lpstr>2) Basics of Javascript Functions: Arrow expression</vt:lpstr>
      <vt:lpstr>2) Basics of Javascript Functions: Arrow expression</vt:lpstr>
      <vt:lpstr>2) Basics of Javascript Functions: Eval</vt:lpstr>
      <vt:lpstr>2) Basics of Javascript Async Micro / Marco Tasks</vt:lpstr>
      <vt:lpstr>2) Basics of Javascript Async Micro / Marco Tasks</vt:lpstr>
      <vt:lpstr>2) Basics of Javascript Async Micro / Marco Tasks</vt:lpstr>
      <vt:lpstr>2) Basics of Javascript Async Micro / Marco Tasks</vt:lpstr>
      <vt:lpstr>2) Basics of Javascript Async Micro / Marco Tasks</vt:lpstr>
      <vt:lpstr>2) Basics of Javascript Async Micro / Marco Tasks</vt:lpstr>
      <vt:lpstr>2) Basics of Javascript ES6 Classes</vt:lpstr>
      <vt:lpstr>2) Basics of Javascript</vt:lpstr>
      <vt:lpstr>3) Questions ?</vt:lpstr>
    </vt:vector>
  </TitlesOfParts>
  <Company>Franklin Templeton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Franklin Templeton Web Platform Team  Information Sharing 21/12/2017</dc:title>
  <dc:creator>McKale, Anthony</dc:creator>
  <cp:lastModifiedBy>McKale, Anthony</cp:lastModifiedBy>
  <cp:revision>83</cp:revision>
  <cp:lastPrinted>2017-12-21T11:57:22Z</cp:lastPrinted>
  <dcterms:created xsi:type="dcterms:W3CDTF">2017-12-21T09:32:10Z</dcterms:created>
  <dcterms:modified xsi:type="dcterms:W3CDTF">2018-10-15T10:27:59Z</dcterms:modified>
</cp:coreProperties>
</file>