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49"/>
  </p:notesMasterIdLst>
  <p:sldIdLst>
    <p:sldId id="298" r:id="rId5"/>
    <p:sldId id="332" r:id="rId6"/>
    <p:sldId id="345" r:id="rId7"/>
    <p:sldId id="367" r:id="rId8"/>
    <p:sldId id="369" r:id="rId9"/>
    <p:sldId id="340" r:id="rId10"/>
    <p:sldId id="370" r:id="rId11"/>
    <p:sldId id="371" r:id="rId12"/>
    <p:sldId id="372" r:id="rId13"/>
    <p:sldId id="373" r:id="rId14"/>
    <p:sldId id="374" r:id="rId15"/>
    <p:sldId id="375" r:id="rId16"/>
    <p:sldId id="338" r:id="rId17"/>
    <p:sldId id="382" r:id="rId18"/>
    <p:sldId id="385" r:id="rId19"/>
    <p:sldId id="383" r:id="rId20"/>
    <p:sldId id="384" r:id="rId21"/>
    <p:sldId id="386" r:id="rId22"/>
    <p:sldId id="387" r:id="rId23"/>
    <p:sldId id="343" r:id="rId24"/>
    <p:sldId id="388" r:id="rId25"/>
    <p:sldId id="376" r:id="rId26"/>
    <p:sldId id="377" r:id="rId27"/>
    <p:sldId id="378" r:id="rId28"/>
    <p:sldId id="379" r:id="rId29"/>
    <p:sldId id="380" r:id="rId30"/>
    <p:sldId id="381" r:id="rId31"/>
    <p:sldId id="342" r:id="rId32"/>
    <p:sldId id="389" r:id="rId33"/>
    <p:sldId id="353" r:id="rId34"/>
    <p:sldId id="355" r:id="rId35"/>
    <p:sldId id="356" r:id="rId36"/>
    <p:sldId id="357" r:id="rId37"/>
    <p:sldId id="358" r:id="rId38"/>
    <p:sldId id="359" r:id="rId39"/>
    <p:sldId id="398" r:id="rId40"/>
    <p:sldId id="391" r:id="rId41"/>
    <p:sldId id="396" r:id="rId42"/>
    <p:sldId id="392" r:id="rId43"/>
    <p:sldId id="394" r:id="rId44"/>
    <p:sldId id="393" r:id="rId45"/>
    <p:sldId id="397" r:id="rId46"/>
    <p:sldId id="326" r:id="rId47"/>
    <p:sldId id="301"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C35890E-F173-48DB-ACDB-46696130D385}">
          <p14:sldIdLst>
            <p14:sldId id="298"/>
            <p14:sldId id="332"/>
          </p14:sldIdLst>
        </p14:section>
        <p14:section name="History" id="{4BC7EC8A-ADB9-4E73-8700-B96C6312DFC8}">
          <p14:sldIdLst>
            <p14:sldId id="345"/>
            <p14:sldId id="367"/>
            <p14:sldId id="369"/>
          </p14:sldIdLst>
        </p14:section>
        <p14:section name="Versions" id="{9357B0D5-1125-44E1-8F96-F23A4FCB819A}">
          <p14:sldIdLst>
            <p14:sldId id="340"/>
            <p14:sldId id="370"/>
            <p14:sldId id="371"/>
          </p14:sldIdLst>
        </p14:section>
        <p14:section name="How to install" id="{1050C21D-B0D3-4BAD-8B93-9058BE7E51E6}">
          <p14:sldIdLst>
            <p14:sldId id="372"/>
            <p14:sldId id="373"/>
          </p14:sldIdLst>
        </p14:section>
        <p14:section name="Basic Python" id="{0E563F47-0A4F-437C-AEB3-2ABE88F484D5}">
          <p14:sldIdLst>
            <p14:sldId id="374"/>
            <p14:sldId id="375"/>
            <p14:sldId id="338"/>
          </p14:sldIdLst>
        </p14:section>
        <p14:section name="Python Primatives" id="{EEC1D317-2586-4A5C-A15C-CD6E6E099911}">
          <p14:sldIdLst>
            <p14:sldId id="382"/>
            <p14:sldId id="385"/>
            <p14:sldId id="383"/>
            <p14:sldId id="384"/>
            <p14:sldId id="386"/>
            <p14:sldId id="387"/>
            <p14:sldId id="343"/>
            <p14:sldId id="388"/>
          </p14:sldIdLst>
        </p14:section>
        <p14:section name="Python Functions" id="{DCD0B5E5-D5E4-41D9-9065-DA4992E80F16}">
          <p14:sldIdLst>
            <p14:sldId id="376"/>
            <p14:sldId id="377"/>
            <p14:sldId id="378"/>
            <p14:sldId id="379"/>
          </p14:sldIdLst>
        </p14:section>
        <p14:section name="Styling and Testing" id="{DE1B6861-27A2-4018-958B-6727BF17BD5D}">
          <p14:sldIdLst>
            <p14:sldId id="380"/>
            <p14:sldId id="381"/>
            <p14:sldId id="342"/>
            <p14:sldId id="389"/>
          </p14:sldIdLst>
        </p14:section>
        <p14:section name="VSCode" id="{41F51B4A-EE63-46F1-AFF3-E567443FB2AB}">
          <p14:sldIdLst>
            <p14:sldId id="353"/>
            <p14:sldId id="355"/>
            <p14:sldId id="356"/>
            <p14:sldId id="357"/>
            <p14:sldId id="358"/>
            <p14:sldId id="359"/>
            <p14:sldId id="398"/>
          </p14:sldIdLst>
        </p14:section>
        <p14:section name="Further Training" id="{A045709B-7CE0-4013-BC86-F1F469D53055}">
          <p14:sldIdLst>
            <p14:sldId id="391"/>
            <p14:sldId id="396"/>
            <p14:sldId id="392"/>
            <p14:sldId id="394"/>
            <p14:sldId id="393"/>
            <p14:sldId id="397"/>
          </p14:sldIdLst>
        </p14:section>
        <p14:section name="Questions" id="{9419E5F3-F784-4CEE-BF3A-D300FC2D9D32}">
          <p14:sldIdLst>
            <p14:sldId id="326"/>
            <p14:sldId id="301"/>
          </p14:sldIdLst>
        </p14:section>
      </p14:sectionLst>
    </p:ext>
    <p:ext uri="{EFAFB233-063F-42B5-8137-9DF3F51BA10A}">
      <p15:sldGuideLst xmlns:p15="http://schemas.microsoft.com/office/powerpoint/2012/main">
        <p15:guide id="1" orient="horz" pos="3906" userDrawn="1">
          <p15:clr>
            <a:srgbClr val="A4A3A4"/>
          </p15:clr>
        </p15:guide>
        <p15:guide id="2" pos="3674" userDrawn="1">
          <p15:clr>
            <a:srgbClr val="A4A3A4"/>
          </p15:clr>
        </p15:guide>
        <p15:guide id="3" pos="226" userDrawn="1">
          <p15:clr>
            <a:srgbClr val="A4A3A4"/>
          </p15:clr>
        </p15:guide>
        <p15:guide id="4" orient="horz" pos="2024" userDrawn="1">
          <p15:clr>
            <a:srgbClr val="A4A3A4"/>
          </p15:clr>
        </p15:guide>
        <p15:guide id="5" pos="430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D73C5F"/>
    <a:srgbClr val="D6C5E2"/>
    <a:srgbClr val="5A287D"/>
    <a:srgbClr val="42145F"/>
    <a:srgbClr val="A58CC3"/>
    <a:srgbClr val="E6A000"/>
    <a:srgbClr val="82B400"/>
    <a:srgbClr val="D75F19"/>
    <a:srgbClr val="4532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623" autoAdjust="0"/>
    <p:restoredTop sz="94651" autoAdjust="0"/>
  </p:normalViewPr>
  <p:slideViewPr>
    <p:cSldViewPr snapToGrid="0" snapToObjects="1">
      <p:cViewPr varScale="1">
        <p:scale>
          <a:sx n="114" d="100"/>
          <a:sy n="114" d="100"/>
        </p:scale>
        <p:origin x="1122" y="102"/>
      </p:cViewPr>
      <p:guideLst>
        <p:guide orient="horz" pos="3906"/>
        <p:guide pos="3674"/>
        <p:guide pos="226"/>
        <p:guide orient="horz" pos="2024"/>
        <p:guide pos="430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8" d="100"/>
          <a:sy n="88" d="100"/>
        </p:scale>
        <p:origin x="-381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8EED35-AC03-40F5-B280-73BC3423B57B}" type="datetimeFigureOut">
              <a:rPr lang="en-GB" smtClean="0"/>
              <a:t>19/03/2021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4B3847-D3D3-4991-88FB-7068D2BFE1CF}" type="slidenum">
              <a:rPr lang="en-GB" smtClean="0"/>
              <a:t>‹#›</a:t>
            </a:fld>
            <a:endParaRPr lang="en-GB"/>
          </a:p>
        </p:txBody>
      </p:sp>
    </p:spTree>
    <p:extLst>
      <p:ext uri="{BB962C8B-B14F-4D97-AF65-F5344CB8AC3E}">
        <p14:creationId xmlns:p14="http://schemas.microsoft.com/office/powerpoint/2010/main" val="293789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B4B3847-D3D3-4991-88FB-7068D2BFE1CF}" type="slidenum">
              <a:rPr lang="en-GB" smtClean="0"/>
              <a:t>1</a:t>
            </a:fld>
            <a:endParaRPr lang="en-GB"/>
          </a:p>
        </p:txBody>
      </p:sp>
    </p:spTree>
    <p:extLst>
      <p:ext uri="{BB962C8B-B14F-4D97-AF65-F5344CB8AC3E}">
        <p14:creationId xmlns:p14="http://schemas.microsoft.com/office/powerpoint/2010/main" val="2147079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B9A78-71B9-4A5D-B696-8AC8C130DEB5}"/>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017BDA7D-652E-4023-B626-508ACD35793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6C18881-DC08-4723-876B-2C8FEC75A98E}"/>
              </a:ext>
            </a:extLst>
          </p:cNvPr>
          <p:cNvSpPr>
            <a:spLocks noGrp="1"/>
          </p:cNvSpPr>
          <p:nvPr>
            <p:ph type="dt" sz="half" idx="10"/>
          </p:nvPr>
        </p:nvSpPr>
        <p:spPr/>
        <p:txBody>
          <a:bodyPr/>
          <a:lstStyle/>
          <a:p>
            <a:fld id="{AFAF0A7F-2CF2-074E-A38D-5B351353F492}" type="datetimeFigureOut">
              <a:rPr lang="en-US" smtClean="0"/>
              <a:t>3/19/2021</a:t>
            </a:fld>
            <a:endParaRPr lang="en-US"/>
          </a:p>
        </p:txBody>
      </p:sp>
      <p:sp>
        <p:nvSpPr>
          <p:cNvPr id="5" name="Footer Placeholder 4">
            <a:extLst>
              <a:ext uri="{FF2B5EF4-FFF2-40B4-BE49-F238E27FC236}">
                <a16:creationId xmlns:a16="http://schemas.microsoft.com/office/drawing/2014/main" id="{BE7F5B96-5B19-4E3C-8271-14DE2B02B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92A314-8D37-4CB3-A774-E9B06422BBCA}"/>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1850716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49D7C-F626-4443-BA21-F64B5D53AC7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781C092-90FD-49D2-A1E3-31962D0921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A6E5A4C-21F3-42D0-B89C-4F4EF10D0527}"/>
              </a:ext>
            </a:extLst>
          </p:cNvPr>
          <p:cNvSpPr>
            <a:spLocks noGrp="1"/>
          </p:cNvSpPr>
          <p:nvPr>
            <p:ph type="dt" sz="half" idx="10"/>
          </p:nvPr>
        </p:nvSpPr>
        <p:spPr/>
        <p:txBody>
          <a:bodyPr/>
          <a:lstStyle/>
          <a:p>
            <a:fld id="{AFAF0A7F-2CF2-074E-A38D-5B351353F492}" type="datetimeFigureOut">
              <a:rPr lang="en-US" smtClean="0"/>
              <a:t>3/19/2021</a:t>
            </a:fld>
            <a:endParaRPr lang="en-US"/>
          </a:p>
        </p:txBody>
      </p:sp>
      <p:sp>
        <p:nvSpPr>
          <p:cNvPr id="5" name="Footer Placeholder 4">
            <a:extLst>
              <a:ext uri="{FF2B5EF4-FFF2-40B4-BE49-F238E27FC236}">
                <a16:creationId xmlns:a16="http://schemas.microsoft.com/office/drawing/2014/main" id="{FBB926A6-9C2E-48C1-A9A8-B2BD2CB97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A3B04-50FB-4DC4-A0C6-3E49A82293A3}"/>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772252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64848A-3218-426B-9CB8-58FA2F5D0741}"/>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6E468C2-37BE-4624-BB38-B173802EEF3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D78BCA-92B1-4306-826D-71188A187312}"/>
              </a:ext>
            </a:extLst>
          </p:cNvPr>
          <p:cNvSpPr>
            <a:spLocks noGrp="1"/>
          </p:cNvSpPr>
          <p:nvPr>
            <p:ph type="dt" sz="half" idx="10"/>
          </p:nvPr>
        </p:nvSpPr>
        <p:spPr/>
        <p:txBody>
          <a:bodyPr/>
          <a:lstStyle/>
          <a:p>
            <a:fld id="{AFAF0A7F-2CF2-074E-A38D-5B351353F492}" type="datetimeFigureOut">
              <a:rPr lang="en-US" smtClean="0"/>
              <a:t>3/19/2021</a:t>
            </a:fld>
            <a:endParaRPr lang="en-US"/>
          </a:p>
        </p:txBody>
      </p:sp>
      <p:sp>
        <p:nvSpPr>
          <p:cNvPr id="5" name="Footer Placeholder 4">
            <a:extLst>
              <a:ext uri="{FF2B5EF4-FFF2-40B4-BE49-F238E27FC236}">
                <a16:creationId xmlns:a16="http://schemas.microsoft.com/office/drawing/2014/main" id="{22DE5ED2-2E44-4443-909A-B649F031C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CAFB4D-A598-420D-8107-5322C6169CFC}"/>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1777332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96362-9594-4641-985E-9DE1E1325B1A}"/>
              </a:ext>
            </a:extLst>
          </p:cNvPr>
          <p:cNvSpPr>
            <a:spLocks noGrp="1"/>
          </p:cNvSpPr>
          <p:nvPr>
            <p:ph type="title" hasCustomPrompt="1"/>
          </p:nvPr>
        </p:nvSpPr>
        <p:spPr>
          <a:xfrm>
            <a:off x="196389" y="136524"/>
            <a:ext cx="7886700" cy="1325563"/>
          </a:xfrm>
        </p:spPr>
        <p:txBody>
          <a:bodyPr>
            <a:normAutofit/>
          </a:bodyPr>
          <a:lstStyle>
            <a:lvl1pPr>
              <a:defRPr sz="3200"/>
            </a:lvl1pPr>
          </a:lstStyle>
          <a:p>
            <a:r>
              <a:rPr lang="en-US" dirty="0"/>
              <a:t>Heading</a:t>
            </a:r>
            <a:endParaRPr lang="en-GB" dirty="0"/>
          </a:p>
        </p:txBody>
      </p:sp>
      <p:sp>
        <p:nvSpPr>
          <p:cNvPr id="3" name="Content Placeholder 2">
            <a:extLst>
              <a:ext uri="{FF2B5EF4-FFF2-40B4-BE49-F238E27FC236}">
                <a16:creationId xmlns:a16="http://schemas.microsoft.com/office/drawing/2014/main" id="{B294F98C-E8A6-476D-86BF-0B8E4F9F409E}"/>
              </a:ext>
            </a:extLst>
          </p:cNvPr>
          <p:cNvSpPr>
            <a:spLocks noGrp="1"/>
          </p:cNvSpPr>
          <p:nvPr>
            <p:ph idx="1"/>
          </p:nvPr>
        </p:nvSpPr>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F13BDF25-6AEB-4FAE-9653-BFC3F360ABE2}"/>
              </a:ext>
            </a:extLst>
          </p:cNvPr>
          <p:cNvSpPr>
            <a:spLocks noGrp="1"/>
          </p:cNvSpPr>
          <p:nvPr>
            <p:ph type="dt" sz="half" idx="10"/>
          </p:nvPr>
        </p:nvSpPr>
        <p:spPr/>
        <p:txBody>
          <a:bodyPr/>
          <a:lstStyle/>
          <a:p>
            <a:fld id="{AFAF0A7F-2CF2-074E-A38D-5B351353F492}" type="datetimeFigureOut">
              <a:rPr lang="en-US" smtClean="0"/>
              <a:t>3/19/2021</a:t>
            </a:fld>
            <a:endParaRPr lang="en-US"/>
          </a:p>
        </p:txBody>
      </p:sp>
      <p:sp>
        <p:nvSpPr>
          <p:cNvPr id="5" name="Footer Placeholder 4">
            <a:extLst>
              <a:ext uri="{FF2B5EF4-FFF2-40B4-BE49-F238E27FC236}">
                <a16:creationId xmlns:a16="http://schemas.microsoft.com/office/drawing/2014/main" id="{F29E14C4-56BD-4E56-9312-6A52B7241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28FDF2-ECAC-4D57-A041-61B4A3531C32}"/>
              </a:ext>
            </a:extLst>
          </p:cNvPr>
          <p:cNvSpPr>
            <a:spLocks noGrp="1"/>
          </p:cNvSpPr>
          <p:nvPr>
            <p:ph type="sldNum" sz="quarter" idx="12"/>
          </p:nvPr>
        </p:nvSpPr>
        <p:spPr/>
        <p:txBody>
          <a:bodyPr/>
          <a:lstStyle/>
          <a:p>
            <a:fld id="{63E01DB9-4BD9-4C43-A10E-8D4F70EA4320}" type="slidenum">
              <a:rPr lang="en-US" smtClean="0"/>
              <a:t>‹#›</a:t>
            </a:fld>
            <a:endParaRPr lang="en-US"/>
          </a:p>
        </p:txBody>
      </p:sp>
      <p:pic>
        <p:nvPicPr>
          <p:cNvPr id="7" name="Picture 6">
            <a:extLst>
              <a:ext uri="{FF2B5EF4-FFF2-40B4-BE49-F238E27FC236}">
                <a16:creationId xmlns:a16="http://schemas.microsoft.com/office/drawing/2014/main" id="{7E328A75-C6D1-4C64-9B97-DFD32DD6903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61222" y="197758"/>
            <a:ext cx="1136757" cy="1318985"/>
          </a:xfrm>
          <a:prstGeom prst="rect">
            <a:avLst/>
          </a:prstGeom>
        </p:spPr>
      </p:pic>
      <p:sp>
        <p:nvSpPr>
          <p:cNvPr id="8" name="Rectangle 7">
            <a:extLst>
              <a:ext uri="{FF2B5EF4-FFF2-40B4-BE49-F238E27FC236}">
                <a16:creationId xmlns:a16="http://schemas.microsoft.com/office/drawing/2014/main" id="{D8DE5F4C-C553-41AA-BA53-4FE50B94A76F}"/>
              </a:ext>
            </a:extLst>
          </p:cNvPr>
          <p:cNvSpPr/>
          <p:nvPr userDrawn="1"/>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Tree>
    <p:extLst>
      <p:ext uri="{BB962C8B-B14F-4D97-AF65-F5344CB8AC3E}">
        <p14:creationId xmlns:p14="http://schemas.microsoft.com/office/powerpoint/2010/main" val="208475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2730-A9FC-43EC-A01F-1A0BDD8DCB2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1F437B8-C66B-44C0-8765-508E6792D43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085DE6-12D8-4DE4-92F3-6D82B16DE3F2}"/>
              </a:ext>
            </a:extLst>
          </p:cNvPr>
          <p:cNvSpPr>
            <a:spLocks noGrp="1"/>
          </p:cNvSpPr>
          <p:nvPr>
            <p:ph type="dt" sz="half" idx="10"/>
          </p:nvPr>
        </p:nvSpPr>
        <p:spPr/>
        <p:txBody>
          <a:bodyPr/>
          <a:lstStyle/>
          <a:p>
            <a:fld id="{AFAF0A7F-2CF2-074E-A38D-5B351353F492}" type="datetimeFigureOut">
              <a:rPr lang="en-US" smtClean="0"/>
              <a:t>3/19/2021</a:t>
            </a:fld>
            <a:endParaRPr lang="en-US"/>
          </a:p>
        </p:txBody>
      </p:sp>
      <p:sp>
        <p:nvSpPr>
          <p:cNvPr id="5" name="Footer Placeholder 4">
            <a:extLst>
              <a:ext uri="{FF2B5EF4-FFF2-40B4-BE49-F238E27FC236}">
                <a16:creationId xmlns:a16="http://schemas.microsoft.com/office/drawing/2014/main" id="{8213356C-C117-407E-94DD-C9340A4B52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8D4F2-AEDA-47D3-95B1-DB5B67711C94}"/>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297871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F4D81-D47B-4CFE-979F-15B0AA9D4D8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F6005D-8407-48FB-9069-5EA9CA102AD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67D748C-2BD5-4533-A9FB-4EBB504327A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07A6DD-137F-4A3C-A7CD-FB07955C09F5}"/>
              </a:ext>
            </a:extLst>
          </p:cNvPr>
          <p:cNvSpPr>
            <a:spLocks noGrp="1"/>
          </p:cNvSpPr>
          <p:nvPr>
            <p:ph type="dt" sz="half" idx="10"/>
          </p:nvPr>
        </p:nvSpPr>
        <p:spPr/>
        <p:txBody>
          <a:bodyPr/>
          <a:lstStyle/>
          <a:p>
            <a:fld id="{AFAF0A7F-2CF2-074E-A38D-5B351353F492}" type="datetimeFigureOut">
              <a:rPr lang="en-US" smtClean="0"/>
              <a:t>3/19/2021</a:t>
            </a:fld>
            <a:endParaRPr lang="en-US"/>
          </a:p>
        </p:txBody>
      </p:sp>
      <p:sp>
        <p:nvSpPr>
          <p:cNvPr id="6" name="Footer Placeholder 5">
            <a:extLst>
              <a:ext uri="{FF2B5EF4-FFF2-40B4-BE49-F238E27FC236}">
                <a16:creationId xmlns:a16="http://schemas.microsoft.com/office/drawing/2014/main" id="{91ACF802-7490-4F3C-9C33-A27B0904D3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6BCD44-A16D-4797-98F2-018C762B306B}"/>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218168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33E52-71A7-419C-BC0C-23DFCDA4E32F}"/>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61783E9-A7A3-4347-9E48-31C3FBA8EA6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88EB34-6495-4E3B-B868-5EF39BF74793}"/>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49CDBC9-180C-4F28-8415-73CE8BB167A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291E763-5477-4AFA-9BC9-579B1E5BDF6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2C913BE-259E-4D45-84F3-54C928CCF2B5}"/>
              </a:ext>
            </a:extLst>
          </p:cNvPr>
          <p:cNvSpPr>
            <a:spLocks noGrp="1"/>
          </p:cNvSpPr>
          <p:nvPr>
            <p:ph type="dt" sz="half" idx="10"/>
          </p:nvPr>
        </p:nvSpPr>
        <p:spPr/>
        <p:txBody>
          <a:bodyPr/>
          <a:lstStyle/>
          <a:p>
            <a:fld id="{AFAF0A7F-2CF2-074E-A38D-5B351353F492}" type="datetimeFigureOut">
              <a:rPr lang="en-US" smtClean="0"/>
              <a:t>3/19/2021</a:t>
            </a:fld>
            <a:endParaRPr lang="en-US"/>
          </a:p>
        </p:txBody>
      </p:sp>
      <p:sp>
        <p:nvSpPr>
          <p:cNvPr id="8" name="Footer Placeholder 7">
            <a:extLst>
              <a:ext uri="{FF2B5EF4-FFF2-40B4-BE49-F238E27FC236}">
                <a16:creationId xmlns:a16="http://schemas.microsoft.com/office/drawing/2014/main" id="{63AE874C-1DDE-42CE-9E72-FC062A6759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536D70-E48E-4899-B863-7A1B45F6443B}"/>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409013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F5169-A914-457D-8764-BEB0B6596F8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3D29D95-1A30-4B9E-8BA5-C905DA45F32F}"/>
              </a:ext>
            </a:extLst>
          </p:cNvPr>
          <p:cNvSpPr>
            <a:spLocks noGrp="1"/>
          </p:cNvSpPr>
          <p:nvPr>
            <p:ph type="dt" sz="half" idx="10"/>
          </p:nvPr>
        </p:nvSpPr>
        <p:spPr/>
        <p:txBody>
          <a:bodyPr/>
          <a:lstStyle/>
          <a:p>
            <a:fld id="{AFAF0A7F-2CF2-074E-A38D-5B351353F492}" type="datetimeFigureOut">
              <a:rPr lang="en-US" smtClean="0"/>
              <a:t>3/19/2021</a:t>
            </a:fld>
            <a:endParaRPr lang="en-US"/>
          </a:p>
        </p:txBody>
      </p:sp>
      <p:sp>
        <p:nvSpPr>
          <p:cNvPr id="4" name="Footer Placeholder 3">
            <a:extLst>
              <a:ext uri="{FF2B5EF4-FFF2-40B4-BE49-F238E27FC236}">
                <a16:creationId xmlns:a16="http://schemas.microsoft.com/office/drawing/2014/main" id="{ADCD7CB7-360C-449C-9D64-6818802395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8B80F5-0EA9-46A0-98BD-F5776D645DCF}"/>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3766882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BF870F-B528-41B9-B4F2-D41AE9554B7B}"/>
              </a:ext>
            </a:extLst>
          </p:cNvPr>
          <p:cNvSpPr>
            <a:spLocks noGrp="1"/>
          </p:cNvSpPr>
          <p:nvPr>
            <p:ph type="dt" sz="half" idx="10"/>
          </p:nvPr>
        </p:nvSpPr>
        <p:spPr/>
        <p:txBody>
          <a:bodyPr/>
          <a:lstStyle/>
          <a:p>
            <a:fld id="{AFAF0A7F-2CF2-074E-A38D-5B351353F492}" type="datetimeFigureOut">
              <a:rPr lang="en-US" smtClean="0"/>
              <a:t>3/19/2021</a:t>
            </a:fld>
            <a:endParaRPr lang="en-US"/>
          </a:p>
        </p:txBody>
      </p:sp>
      <p:sp>
        <p:nvSpPr>
          <p:cNvPr id="3" name="Footer Placeholder 2">
            <a:extLst>
              <a:ext uri="{FF2B5EF4-FFF2-40B4-BE49-F238E27FC236}">
                <a16:creationId xmlns:a16="http://schemas.microsoft.com/office/drawing/2014/main" id="{2D9F374A-E9C1-40C0-B3EA-66F798CE30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7D1B05-DA0B-4B9B-94BE-69BB62732EE8}"/>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3630408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00846-6A87-4D68-A4C0-CD5D3946D78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8C5B3B0-A1B1-4D58-B3F8-87744C6EEDA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BCD049F-211F-4F0C-BBCB-F72673A003E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9CC8CE0-7D56-41E9-AE62-9C400A5EE13C}"/>
              </a:ext>
            </a:extLst>
          </p:cNvPr>
          <p:cNvSpPr>
            <a:spLocks noGrp="1"/>
          </p:cNvSpPr>
          <p:nvPr>
            <p:ph type="dt" sz="half" idx="10"/>
          </p:nvPr>
        </p:nvSpPr>
        <p:spPr/>
        <p:txBody>
          <a:bodyPr/>
          <a:lstStyle/>
          <a:p>
            <a:fld id="{AFAF0A7F-2CF2-074E-A38D-5B351353F492}" type="datetimeFigureOut">
              <a:rPr lang="en-US" smtClean="0"/>
              <a:t>3/19/2021</a:t>
            </a:fld>
            <a:endParaRPr lang="en-US"/>
          </a:p>
        </p:txBody>
      </p:sp>
      <p:sp>
        <p:nvSpPr>
          <p:cNvPr id="6" name="Footer Placeholder 5">
            <a:extLst>
              <a:ext uri="{FF2B5EF4-FFF2-40B4-BE49-F238E27FC236}">
                <a16:creationId xmlns:a16="http://schemas.microsoft.com/office/drawing/2014/main" id="{DE5BE058-FB3A-4365-B39C-B3805C73E0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059AB7-45B7-4927-99A2-34E2DA2AA678}"/>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279006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A24E3-BF81-4B3B-913F-E2F65789151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ED520F7-B874-408B-BB26-167EFE3E23B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EABEEDBE-4197-4952-BBE2-F751DA02532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3AB03CF-EF81-457E-ADFB-A122E0A7231E}"/>
              </a:ext>
            </a:extLst>
          </p:cNvPr>
          <p:cNvSpPr>
            <a:spLocks noGrp="1"/>
          </p:cNvSpPr>
          <p:nvPr>
            <p:ph type="dt" sz="half" idx="10"/>
          </p:nvPr>
        </p:nvSpPr>
        <p:spPr/>
        <p:txBody>
          <a:bodyPr/>
          <a:lstStyle/>
          <a:p>
            <a:fld id="{AFAF0A7F-2CF2-074E-A38D-5B351353F492}" type="datetimeFigureOut">
              <a:rPr lang="en-US" smtClean="0"/>
              <a:t>3/19/2021</a:t>
            </a:fld>
            <a:endParaRPr lang="en-US"/>
          </a:p>
        </p:txBody>
      </p:sp>
      <p:sp>
        <p:nvSpPr>
          <p:cNvPr id="6" name="Footer Placeholder 5">
            <a:extLst>
              <a:ext uri="{FF2B5EF4-FFF2-40B4-BE49-F238E27FC236}">
                <a16:creationId xmlns:a16="http://schemas.microsoft.com/office/drawing/2014/main" id="{DC7C2CE9-6326-4888-B5F2-1411C5AA0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03BF1F-12A6-44C1-86C6-7F6E902A4B29}"/>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3024250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C97A35-A87F-47D8-A358-9D3F6853F2E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9B31058-617D-4DD0-8009-C465D8BE252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489392-67A8-4A15-81BF-8FDBD04DAC1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FAF0A7F-2CF2-074E-A38D-5B351353F492}" type="datetimeFigureOut">
              <a:rPr lang="en-US" smtClean="0"/>
              <a:t>3/19/2021</a:t>
            </a:fld>
            <a:endParaRPr lang="en-US"/>
          </a:p>
        </p:txBody>
      </p:sp>
      <p:sp>
        <p:nvSpPr>
          <p:cNvPr id="5" name="Footer Placeholder 4">
            <a:extLst>
              <a:ext uri="{FF2B5EF4-FFF2-40B4-BE49-F238E27FC236}">
                <a16:creationId xmlns:a16="http://schemas.microsoft.com/office/drawing/2014/main" id="{1F8F2A13-FB9B-4ABB-8F1D-42BBE79D3AD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39E47B-ED85-4486-B5A4-183DF2BF3F1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E01DB9-4BD9-4C43-A10E-8D4F70EA4320}" type="slidenum">
              <a:rPr lang="en-US" smtClean="0"/>
              <a:t>‹#›</a:t>
            </a:fld>
            <a:endParaRPr lang="en-US"/>
          </a:p>
        </p:txBody>
      </p:sp>
    </p:spTree>
    <p:extLst>
      <p:ext uri="{BB962C8B-B14F-4D97-AF65-F5344CB8AC3E}">
        <p14:creationId xmlns:p14="http://schemas.microsoft.com/office/powerpoint/2010/main" val="164985298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python.org/3/library/stdtype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python.org/3/library/stdtypes.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python.org/3/library/stdtypes.html"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s.python.org/3/library/stdtype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cs.python.org/3/library/stdtypes.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python.org/3/library/stdtype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python.org/dev/peps/pep-0257/"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python.org/dev/peps/pep-0008/"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ocs.python.org/3/library/unittest.html"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Python_(programming_languag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pep8.org/" TargetMode="External"/><Relationship Id="rId2" Type="http://schemas.openxmlformats.org/officeDocument/2006/relationships/hyperlink" Target="https://docs.python-guide.org/writing/style/" TargetMode="Externa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hyperlink" Target="https://www.python.org/dev/peps/pep-0008/"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developers.google.com/edu/python/dict-files" TargetMode="External"/><Relationship Id="rId2" Type="http://schemas.openxmlformats.org/officeDocument/2006/relationships/hyperlink" Target="https://developers.google.com/edu/python/sorting" TargetMode="External"/><Relationship Id="rId1" Type="http://schemas.openxmlformats.org/officeDocument/2006/relationships/slideLayout" Target="../slideLayouts/slideLayout2.xml"/><Relationship Id="rId5" Type="http://schemas.openxmlformats.org/officeDocument/2006/relationships/hyperlink" Target="https://developers.google.com/edu/python/utilities" TargetMode="External"/><Relationship Id="rId4" Type="http://schemas.openxmlformats.org/officeDocument/2006/relationships/hyperlink" Target="https://developers.google.com/edu/python/regular-expressions"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www.kaggle.com/colinmorris/learn-python-challenge-day-1-exercises/notebook" TargetMode="External"/><Relationship Id="rId2" Type="http://schemas.openxmlformats.org/officeDocument/2006/relationships/hyperlink" Target="https://www.kaggle.com/rtatman/the-5-day-data-challenge" TargetMode="External"/><Relationship Id="rId1" Type="http://schemas.openxmlformats.org/officeDocument/2006/relationships/slideLayout" Target="../slideLayouts/slideLayout2.xml"/><Relationship Id="rId4" Type="http://schemas.openxmlformats.org/officeDocument/2006/relationships/hyperlink" Target="https://www.kaggle.com/rtatman/data-cleaning-challenge-handling-missing-values" TargetMode="External"/></Relationships>
</file>

<file path=ppt/slides/_rels/slide43.xml.rels><?xml version="1.0" encoding="UTF-8" standalone="yes"?>
<Relationships xmlns="http://schemas.openxmlformats.org/package/2006/relationships"><Relationship Id="rId2" Type="http://schemas.openxmlformats.org/officeDocument/2006/relationships/hyperlink" Target="mailto:anthony@zapper.hodgers.com"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8E8AC5-1034-46F2-A2BB-7FAB49B4354B}"/>
              </a:ext>
            </a:extLst>
          </p:cNvPr>
          <p:cNvPicPr>
            <a:picLocks noChangeAspect="1"/>
          </p:cNvPicPr>
          <p:nvPr/>
        </p:nvPicPr>
        <p:blipFill rotWithShape="1">
          <a:blip r:embed="rId3"/>
          <a:srcRect t="50185"/>
          <a:stretch/>
        </p:blipFill>
        <p:spPr>
          <a:xfrm>
            <a:off x="5486400" y="3322041"/>
            <a:ext cx="3667126" cy="3535960"/>
          </a:xfrm>
          <a:prstGeom prst="rect">
            <a:avLst/>
          </a:prstGeom>
        </p:spPr>
      </p:pic>
      <p:grpSp>
        <p:nvGrpSpPr>
          <p:cNvPr id="2" name="Group 4">
            <a:extLst>
              <a:ext uri="{FF2B5EF4-FFF2-40B4-BE49-F238E27FC236}">
                <a16:creationId xmlns:a16="http://schemas.microsoft.com/office/drawing/2014/main" id="{8DC3C2AE-7101-4146-9D26-0DB07BE70244}"/>
              </a:ext>
            </a:extLst>
          </p:cNvPr>
          <p:cNvGrpSpPr>
            <a:grpSpLocks noChangeAspect="1"/>
          </p:cNvGrpSpPr>
          <p:nvPr/>
        </p:nvGrpSpPr>
        <p:grpSpPr bwMode="auto">
          <a:xfrm>
            <a:off x="5486400" y="0"/>
            <a:ext cx="3667125" cy="3425825"/>
            <a:chOff x="3456" y="0"/>
            <a:chExt cx="2310" cy="2158"/>
          </a:xfrm>
        </p:grpSpPr>
        <p:sp>
          <p:nvSpPr>
            <p:cNvPr id="3" name="AutoShape 3">
              <a:extLst>
                <a:ext uri="{FF2B5EF4-FFF2-40B4-BE49-F238E27FC236}">
                  <a16:creationId xmlns:a16="http://schemas.microsoft.com/office/drawing/2014/main" id="{EA9D01DC-1352-48E3-A254-547C1C107E47}"/>
                </a:ext>
              </a:extLst>
            </p:cNvPr>
            <p:cNvSpPr>
              <a:spLocks noChangeAspect="1" noChangeArrowheads="1" noTextEdit="1"/>
            </p:cNvSpPr>
            <p:nvPr/>
          </p:nvSpPr>
          <p:spPr bwMode="auto">
            <a:xfrm>
              <a:off x="3456" y="0"/>
              <a:ext cx="2304" cy="215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Freeform 6">
              <a:extLst>
                <a:ext uri="{FF2B5EF4-FFF2-40B4-BE49-F238E27FC236}">
                  <a16:creationId xmlns:a16="http://schemas.microsoft.com/office/drawing/2014/main" id="{512327FE-A3F1-4F7A-B489-5DA43FD86661}"/>
                </a:ext>
              </a:extLst>
            </p:cNvPr>
            <p:cNvSpPr>
              <a:spLocks/>
            </p:cNvSpPr>
            <p:nvPr/>
          </p:nvSpPr>
          <p:spPr bwMode="auto">
            <a:xfrm>
              <a:off x="3456" y="0"/>
              <a:ext cx="1155" cy="1080"/>
            </a:xfrm>
            <a:custGeom>
              <a:avLst/>
              <a:gdLst>
                <a:gd name="T0" fmla="*/ 0 w 1919"/>
                <a:gd name="T1" fmla="*/ 1799 h 1799"/>
                <a:gd name="T2" fmla="*/ 0 w 1919"/>
                <a:gd name="T3" fmla="*/ 1799 h 1799"/>
                <a:gd name="T4" fmla="*/ 1919 w 1919"/>
                <a:gd name="T5" fmla="*/ 1799 h 1799"/>
                <a:gd name="T6" fmla="*/ 1919 w 1919"/>
                <a:gd name="T7" fmla="*/ 0 h 1799"/>
                <a:gd name="T8" fmla="*/ 0 w 1919"/>
                <a:gd name="T9" fmla="*/ 0 h 1799"/>
                <a:gd name="T10" fmla="*/ 0 w 1919"/>
                <a:gd name="T11" fmla="*/ 1799 h 1799"/>
              </a:gdLst>
              <a:ahLst/>
              <a:cxnLst>
                <a:cxn ang="0">
                  <a:pos x="T0" y="T1"/>
                </a:cxn>
                <a:cxn ang="0">
                  <a:pos x="T2" y="T3"/>
                </a:cxn>
                <a:cxn ang="0">
                  <a:pos x="T4" y="T5"/>
                </a:cxn>
                <a:cxn ang="0">
                  <a:pos x="T6" y="T7"/>
                </a:cxn>
                <a:cxn ang="0">
                  <a:pos x="T8" y="T9"/>
                </a:cxn>
                <a:cxn ang="0">
                  <a:pos x="T10" y="T11"/>
                </a:cxn>
              </a:cxnLst>
              <a:rect l="0" t="0" r="r" b="b"/>
              <a:pathLst>
                <a:path w="1919" h="1799">
                  <a:moveTo>
                    <a:pt x="0" y="1799"/>
                  </a:moveTo>
                  <a:lnTo>
                    <a:pt x="0" y="1799"/>
                  </a:lnTo>
                  <a:lnTo>
                    <a:pt x="1919" y="1799"/>
                  </a:lnTo>
                  <a:lnTo>
                    <a:pt x="1919" y="0"/>
                  </a:lnTo>
                  <a:lnTo>
                    <a:pt x="0" y="0"/>
                  </a:lnTo>
                  <a:lnTo>
                    <a:pt x="0" y="1799"/>
                  </a:lnTo>
                  <a:close/>
                </a:path>
              </a:pathLst>
            </a:custGeom>
            <a:solidFill>
              <a:srgbClr val="D92C6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7">
              <a:extLst>
                <a:ext uri="{FF2B5EF4-FFF2-40B4-BE49-F238E27FC236}">
                  <a16:creationId xmlns:a16="http://schemas.microsoft.com/office/drawing/2014/main" id="{E828F105-3226-4581-B78A-34C3D06A3CD9}"/>
                </a:ext>
              </a:extLst>
            </p:cNvPr>
            <p:cNvSpPr>
              <a:spLocks/>
            </p:cNvSpPr>
            <p:nvPr/>
          </p:nvSpPr>
          <p:spPr bwMode="auto">
            <a:xfrm>
              <a:off x="4611" y="1073"/>
              <a:ext cx="1155" cy="1085"/>
            </a:xfrm>
            <a:custGeom>
              <a:avLst/>
              <a:gdLst>
                <a:gd name="T0" fmla="*/ 0 w 1920"/>
                <a:gd name="T1" fmla="*/ 1800 h 1800"/>
                <a:gd name="T2" fmla="*/ 0 w 1920"/>
                <a:gd name="T3" fmla="*/ 1800 h 1800"/>
                <a:gd name="T4" fmla="*/ 1920 w 1920"/>
                <a:gd name="T5" fmla="*/ 1800 h 1800"/>
                <a:gd name="T6" fmla="*/ 1920 w 1920"/>
                <a:gd name="T7" fmla="*/ 0 h 1800"/>
                <a:gd name="T8" fmla="*/ 0 w 1920"/>
                <a:gd name="T9" fmla="*/ 0 h 1800"/>
                <a:gd name="T10" fmla="*/ 0 w 1920"/>
                <a:gd name="T11" fmla="*/ 1800 h 1800"/>
              </a:gdLst>
              <a:ahLst/>
              <a:cxnLst>
                <a:cxn ang="0">
                  <a:pos x="T0" y="T1"/>
                </a:cxn>
                <a:cxn ang="0">
                  <a:pos x="T2" y="T3"/>
                </a:cxn>
                <a:cxn ang="0">
                  <a:pos x="T4" y="T5"/>
                </a:cxn>
                <a:cxn ang="0">
                  <a:pos x="T6" y="T7"/>
                </a:cxn>
                <a:cxn ang="0">
                  <a:pos x="T8" y="T9"/>
                </a:cxn>
                <a:cxn ang="0">
                  <a:pos x="T10" y="T11"/>
                </a:cxn>
              </a:cxnLst>
              <a:rect l="0" t="0" r="r" b="b"/>
              <a:pathLst>
                <a:path w="1920" h="1800">
                  <a:moveTo>
                    <a:pt x="0" y="1800"/>
                  </a:moveTo>
                  <a:lnTo>
                    <a:pt x="0" y="1800"/>
                  </a:lnTo>
                  <a:lnTo>
                    <a:pt x="1920" y="1800"/>
                  </a:lnTo>
                  <a:lnTo>
                    <a:pt x="1920" y="0"/>
                  </a:lnTo>
                  <a:lnTo>
                    <a:pt x="0" y="0"/>
                  </a:lnTo>
                  <a:lnTo>
                    <a:pt x="0" y="1800"/>
                  </a:lnTo>
                  <a:close/>
                </a:path>
              </a:pathLst>
            </a:custGeom>
            <a:solidFill>
              <a:srgbClr val="60449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Freeform 8">
              <a:extLst>
                <a:ext uri="{FF2B5EF4-FFF2-40B4-BE49-F238E27FC236}">
                  <a16:creationId xmlns:a16="http://schemas.microsoft.com/office/drawing/2014/main" id="{2487CF7C-72F6-4CD9-8A04-B4A06F15C875}"/>
                </a:ext>
              </a:extLst>
            </p:cNvPr>
            <p:cNvSpPr>
              <a:spLocks/>
            </p:cNvSpPr>
            <p:nvPr/>
          </p:nvSpPr>
          <p:spPr bwMode="auto">
            <a:xfrm>
              <a:off x="3456" y="1073"/>
              <a:ext cx="1155" cy="1085"/>
            </a:xfrm>
            <a:custGeom>
              <a:avLst/>
              <a:gdLst>
                <a:gd name="T0" fmla="*/ 0 w 1919"/>
                <a:gd name="T1" fmla="*/ 1800 h 1800"/>
                <a:gd name="T2" fmla="*/ 0 w 1919"/>
                <a:gd name="T3" fmla="*/ 1800 h 1800"/>
                <a:gd name="T4" fmla="*/ 1919 w 1919"/>
                <a:gd name="T5" fmla="*/ 1800 h 1800"/>
                <a:gd name="T6" fmla="*/ 1919 w 1919"/>
                <a:gd name="T7" fmla="*/ 0 h 1800"/>
                <a:gd name="T8" fmla="*/ 0 w 1919"/>
                <a:gd name="T9" fmla="*/ 0 h 1800"/>
                <a:gd name="T10" fmla="*/ 0 w 1919"/>
                <a:gd name="T11" fmla="*/ 1800 h 1800"/>
              </a:gdLst>
              <a:ahLst/>
              <a:cxnLst>
                <a:cxn ang="0">
                  <a:pos x="T0" y="T1"/>
                </a:cxn>
                <a:cxn ang="0">
                  <a:pos x="T2" y="T3"/>
                </a:cxn>
                <a:cxn ang="0">
                  <a:pos x="T4" y="T5"/>
                </a:cxn>
                <a:cxn ang="0">
                  <a:pos x="T6" y="T7"/>
                </a:cxn>
                <a:cxn ang="0">
                  <a:pos x="T8" y="T9"/>
                </a:cxn>
                <a:cxn ang="0">
                  <a:pos x="T10" y="T11"/>
                </a:cxn>
              </a:cxnLst>
              <a:rect l="0" t="0" r="r" b="b"/>
              <a:pathLst>
                <a:path w="1919" h="1800">
                  <a:moveTo>
                    <a:pt x="0" y="1800"/>
                  </a:moveTo>
                  <a:lnTo>
                    <a:pt x="0" y="1800"/>
                  </a:lnTo>
                  <a:lnTo>
                    <a:pt x="1919" y="1800"/>
                  </a:lnTo>
                  <a:lnTo>
                    <a:pt x="1919" y="0"/>
                  </a:lnTo>
                  <a:lnTo>
                    <a:pt x="0" y="0"/>
                  </a:lnTo>
                  <a:lnTo>
                    <a:pt x="0" y="1800"/>
                  </a:lnTo>
                  <a:close/>
                </a:path>
              </a:pathLst>
            </a:custGeom>
            <a:solidFill>
              <a:srgbClr val="BEA8D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0" name="TextBox 9">
            <a:extLst>
              <a:ext uri="{FF2B5EF4-FFF2-40B4-BE49-F238E27FC236}">
                <a16:creationId xmlns:a16="http://schemas.microsoft.com/office/drawing/2014/main" id="{199BBC5C-0CA4-A946-A4F9-577A8B588A44}"/>
              </a:ext>
            </a:extLst>
          </p:cNvPr>
          <p:cNvSpPr txBox="1"/>
          <p:nvPr/>
        </p:nvSpPr>
        <p:spPr>
          <a:xfrm>
            <a:off x="206141" y="870565"/>
            <a:ext cx="4471367" cy="2554545"/>
          </a:xfrm>
          <a:prstGeom prst="rect">
            <a:avLst/>
          </a:prstGeom>
          <a:noFill/>
        </p:spPr>
        <p:txBody>
          <a:bodyPr wrap="square" rtlCol="0">
            <a:spAutoFit/>
          </a:bodyPr>
          <a:lstStyle/>
          <a:p>
            <a:r>
              <a:rPr lang="en-GB" sz="5000" dirty="0">
                <a:solidFill>
                  <a:srgbClr val="44195E"/>
                </a:solidFill>
                <a:latin typeface="RN House Sans Light" panose="020B0404020203020204" pitchFamily="34" charset="77"/>
              </a:rPr>
              <a:t>Friday Training Hour</a:t>
            </a:r>
          </a:p>
          <a:p>
            <a:r>
              <a:rPr lang="en-GB" sz="2800" dirty="0">
                <a:solidFill>
                  <a:srgbClr val="44195E"/>
                </a:solidFill>
                <a:latin typeface="RN House Sans Light" panose="020B0404020203020204" pitchFamily="34" charset="77"/>
              </a:rPr>
              <a:t>“Python 101”</a:t>
            </a:r>
          </a:p>
          <a:p>
            <a:r>
              <a:rPr lang="en-GB" sz="2800" dirty="0">
                <a:solidFill>
                  <a:srgbClr val="44195E"/>
                </a:solidFill>
                <a:latin typeface="RN House Sans Light" panose="020B0404020203020204" pitchFamily="34" charset="77"/>
              </a:rPr>
              <a:t>+ </a:t>
            </a:r>
            <a:r>
              <a:rPr lang="en-GB" sz="2000" i="1" dirty="0">
                <a:solidFill>
                  <a:srgbClr val="44195E"/>
                </a:solidFill>
                <a:latin typeface="RN House Sans Light" panose="020B0404020203020204" pitchFamily="34" charset="77"/>
              </a:rPr>
              <a:t>Best Practices</a:t>
            </a:r>
            <a:endParaRPr lang="en-GB" sz="2800" i="1" dirty="0">
              <a:solidFill>
                <a:srgbClr val="5A287D"/>
              </a:solidFill>
              <a:latin typeface="RN House Sans Light" panose="020B0404020203020204" pitchFamily="34" charset="77"/>
            </a:endParaRPr>
          </a:p>
        </p:txBody>
      </p:sp>
      <p:sp>
        <p:nvSpPr>
          <p:cNvPr id="11" name="TextBox 10">
            <a:extLst>
              <a:ext uri="{FF2B5EF4-FFF2-40B4-BE49-F238E27FC236}">
                <a16:creationId xmlns:a16="http://schemas.microsoft.com/office/drawing/2014/main" id="{A1FBEC54-B724-A643-BD15-7E520E8BF92C}"/>
              </a:ext>
            </a:extLst>
          </p:cNvPr>
          <p:cNvSpPr txBox="1"/>
          <p:nvPr/>
        </p:nvSpPr>
        <p:spPr>
          <a:xfrm>
            <a:off x="227870" y="4545013"/>
            <a:ext cx="4134842" cy="1200329"/>
          </a:xfrm>
          <a:prstGeom prst="rect">
            <a:avLst/>
          </a:prstGeom>
          <a:noFill/>
        </p:spPr>
        <p:txBody>
          <a:bodyPr wrap="square" rtlCol="0">
            <a:spAutoFit/>
          </a:bodyPr>
          <a:lstStyle/>
          <a:p>
            <a:r>
              <a:rPr lang="en-GB" dirty="0">
                <a:solidFill>
                  <a:srgbClr val="5A287D"/>
                </a:solidFill>
                <a:latin typeface="RN House Sans Light" panose="020B0404020203020204" pitchFamily="34" charset="77"/>
              </a:rPr>
              <a:t>Anthony McKale Principal Engineer &amp;</a:t>
            </a:r>
          </a:p>
          <a:p>
            <a:r>
              <a:rPr lang="en-GB" dirty="0">
                <a:solidFill>
                  <a:srgbClr val="5A287D"/>
                </a:solidFill>
                <a:latin typeface="RN House Sans Light" panose="020B0404020203020204" pitchFamily="34" charset="77"/>
              </a:rPr>
              <a:t>Jonathan Osborne</a:t>
            </a:r>
          </a:p>
          <a:p>
            <a:r>
              <a:rPr lang="en-GB" dirty="0">
                <a:solidFill>
                  <a:srgbClr val="5A287D"/>
                </a:solidFill>
                <a:latin typeface="RN House Sans Light" panose="020B0404020203020204" pitchFamily="34" charset="77"/>
              </a:rPr>
              <a:t>AI CoE Developer</a:t>
            </a:r>
            <a:br>
              <a:rPr lang="en-GB" dirty="0">
                <a:solidFill>
                  <a:srgbClr val="5A287D"/>
                </a:solidFill>
                <a:latin typeface="RN House Sans Light" panose="020B0404020203020204" pitchFamily="34" charset="77"/>
              </a:rPr>
            </a:br>
            <a:r>
              <a:rPr lang="en-GB" dirty="0">
                <a:solidFill>
                  <a:srgbClr val="5A287D"/>
                </a:solidFill>
                <a:latin typeface="RN House Sans Light" panose="020B0404020203020204" pitchFamily="34" charset="77"/>
              </a:rPr>
              <a:t>12/03/2021</a:t>
            </a:r>
          </a:p>
        </p:txBody>
      </p:sp>
    </p:spTree>
    <p:extLst>
      <p:ext uri="{BB962C8B-B14F-4D97-AF65-F5344CB8AC3E}">
        <p14:creationId xmlns:p14="http://schemas.microsoft.com/office/powerpoint/2010/main" val="623170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solidFill>
                  <a:srgbClr val="44195E"/>
                </a:solidFill>
                <a:latin typeface="RN House Sans Light" panose="020B0404020203020204" pitchFamily="34" charset="77"/>
              </a:rPr>
              <a:t>Python Installation: Pip Modules</a:t>
            </a:r>
            <a:endParaRPr lang="en-GB" dirty="0"/>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dirty="0"/>
              <a:t>pretty much every language has a package manager and python is no exception, it’s called PIP</a:t>
            </a:r>
          </a:p>
          <a:p>
            <a:endParaRPr lang="en-GB" dirty="0"/>
          </a:p>
          <a:p>
            <a:r>
              <a:rPr lang="en-GB" dirty="0"/>
              <a:t>“</a:t>
            </a:r>
            <a:r>
              <a:rPr lang="en-GB" dirty="0" err="1"/>
              <a:t>xxxDELETEDxxx</a:t>
            </a:r>
            <a:r>
              <a:rPr lang="en-GB" dirty="0"/>
              <a:t>”</a:t>
            </a:r>
          </a:p>
          <a:p>
            <a:endParaRPr lang="en-GB" dirty="0"/>
          </a:p>
          <a:p>
            <a:endParaRPr lang="en-GB" dirty="0">
              <a:sym typeface="Wingdings" panose="05000000000000000000" pitchFamily="2" charset="2"/>
            </a:endParaRP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Tree>
    <p:extLst>
      <p:ext uri="{BB962C8B-B14F-4D97-AF65-F5344CB8AC3E}">
        <p14:creationId xmlns:p14="http://schemas.microsoft.com/office/powerpoint/2010/main" val="880866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342900" indent="-342900"/>
            <a:r>
              <a:rPr lang="en-GB" dirty="0"/>
              <a:t>Python Primer: 101</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sz="2000" dirty="0"/>
              <a:t>Now for a basic 101 python</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4057879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342900" indent="-342900"/>
            <a:r>
              <a:rPr lang="en-GB" dirty="0"/>
              <a:t>Python Primer: JS (Node) and Python</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endParaRPr lang="en-GB" sz="2000"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graphicFrame>
        <p:nvGraphicFramePr>
          <p:cNvPr id="6" name="Table 6">
            <a:extLst>
              <a:ext uri="{FF2B5EF4-FFF2-40B4-BE49-F238E27FC236}">
                <a16:creationId xmlns:a16="http://schemas.microsoft.com/office/drawing/2014/main" id="{ADC4B2B1-A954-485A-95DD-B5D5CC5F1CA3}"/>
              </a:ext>
            </a:extLst>
          </p:cNvPr>
          <p:cNvGraphicFramePr>
            <a:graphicFrameLocks noGrp="1"/>
          </p:cNvGraphicFramePr>
          <p:nvPr>
            <p:extLst>
              <p:ext uri="{D42A27DB-BD31-4B8C-83A1-F6EECF244321}">
                <p14:modId xmlns:p14="http://schemas.microsoft.com/office/powerpoint/2010/main" val="2658364666"/>
              </p:ext>
            </p:extLst>
          </p:nvPr>
        </p:nvGraphicFramePr>
        <p:xfrm>
          <a:off x="659477" y="1825625"/>
          <a:ext cx="7423612" cy="3332480"/>
        </p:xfrm>
        <a:graphic>
          <a:graphicData uri="http://schemas.openxmlformats.org/drawingml/2006/table">
            <a:tbl>
              <a:tblPr firstRow="1" bandRow="1">
                <a:tableStyleId>{5C22544A-7EE6-4342-B048-85BDC9FD1C3A}</a:tableStyleId>
              </a:tblPr>
              <a:tblGrid>
                <a:gridCol w="3711806">
                  <a:extLst>
                    <a:ext uri="{9D8B030D-6E8A-4147-A177-3AD203B41FA5}">
                      <a16:colId xmlns:a16="http://schemas.microsoft.com/office/drawing/2014/main" val="3717418404"/>
                    </a:ext>
                  </a:extLst>
                </a:gridCol>
                <a:gridCol w="3711806">
                  <a:extLst>
                    <a:ext uri="{9D8B030D-6E8A-4147-A177-3AD203B41FA5}">
                      <a16:colId xmlns:a16="http://schemas.microsoft.com/office/drawing/2014/main" val="1872699364"/>
                    </a:ext>
                  </a:extLst>
                </a:gridCol>
              </a:tblGrid>
              <a:tr h="370840">
                <a:tc>
                  <a:txBody>
                    <a:bodyPr/>
                    <a:lstStyle/>
                    <a:p>
                      <a:r>
                        <a:rPr lang="en-GB" dirty="0"/>
                        <a:t>Node</a:t>
                      </a:r>
                    </a:p>
                  </a:txBody>
                  <a:tcPr/>
                </a:tc>
                <a:tc>
                  <a:txBody>
                    <a:bodyPr/>
                    <a:lstStyle/>
                    <a:p>
                      <a:r>
                        <a:rPr lang="en-GB" dirty="0"/>
                        <a:t>Python</a:t>
                      </a:r>
                    </a:p>
                  </a:txBody>
                  <a:tcPr/>
                </a:tc>
                <a:extLst>
                  <a:ext uri="{0D108BD9-81ED-4DB2-BD59-A6C34878D82A}">
                    <a16:rowId xmlns:a16="http://schemas.microsoft.com/office/drawing/2014/main" val="2026392175"/>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400" dirty="0"/>
                        <a:t>Python is a scripting language </a:t>
                      </a:r>
                    </a:p>
                    <a:p>
                      <a:pPr marL="0" marR="0" lvl="0" indent="0" algn="l" defTabSz="685800" rtl="0" eaLnBrk="1" fontAlgn="auto" latinLnBrk="0" hangingPunct="1">
                        <a:lnSpc>
                          <a:spcPct val="100000"/>
                        </a:lnSpc>
                        <a:spcBef>
                          <a:spcPts val="0"/>
                        </a:spcBef>
                        <a:spcAft>
                          <a:spcPts val="0"/>
                        </a:spcAft>
                        <a:buClrTx/>
                        <a:buSzTx/>
                        <a:buFontTx/>
                        <a:buNone/>
                        <a:tabLst/>
                        <a:defRPr/>
                      </a:pPr>
                      <a:r>
                        <a:rPr lang="en-GB" sz="1400" dirty="0"/>
                        <a:t>Deployable as driver, desktop and web applications.</a:t>
                      </a:r>
                      <a:br>
                        <a:rPr lang="en-GB" sz="1400" dirty="0"/>
                      </a:br>
                      <a:br>
                        <a:rPr lang="en-GB" sz="1400" dirty="0"/>
                      </a:br>
                      <a:r>
                        <a:rPr lang="en-GB" sz="1400" dirty="0"/>
                        <a:t>( Even your BT set top box or router)</a:t>
                      </a:r>
                      <a:endParaRPr lang="en-GB"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400" dirty="0"/>
                        <a:t>JS primarily a web programming language </a:t>
                      </a:r>
                      <a:br>
                        <a:rPr lang="en-GB" sz="1400" dirty="0"/>
                      </a:br>
                      <a:r>
                        <a:rPr lang="en-GB" sz="1400" dirty="0"/>
                        <a:t>Deployable via browser, or as server application side via Node JS</a:t>
                      </a:r>
                    </a:p>
                    <a:p>
                      <a:endParaRPr lang="en-GB" dirty="0"/>
                    </a:p>
                  </a:txBody>
                  <a:tcPr/>
                </a:tc>
                <a:extLst>
                  <a:ext uri="{0D108BD9-81ED-4DB2-BD59-A6C34878D82A}">
                    <a16:rowId xmlns:a16="http://schemas.microsoft.com/office/drawing/2014/main" val="2872757449"/>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400" dirty="0"/>
                        <a:t>Python has a comprehensive standard library (like Java)</a:t>
                      </a:r>
                      <a:endParaRPr lang="en-GB"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200" dirty="0"/>
                        <a:t>JS has a very limited set of utility objects.</a:t>
                      </a:r>
                    </a:p>
                    <a:p>
                      <a:endParaRPr lang="en-GB" dirty="0"/>
                    </a:p>
                  </a:txBody>
                  <a:tcPr/>
                </a:tc>
                <a:extLst>
                  <a:ext uri="{0D108BD9-81ED-4DB2-BD59-A6C34878D82A}">
                    <a16:rowId xmlns:a16="http://schemas.microsoft.com/office/drawing/2014/main" val="522953671"/>
                  </a:ext>
                </a:extLst>
              </a:tr>
              <a:tr h="370840">
                <a:tc>
                  <a:txBody>
                    <a:bodyPr/>
                    <a:lstStyle/>
                    <a:p>
                      <a:r>
                        <a:rPr lang="en-GB" sz="1400" dirty="0"/>
                        <a:t>Python uses a true class based inheritance model</a:t>
                      </a:r>
                      <a:endParaRPr lang="en-GB" dirty="0"/>
                    </a:p>
                  </a:txBody>
                  <a:tcPr/>
                </a:tc>
                <a:tc>
                  <a:txBody>
                    <a:bodyPr/>
                    <a:lstStyle/>
                    <a:p>
                      <a:r>
                        <a:rPr lang="en-GB" dirty="0"/>
                        <a:t>Node has a limited by functionality class based inheritance model </a:t>
                      </a:r>
                      <a:br>
                        <a:rPr lang="en-GB" dirty="0"/>
                      </a:br>
                      <a:r>
                        <a:rPr lang="en-GB" dirty="0"/>
                        <a:t>(missing abstract / interfaces… cough cough)</a:t>
                      </a:r>
                    </a:p>
                  </a:txBody>
                  <a:tcPr/>
                </a:tc>
                <a:extLst>
                  <a:ext uri="{0D108BD9-81ED-4DB2-BD59-A6C34878D82A}">
                    <a16:rowId xmlns:a16="http://schemas.microsoft.com/office/drawing/2014/main" val="376321657"/>
                  </a:ext>
                </a:extLst>
              </a:tr>
              <a:tr h="370840">
                <a:tc>
                  <a:txBody>
                    <a:bodyPr/>
                    <a:lstStyle/>
                    <a:p>
                      <a:r>
                        <a:rPr lang="en-GB" sz="1400" dirty="0"/>
                        <a:t>Strings in python are immutable</a:t>
                      </a:r>
                      <a:endParaRPr lang="en-GB" dirty="0"/>
                    </a:p>
                  </a:txBody>
                  <a:tcPr/>
                </a:tc>
                <a:tc>
                  <a:txBody>
                    <a:bodyPr/>
                    <a:lstStyle/>
                    <a:p>
                      <a:r>
                        <a:rPr lang="en-GB" dirty="0"/>
                        <a:t>So are strings in JS</a:t>
                      </a:r>
                    </a:p>
                  </a:txBody>
                  <a:tcPr/>
                </a:tc>
                <a:extLst>
                  <a:ext uri="{0D108BD9-81ED-4DB2-BD59-A6C34878D82A}">
                    <a16:rowId xmlns:a16="http://schemas.microsoft.com/office/drawing/2014/main" val="3399205202"/>
                  </a:ext>
                </a:extLst>
              </a:tr>
            </a:tbl>
          </a:graphicData>
        </a:graphic>
      </p:graphicFrame>
    </p:spTree>
    <p:extLst>
      <p:ext uri="{BB962C8B-B14F-4D97-AF65-F5344CB8AC3E}">
        <p14:creationId xmlns:p14="http://schemas.microsoft.com/office/powerpoint/2010/main" val="3508649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Python Primer: Hello World</a:t>
            </a:r>
          </a:p>
        </p:txBody>
      </p:sp>
      <p:pic>
        <p:nvPicPr>
          <p:cNvPr id="6" name="Content Placeholder 5">
            <a:extLst>
              <a:ext uri="{FF2B5EF4-FFF2-40B4-BE49-F238E27FC236}">
                <a16:creationId xmlns:a16="http://schemas.microsoft.com/office/drawing/2014/main" id="{7AC3481E-BBC9-4D84-9F9F-7E79E1CBB2A3}"/>
              </a:ext>
            </a:extLst>
          </p:cNvPr>
          <p:cNvPicPr>
            <a:picLocks noGrp="1" noChangeAspect="1"/>
          </p:cNvPicPr>
          <p:nvPr>
            <p:ph idx="1"/>
          </p:nvPr>
        </p:nvPicPr>
        <p:blipFill>
          <a:blip r:embed="rId2"/>
          <a:stretch>
            <a:fillRect/>
          </a:stretch>
        </p:blipFill>
        <p:spPr>
          <a:xfrm>
            <a:off x="1058803" y="2508874"/>
            <a:ext cx="6187973" cy="1128016"/>
          </a:xfrm>
          <a:prstGeom prst="rect">
            <a:avLst/>
          </a:prstGeom>
        </p:spPr>
      </p:pic>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
        <p:nvSpPr>
          <p:cNvPr id="7" name="Content Placeholder 2">
            <a:extLst>
              <a:ext uri="{FF2B5EF4-FFF2-40B4-BE49-F238E27FC236}">
                <a16:creationId xmlns:a16="http://schemas.microsoft.com/office/drawing/2014/main" id="{5AE0B4C6-7775-407C-95D1-CCECC3900071}"/>
              </a:ext>
            </a:extLst>
          </p:cNvPr>
          <p:cNvSpPr txBox="1">
            <a:spLocks/>
          </p:cNvSpPr>
          <p:nvPr/>
        </p:nvSpPr>
        <p:spPr>
          <a:xfrm>
            <a:off x="628650" y="1461221"/>
            <a:ext cx="7886700" cy="4351338"/>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sz="2000" dirty="0"/>
              <a:t>Easy right ?</a:t>
            </a:r>
          </a:p>
        </p:txBody>
      </p:sp>
    </p:spTree>
    <p:extLst>
      <p:ext uri="{BB962C8B-B14F-4D97-AF65-F5344CB8AC3E}">
        <p14:creationId xmlns:p14="http://schemas.microsoft.com/office/powerpoint/2010/main" val="148490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Python Primer: Primitives</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
        <p:nvSpPr>
          <p:cNvPr id="7" name="Content Placeholder 2">
            <a:extLst>
              <a:ext uri="{FF2B5EF4-FFF2-40B4-BE49-F238E27FC236}">
                <a16:creationId xmlns:a16="http://schemas.microsoft.com/office/drawing/2014/main" id="{5AE0B4C6-7775-407C-95D1-CCECC3900071}"/>
              </a:ext>
            </a:extLst>
          </p:cNvPr>
          <p:cNvSpPr txBox="1">
            <a:spLocks/>
          </p:cNvSpPr>
          <p:nvPr/>
        </p:nvSpPr>
        <p:spPr>
          <a:xfrm>
            <a:off x="628650" y="1461221"/>
            <a:ext cx="7886700" cy="4351338"/>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sz="2000" dirty="0"/>
          </a:p>
        </p:txBody>
      </p:sp>
      <p:sp>
        <p:nvSpPr>
          <p:cNvPr id="8" name="Content Placeholder 7">
            <a:extLst>
              <a:ext uri="{FF2B5EF4-FFF2-40B4-BE49-F238E27FC236}">
                <a16:creationId xmlns:a16="http://schemas.microsoft.com/office/drawing/2014/main" id="{33183044-13A9-426A-87DA-FEEE09E62C04}"/>
              </a:ext>
            </a:extLst>
          </p:cNvPr>
          <p:cNvSpPr>
            <a:spLocks noGrp="1"/>
          </p:cNvSpPr>
          <p:nvPr>
            <p:ph idx="1"/>
          </p:nvPr>
        </p:nvSpPr>
        <p:spPr>
          <a:xfrm>
            <a:off x="536371" y="1461221"/>
            <a:ext cx="7886700" cy="4351338"/>
          </a:xfrm>
        </p:spPr>
        <p:txBody>
          <a:bodyPr/>
          <a:lstStyle/>
          <a:p>
            <a:r>
              <a:rPr lang="en-GB" dirty="0"/>
              <a:t>Now will go over some of those built in data types spoken about previously</a:t>
            </a:r>
          </a:p>
          <a:p>
            <a:endParaRPr lang="en-GB" dirty="0"/>
          </a:p>
          <a:p>
            <a:r>
              <a:rPr lang="en-GB" dirty="0"/>
              <a:t>Read </a:t>
            </a:r>
            <a:r>
              <a:rPr lang="en-GB" dirty="0" err="1"/>
              <a:t>stdtype</a:t>
            </a:r>
            <a:r>
              <a:rPr lang="en-GB" dirty="0"/>
              <a:t> docs for more info</a:t>
            </a:r>
          </a:p>
          <a:p>
            <a:endParaRPr lang="en-GB" dirty="0"/>
          </a:p>
          <a:p>
            <a:endParaRPr lang="en-GB" dirty="0"/>
          </a:p>
          <a:p>
            <a:endParaRPr lang="en-GB" dirty="0"/>
          </a:p>
          <a:p>
            <a:endParaRPr lang="en-GB" dirty="0"/>
          </a:p>
          <a:p>
            <a:endParaRPr lang="en-GB" dirty="0"/>
          </a:p>
          <a:p>
            <a:r>
              <a:rPr lang="en-GB" dirty="0"/>
              <a:t>See </a:t>
            </a:r>
            <a:r>
              <a:rPr lang="en-GB" dirty="0">
                <a:hlinkClick r:id="rId2"/>
              </a:rPr>
              <a:t>https://docs.python.org/3/library/stdtypes.html</a:t>
            </a:r>
            <a:r>
              <a:rPr lang="en-GB" dirty="0"/>
              <a:t> </a:t>
            </a:r>
          </a:p>
        </p:txBody>
      </p:sp>
    </p:spTree>
    <p:extLst>
      <p:ext uri="{BB962C8B-B14F-4D97-AF65-F5344CB8AC3E}">
        <p14:creationId xmlns:p14="http://schemas.microsoft.com/office/powerpoint/2010/main" val="859363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Python Primer: Boolean Primitives</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
        <p:nvSpPr>
          <p:cNvPr id="7" name="Content Placeholder 2">
            <a:extLst>
              <a:ext uri="{FF2B5EF4-FFF2-40B4-BE49-F238E27FC236}">
                <a16:creationId xmlns:a16="http://schemas.microsoft.com/office/drawing/2014/main" id="{5AE0B4C6-7775-407C-95D1-CCECC3900071}"/>
              </a:ext>
            </a:extLst>
          </p:cNvPr>
          <p:cNvSpPr txBox="1">
            <a:spLocks/>
          </p:cNvSpPr>
          <p:nvPr/>
        </p:nvSpPr>
        <p:spPr>
          <a:xfrm>
            <a:off x="628650" y="1461221"/>
            <a:ext cx="7886700" cy="4351338"/>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sz="2000" dirty="0"/>
          </a:p>
        </p:txBody>
      </p:sp>
      <p:sp>
        <p:nvSpPr>
          <p:cNvPr id="8" name="Content Placeholder 7">
            <a:extLst>
              <a:ext uri="{FF2B5EF4-FFF2-40B4-BE49-F238E27FC236}">
                <a16:creationId xmlns:a16="http://schemas.microsoft.com/office/drawing/2014/main" id="{33183044-13A9-426A-87DA-FEEE09E62C04}"/>
              </a:ext>
            </a:extLst>
          </p:cNvPr>
          <p:cNvSpPr>
            <a:spLocks noGrp="1"/>
          </p:cNvSpPr>
          <p:nvPr>
            <p:ph idx="1"/>
          </p:nvPr>
        </p:nvSpPr>
        <p:spPr>
          <a:xfrm>
            <a:off x="536371" y="1461221"/>
            <a:ext cx="7886700" cy="4351338"/>
          </a:xfrm>
        </p:spPr>
        <p:txBody>
          <a:bodyPr/>
          <a:lstStyle/>
          <a:p>
            <a:r>
              <a:rPr lang="en-GB" dirty="0"/>
              <a:t>Boolean</a:t>
            </a:r>
          </a:p>
          <a:p>
            <a:r>
              <a:rPr lang="en-GB" dirty="0"/>
              <a:t>Treat None like “undefined” in Node</a:t>
            </a:r>
          </a:p>
          <a:p>
            <a:endParaRPr lang="en-GB" dirty="0"/>
          </a:p>
          <a:p>
            <a:endParaRPr lang="en-GB" dirty="0"/>
          </a:p>
          <a:p>
            <a:endParaRPr lang="en-GB" dirty="0"/>
          </a:p>
          <a:p>
            <a:endParaRPr lang="en-GB" dirty="0"/>
          </a:p>
          <a:p>
            <a:endParaRPr lang="en-GB" dirty="0"/>
          </a:p>
          <a:p>
            <a:endParaRPr lang="en-GB" dirty="0"/>
          </a:p>
          <a:p>
            <a:endParaRPr lang="en-GB" dirty="0"/>
          </a:p>
          <a:p>
            <a:r>
              <a:rPr lang="en-GB" dirty="0"/>
              <a:t>See </a:t>
            </a:r>
            <a:r>
              <a:rPr lang="en-GB" dirty="0">
                <a:hlinkClick r:id="rId2"/>
              </a:rPr>
              <a:t>https://docs.python.org/3/library/stdtypes.html</a:t>
            </a:r>
            <a:r>
              <a:rPr lang="en-GB" dirty="0"/>
              <a:t> </a:t>
            </a:r>
          </a:p>
        </p:txBody>
      </p:sp>
      <p:pic>
        <p:nvPicPr>
          <p:cNvPr id="3" name="Picture 2">
            <a:extLst>
              <a:ext uri="{FF2B5EF4-FFF2-40B4-BE49-F238E27FC236}">
                <a16:creationId xmlns:a16="http://schemas.microsoft.com/office/drawing/2014/main" id="{3926030F-D574-4D8A-B874-C1069946F78A}"/>
              </a:ext>
            </a:extLst>
          </p:cNvPr>
          <p:cNvPicPr>
            <a:picLocks noChangeAspect="1"/>
          </p:cNvPicPr>
          <p:nvPr/>
        </p:nvPicPr>
        <p:blipFill>
          <a:blip r:embed="rId3"/>
          <a:stretch>
            <a:fillRect/>
          </a:stretch>
        </p:blipFill>
        <p:spPr>
          <a:xfrm>
            <a:off x="1319823" y="2601330"/>
            <a:ext cx="3597957" cy="1325563"/>
          </a:xfrm>
          <a:prstGeom prst="rect">
            <a:avLst/>
          </a:prstGeom>
        </p:spPr>
      </p:pic>
    </p:spTree>
    <p:extLst>
      <p:ext uri="{BB962C8B-B14F-4D97-AF65-F5344CB8AC3E}">
        <p14:creationId xmlns:p14="http://schemas.microsoft.com/office/powerpoint/2010/main" val="2454356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Python Primer: Number Primitives</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
        <p:nvSpPr>
          <p:cNvPr id="7" name="Content Placeholder 2">
            <a:extLst>
              <a:ext uri="{FF2B5EF4-FFF2-40B4-BE49-F238E27FC236}">
                <a16:creationId xmlns:a16="http://schemas.microsoft.com/office/drawing/2014/main" id="{5AE0B4C6-7775-407C-95D1-CCECC3900071}"/>
              </a:ext>
            </a:extLst>
          </p:cNvPr>
          <p:cNvSpPr txBox="1">
            <a:spLocks/>
          </p:cNvSpPr>
          <p:nvPr/>
        </p:nvSpPr>
        <p:spPr>
          <a:xfrm>
            <a:off x="628650" y="1461221"/>
            <a:ext cx="7886700" cy="4351338"/>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sz="2000" dirty="0"/>
          </a:p>
        </p:txBody>
      </p:sp>
      <p:sp>
        <p:nvSpPr>
          <p:cNvPr id="8" name="Content Placeholder 7">
            <a:extLst>
              <a:ext uri="{FF2B5EF4-FFF2-40B4-BE49-F238E27FC236}">
                <a16:creationId xmlns:a16="http://schemas.microsoft.com/office/drawing/2014/main" id="{33183044-13A9-426A-87DA-FEEE09E62C04}"/>
              </a:ext>
            </a:extLst>
          </p:cNvPr>
          <p:cNvSpPr>
            <a:spLocks noGrp="1"/>
          </p:cNvSpPr>
          <p:nvPr>
            <p:ph idx="1"/>
          </p:nvPr>
        </p:nvSpPr>
        <p:spPr>
          <a:xfrm>
            <a:off x="536371" y="1461221"/>
            <a:ext cx="7886700" cy="4351338"/>
          </a:xfrm>
        </p:spPr>
        <p:txBody>
          <a:bodyPr/>
          <a:lstStyle/>
          <a:p>
            <a:r>
              <a:rPr lang="en-GB" dirty="0"/>
              <a:t>Number</a:t>
            </a:r>
          </a:p>
          <a:p>
            <a:r>
              <a:rPr lang="en-GB" dirty="0"/>
              <a:t>Int and floats are very different so be careful</a:t>
            </a:r>
          </a:p>
          <a:p>
            <a:r>
              <a:rPr lang="en-GB" dirty="0"/>
              <a:t>Also remember like Node, Python can’t count</a:t>
            </a:r>
          </a:p>
          <a:p>
            <a:endParaRPr lang="en-GB" dirty="0"/>
          </a:p>
          <a:p>
            <a:endParaRPr lang="en-GB" dirty="0"/>
          </a:p>
          <a:p>
            <a:endParaRPr lang="en-GB" dirty="0"/>
          </a:p>
          <a:p>
            <a:endParaRPr lang="en-GB" dirty="0"/>
          </a:p>
          <a:p>
            <a:endParaRPr lang="en-GB" dirty="0"/>
          </a:p>
          <a:p>
            <a:endParaRPr lang="en-GB" dirty="0"/>
          </a:p>
          <a:p>
            <a:endParaRPr lang="en-GB" dirty="0"/>
          </a:p>
          <a:p>
            <a:r>
              <a:rPr lang="en-GB" dirty="0"/>
              <a:t>See </a:t>
            </a:r>
            <a:r>
              <a:rPr lang="en-GB" dirty="0">
                <a:hlinkClick r:id="rId2"/>
              </a:rPr>
              <a:t>https://docs.python.org/3/library/stdtypes.html</a:t>
            </a:r>
            <a:r>
              <a:rPr lang="en-GB" dirty="0"/>
              <a:t> </a:t>
            </a:r>
          </a:p>
        </p:txBody>
      </p:sp>
      <p:pic>
        <p:nvPicPr>
          <p:cNvPr id="6" name="Picture 5">
            <a:extLst>
              <a:ext uri="{FF2B5EF4-FFF2-40B4-BE49-F238E27FC236}">
                <a16:creationId xmlns:a16="http://schemas.microsoft.com/office/drawing/2014/main" id="{6F6D40B7-D3F1-4CA8-98E4-3DBBB6368349}"/>
              </a:ext>
            </a:extLst>
          </p:cNvPr>
          <p:cNvPicPr>
            <a:picLocks noChangeAspect="1"/>
          </p:cNvPicPr>
          <p:nvPr/>
        </p:nvPicPr>
        <p:blipFill>
          <a:blip r:embed="rId3"/>
          <a:stretch>
            <a:fillRect/>
          </a:stretch>
        </p:blipFill>
        <p:spPr>
          <a:xfrm>
            <a:off x="2041208" y="4262175"/>
            <a:ext cx="3440855" cy="762831"/>
          </a:xfrm>
          <a:prstGeom prst="rect">
            <a:avLst/>
          </a:prstGeom>
        </p:spPr>
      </p:pic>
      <p:pic>
        <p:nvPicPr>
          <p:cNvPr id="9" name="Picture 8">
            <a:extLst>
              <a:ext uri="{FF2B5EF4-FFF2-40B4-BE49-F238E27FC236}">
                <a16:creationId xmlns:a16="http://schemas.microsoft.com/office/drawing/2014/main" id="{B9F0EBE8-C551-4B29-BE42-2BDF3676374A}"/>
              </a:ext>
            </a:extLst>
          </p:cNvPr>
          <p:cNvPicPr>
            <a:picLocks noChangeAspect="1"/>
          </p:cNvPicPr>
          <p:nvPr/>
        </p:nvPicPr>
        <p:blipFill>
          <a:blip r:embed="rId4"/>
          <a:stretch>
            <a:fillRect/>
          </a:stretch>
        </p:blipFill>
        <p:spPr>
          <a:xfrm>
            <a:off x="628649" y="2735593"/>
            <a:ext cx="7151003" cy="1416958"/>
          </a:xfrm>
          <a:prstGeom prst="rect">
            <a:avLst/>
          </a:prstGeom>
        </p:spPr>
      </p:pic>
    </p:spTree>
    <p:extLst>
      <p:ext uri="{BB962C8B-B14F-4D97-AF65-F5344CB8AC3E}">
        <p14:creationId xmlns:p14="http://schemas.microsoft.com/office/powerpoint/2010/main" val="3180692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Python Primer: String Primitives</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
        <p:nvSpPr>
          <p:cNvPr id="7" name="Content Placeholder 2">
            <a:extLst>
              <a:ext uri="{FF2B5EF4-FFF2-40B4-BE49-F238E27FC236}">
                <a16:creationId xmlns:a16="http://schemas.microsoft.com/office/drawing/2014/main" id="{5AE0B4C6-7775-407C-95D1-CCECC3900071}"/>
              </a:ext>
            </a:extLst>
          </p:cNvPr>
          <p:cNvSpPr txBox="1">
            <a:spLocks/>
          </p:cNvSpPr>
          <p:nvPr/>
        </p:nvSpPr>
        <p:spPr>
          <a:xfrm>
            <a:off x="628650" y="1461221"/>
            <a:ext cx="7886700" cy="4351338"/>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sz="2000" dirty="0"/>
          </a:p>
        </p:txBody>
      </p:sp>
      <p:sp>
        <p:nvSpPr>
          <p:cNvPr id="8" name="Content Placeholder 7">
            <a:extLst>
              <a:ext uri="{FF2B5EF4-FFF2-40B4-BE49-F238E27FC236}">
                <a16:creationId xmlns:a16="http://schemas.microsoft.com/office/drawing/2014/main" id="{33183044-13A9-426A-87DA-FEEE09E62C04}"/>
              </a:ext>
            </a:extLst>
          </p:cNvPr>
          <p:cNvSpPr>
            <a:spLocks noGrp="1"/>
          </p:cNvSpPr>
          <p:nvPr>
            <p:ph idx="1"/>
          </p:nvPr>
        </p:nvSpPr>
        <p:spPr>
          <a:xfrm>
            <a:off x="536371" y="1461221"/>
            <a:ext cx="7886700" cy="4351338"/>
          </a:xfrm>
        </p:spPr>
        <p:txBody>
          <a:bodyPr/>
          <a:lstStyle/>
          <a:p>
            <a:r>
              <a:rPr lang="en-GB" dirty="0"/>
              <a:t>String</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See </a:t>
            </a:r>
            <a:r>
              <a:rPr lang="en-GB" dirty="0">
                <a:hlinkClick r:id="rId2"/>
              </a:rPr>
              <a:t>https://docs.python.org/3/library/stdtypes.html</a:t>
            </a:r>
            <a:r>
              <a:rPr lang="en-GB" dirty="0"/>
              <a:t> </a:t>
            </a:r>
          </a:p>
        </p:txBody>
      </p:sp>
      <p:pic>
        <p:nvPicPr>
          <p:cNvPr id="3" name="Picture 2">
            <a:extLst>
              <a:ext uri="{FF2B5EF4-FFF2-40B4-BE49-F238E27FC236}">
                <a16:creationId xmlns:a16="http://schemas.microsoft.com/office/drawing/2014/main" id="{48FCBCFE-AAF4-49EB-ACCD-E203791D4F8E}"/>
              </a:ext>
            </a:extLst>
          </p:cNvPr>
          <p:cNvPicPr>
            <a:picLocks noChangeAspect="1"/>
          </p:cNvPicPr>
          <p:nvPr/>
        </p:nvPicPr>
        <p:blipFill>
          <a:blip r:embed="rId3"/>
          <a:stretch>
            <a:fillRect/>
          </a:stretch>
        </p:blipFill>
        <p:spPr>
          <a:xfrm>
            <a:off x="1260010" y="2220767"/>
            <a:ext cx="5585383" cy="2670015"/>
          </a:xfrm>
          <a:prstGeom prst="rect">
            <a:avLst/>
          </a:prstGeom>
        </p:spPr>
      </p:pic>
    </p:spTree>
    <p:extLst>
      <p:ext uri="{BB962C8B-B14F-4D97-AF65-F5344CB8AC3E}">
        <p14:creationId xmlns:p14="http://schemas.microsoft.com/office/powerpoint/2010/main" val="2253601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Python Primer: Sequence Primitives</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
        <p:nvSpPr>
          <p:cNvPr id="7" name="Content Placeholder 2">
            <a:extLst>
              <a:ext uri="{FF2B5EF4-FFF2-40B4-BE49-F238E27FC236}">
                <a16:creationId xmlns:a16="http://schemas.microsoft.com/office/drawing/2014/main" id="{5AE0B4C6-7775-407C-95D1-CCECC3900071}"/>
              </a:ext>
            </a:extLst>
          </p:cNvPr>
          <p:cNvSpPr txBox="1">
            <a:spLocks/>
          </p:cNvSpPr>
          <p:nvPr/>
        </p:nvSpPr>
        <p:spPr>
          <a:xfrm>
            <a:off x="628650" y="1461221"/>
            <a:ext cx="7886700" cy="4351338"/>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sz="2000" dirty="0"/>
          </a:p>
        </p:txBody>
      </p:sp>
      <p:sp>
        <p:nvSpPr>
          <p:cNvPr id="8" name="Content Placeholder 7">
            <a:extLst>
              <a:ext uri="{FF2B5EF4-FFF2-40B4-BE49-F238E27FC236}">
                <a16:creationId xmlns:a16="http://schemas.microsoft.com/office/drawing/2014/main" id="{33183044-13A9-426A-87DA-FEEE09E62C04}"/>
              </a:ext>
            </a:extLst>
          </p:cNvPr>
          <p:cNvSpPr>
            <a:spLocks noGrp="1"/>
          </p:cNvSpPr>
          <p:nvPr>
            <p:ph idx="1"/>
          </p:nvPr>
        </p:nvSpPr>
        <p:spPr>
          <a:xfrm>
            <a:off x="536371" y="1461221"/>
            <a:ext cx="7886700" cy="4351338"/>
          </a:xfrm>
        </p:spPr>
        <p:txBody>
          <a:bodyPr>
            <a:normAutofit fontScale="92500" lnSpcReduction="10000"/>
          </a:bodyPr>
          <a:lstStyle/>
          <a:p>
            <a:r>
              <a:rPr lang="en-GB" dirty="0"/>
              <a:t>Sequences</a:t>
            </a:r>
          </a:p>
          <a:p>
            <a:r>
              <a:rPr lang="en-GB" dirty="0"/>
              <a:t>Remember Tuples great for generics and putting into lists</a:t>
            </a:r>
          </a:p>
          <a:p>
            <a:r>
              <a:rPr lang="en-GB" dirty="0"/>
              <a:t>Remember ranges are super efficient (and just in time calc-ed)</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See </a:t>
            </a:r>
            <a:r>
              <a:rPr lang="en-GB" dirty="0">
                <a:hlinkClick r:id="rId2"/>
              </a:rPr>
              <a:t>https://docs.python.org/3/library/stdtypes.html</a:t>
            </a:r>
            <a:r>
              <a:rPr lang="en-GB" dirty="0"/>
              <a:t> </a:t>
            </a:r>
          </a:p>
        </p:txBody>
      </p:sp>
      <p:pic>
        <p:nvPicPr>
          <p:cNvPr id="6" name="Picture 5">
            <a:extLst>
              <a:ext uri="{FF2B5EF4-FFF2-40B4-BE49-F238E27FC236}">
                <a16:creationId xmlns:a16="http://schemas.microsoft.com/office/drawing/2014/main" id="{0BFFE6EC-D3E1-48B8-A156-64915547EBE3}"/>
              </a:ext>
            </a:extLst>
          </p:cNvPr>
          <p:cNvPicPr>
            <a:picLocks noChangeAspect="1"/>
          </p:cNvPicPr>
          <p:nvPr/>
        </p:nvPicPr>
        <p:blipFill>
          <a:blip r:embed="rId3"/>
          <a:stretch>
            <a:fillRect/>
          </a:stretch>
        </p:blipFill>
        <p:spPr>
          <a:xfrm>
            <a:off x="628650" y="2631958"/>
            <a:ext cx="6822675" cy="1594083"/>
          </a:xfrm>
          <a:prstGeom prst="rect">
            <a:avLst/>
          </a:prstGeom>
        </p:spPr>
      </p:pic>
    </p:spTree>
    <p:extLst>
      <p:ext uri="{BB962C8B-B14F-4D97-AF65-F5344CB8AC3E}">
        <p14:creationId xmlns:p14="http://schemas.microsoft.com/office/powerpoint/2010/main" val="3927766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Python Primer: Mapping Primitives</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
        <p:nvSpPr>
          <p:cNvPr id="7" name="Content Placeholder 2">
            <a:extLst>
              <a:ext uri="{FF2B5EF4-FFF2-40B4-BE49-F238E27FC236}">
                <a16:creationId xmlns:a16="http://schemas.microsoft.com/office/drawing/2014/main" id="{5AE0B4C6-7775-407C-95D1-CCECC3900071}"/>
              </a:ext>
            </a:extLst>
          </p:cNvPr>
          <p:cNvSpPr txBox="1">
            <a:spLocks/>
          </p:cNvSpPr>
          <p:nvPr/>
        </p:nvSpPr>
        <p:spPr>
          <a:xfrm>
            <a:off x="628650" y="1461221"/>
            <a:ext cx="7886700" cy="4351338"/>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sz="2000" dirty="0"/>
          </a:p>
        </p:txBody>
      </p:sp>
      <p:sp>
        <p:nvSpPr>
          <p:cNvPr id="8" name="Content Placeholder 7">
            <a:extLst>
              <a:ext uri="{FF2B5EF4-FFF2-40B4-BE49-F238E27FC236}">
                <a16:creationId xmlns:a16="http://schemas.microsoft.com/office/drawing/2014/main" id="{33183044-13A9-426A-87DA-FEEE09E62C04}"/>
              </a:ext>
            </a:extLst>
          </p:cNvPr>
          <p:cNvSpPr>
            <a:spLocks noGrp="1"/>
          </p:cNvSpPr>
          <p:nvPr>
            <p:ph idx="1"/>
          </p:nvPr>
        </p:nvSpPr>
        <p:spPr>
          <a:xfrm>
            <a:off x="536371" y="1461221"/>
            <a:ext cx="7886700" cy="4351338"/>
          </a:xfrm>
        </p:spPr>
        <p:txBody>
          <a:bodyPr>
            <a:normAutofit/>
          </a:bodyPr>
          <a:lstStyle/>
          <a:p>
            <a:r>
              <a:rPr lang="en-GB" dirty="0" err="1"/>
              <a:t>Dict</a:t>
            </a:r>
            <a:r>
              <a:rPr lang="en-GB" dirty="0"/>
              <a:t> == Dictionary</a:t>
            </a:r>
          </a:p>
          <a:p>
            <a:r>
              <a:rPr lang="en-GB" dirty="0"/>
              <a:t>Remember you need to access via angle brackets</a:t>
            </a:r>
            <a:br>
              <a:rPr lang="en-GB" dirty="0"/>
            </a:br>
            <a:r>
              <a:rPr lang="en-GB" dirty="0" err="1"/>
              <a:t>dict</a:t>
            </a:r>
            <a:r>
              <a:rPr lang="en-GB" dirty="0"/>
              <a:t>[“KEY_NAME”]</a:t>
            </a:r>
          </a:p>
          <a:p>
            <a:endParaRPr lang="en-GB" dirty="0"/>
          </a:p>
          <a:p>
            <a:endParaRPr lang="en-GB" dirty="0"/>
          </a:p>
          <a:p>
            <a:endParaRPr lang="en-GB" dirty="0"/>
          </a:p>
          <a:p>
            <a:endParaRPr lang="en-GB" dirty="0"/>
          </a:p>
          <a:p>
            <a:endParaRPr lang="en-GB" dirty="0"/>
          </a:p>
          <a:p>
            <a:endParaRPr lang="en-GB" dirty="0"/>
          </a:p>
          <a:p>
            <a:endParaRPr lang="en-GB" dirty="0"/>
          </a:p>
          <a:p>
            <a:r>
              <a:rPr lang="en-GB" dirty="0"/>
              <a:t>See </a:t>
            </a:r>
            <a:r>
              <a:rPr lang="en-GB" dirty="0">
                <a:hlinkClick r:id="rId2"/>
              </a:rPr>
              <a:t>https://docs.python.org/3/library/stdtypes.html</a:t>
            </a:r>
            <a:r>
              <a:rPr lang="en-GB" dirty="0"/>
              <a:t> </a:t>
            </a:r>
          </a:p>
        </p:txBody>
      </p:sp>
      <p:pic>
        <p:nvPicPr>
          <p:cNvPr id="3" name="Picture 2">
            <a:extLst>
              <a:ext uri="{FF2B5EF4-FFF2-40B4-BE49-F238E27FC236}">
                <a16:creationId xmlns:a16="http://schemas.microsoft.com/office/drawing/2014/main" id="{5D6FD15B-6877-4117-9974-AA09957AB4D7}"/>
              </a:ext>
            </a:extLst>
          </p:cNvPr>
          <p:cNvPicPr>
            <a:picLocks noChangeAspect="1"/>
          </p:cNvPicPr>
          <p:nvPr/>
        </p:nvPicPr>
        <p:blipFill>
          <a:blip r:embed="rId3"/>
          <a:stretch>
            <a:fillRect/>
          </a:stretch>
        </p:blipFill>
        <p:spPr>
          <a:xfrm>
            <a:off x="1518406" y="2546277"/>
            <a:ext cx="4563611" cy="2721528"/>
          </a:xfrm>
          <a:prstGeom prst="rect">
            <a:avLst/>
          </a:prstGeom>
        </p:spPr>
      </p:pic>
    </p:spTree>
    <p:extLst>
      <p:ext uri="{BB962C8B-B14F-4D97-AF65-F5344CB8AC3E}">
        <p14:creationId xmlns:p14="http://schemas.microsoft.com/office/powerpoint/2010/main" val="3613318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solidFill>
                  <a:srgbClr val="44195E"/>
                </a:solidFill>
                <a:latin typeface="RN House Sans Light" panose="020B0404020203020204" pitchFamily="34" charset="77"/>
              </a:rPr>
              <a:t>Python 101</a:t>
            </a:r>
            <a:endParaRPr lang="en-GB" dirty="0"/>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dirty="0"/>
              <a:t>DISCLAIMER:</a:t>
            </a:r>
            <a:br>
              <a:rPr lang="en-GB" dirty="0"/>
            </a:br>
            <a:br>
              <a:rPr lang="en-GB" dirty="0"/>
            </a:br>
            <a:r>
              <a:rPr lang="en-GB" dirty="0"/>
              <a:t>This is based off Jonathan previously talk from a year ago</a:t>
            </a:r>
          </a:p>
          <a:p>
            <a:endParaRPr lang="en-GB" dirty="0"/>
          </a:p>
          <a:p>
            <a:r>
              <a:rPr lang="en-GB" dirty="0"/>
              <a:t>It’ll cover Installation, Training, Best Practice, python No-Nos</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Tree>
    <p:extLst>
      <p:ext uri="{BB962C8B-B14F-4D97-AF65-F5344CB8AC3E}">
        <p14:creationId xmlns:p14="http://schemas.microsoft.com/office/powerpoint/2010/main" val="423855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457200" indent="-457200"/>
            <a:r>
              <a:rPr lang="en-GB" dirty="0"/>
              <a:t>Python Primer: Important Notes</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sz="2000" dirty="0"/>
              <a:t>Unlike Arrays and Object in </a:t>
            </a:r>
            <a:r>
              <a:rPr lang="en-GB" sz="2000" dirty="0" err="1"/>
              <a:t>Javascript</a:t>
            </a:r>
            <a:r>
              <a:rPr lang="en-GB" sz="2000" dirty="0"/>
              <a:t>….</a:t>
            </a:r>
          </a:p>
          <a:p>
            <a:endParaRPr lang="en-GB" sz="2000" dirty="0"/>
          </a:p>
          <a:p>
            <a:r>
              <a:rPr lang="en-GB" sz="2000" dirty="0"/>
              <a:t>{} – They call this </a:t>
            </a:r>
            <a:r>
              <a:rPr lang="en-GB" sz="2000" b="1" dirty="0"/>
              <a:t>dictionary</a:t>
            </a:r>
            <a:r>
              <a:rPr lang="en-GB" sz="2000" dirty="0"/>
              <a:t> not an object</a:t>
            </a:r>
          </a:p>
          <a:p>
            <a:r>
              <a:rPr lang="en-GB" sz="2000" dirty="0"/>
              <a:t>[] – And this is a </a:t>
            </a:r>
            <a:r>
              <a:rPr lang="en-GB" sz="2000" b="1" dirty="0"/>
              <a:t>List </a:t>
            </a:r>
            <a:r>
              <a:rPr lang="en-GB" sz="2000" dirty="0"/>
              <a:t>not an array</a:t>
            </a:r>
          </a:p>
          <a:p>
            <a:endParaRPr lang="en-GB" sz="2000" dirty="0"/>
          </a:p>
          <a:p>
            <a:r>
              <a:rPr lang="en-GB" sz="2000" dirty="0"/>
              <a:t>Whitespace is really important</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6" name="Picture 5">
            <a:extLst>
              <a:ext uri="{FF2B5EF4-FFF2-40B4-BE49-F238E27FC236}">
                <a16:creationId xmlns:a16="http://schemas.microsoft.com/office/drawing/2014/main" id="{F16A38AF-8FA8-4495-BEAD-1CFB025991E7}"/>
              </a:ext>
            </a:extLst>
          </p:cNvPr>
          <p:cNvPicPr>
            <a:picLocks noChangeAspect="1"/>
          </p:cNvPicPr>
          <p:nvPr/>
        </p:nvPicPr>
        <p:blipFill>
          <a:blip r:embed="rId2"/>
          <a:stretch>
            <a:fillRect/>
          </a:stretch>
        </p:blipFill>
        <p:spPr>
          <a:xfrm>
            <a:off x="1228725" y="4220159"/>
            <a:ext cx="3343275" cy="1104900"/>
          </a:xfrm>
          <a:prstGeom prst="rect">
            <a:avLst/>
          </a:prstGeom>
        </p:spPr>
      </p:pic>
      <p:sp>
        <p:nvSpPr>
          <p:cNvPr id="7" name="TextBox 6">
            <a:extLst>
              <a:ext uri="{FF2B5EF4-FFF2-40B4-BE49-F238E27FC236}">
                <a16:creationId xmlns:a16="http://schemas.microsoft.com/office/drawing/2014/main" id="{044391F0-E813-4CE5-BAA4-8DE37B1ED28D}"/>
              </a:ext>
            </a:extLst>
          </p:cNvPr>
          <p:cNvSpPr txBox="1"/>
          <p:nvPr/>
        </p:nvSpPr>
        <p:spPr>
          <a:xfrm>
            <a:off x="5728996" y="4105469"/>
            <a:ext cx="2354093" cy="707886"/>
          </a:xfrm>
          <a:prstGeom prst="rect">
            <a:avLst/>
          </a:prstGeom>
          <a:noFill/>
        </p:spPr>
        <p:txBody>
          <a:bodyPr wrap="square" rtlCol="0">
            <a:spAutoFit/>
          </a:bodyPr>
          <a:lstStyle/>
          <a:p>
            <a:r>
              <a:rPr lang="en-GB" sz="1000" dirty="0"/>
              <a:t>Though as we will mention later you should have a linter running on save so you never have to worry about this</a:t>
            </a:r>
          </a:p>
        </p:txBody>
      </p:sp>
    </p:spTree>
    <p:extLst>
      <p:ext uri="{BB962C8B-B14F-4D97-AF65-F5344CB8AC3E}">
        <p14:creationId xmlns:p14="http://schemas.microsoft.com/office/powerpoint/2010/main" val="3073647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457200" indent="-457200"/>
            <a:r>
              <a:rPr lang="en-GB" dirty="0"/>
              <a:t>Python Primer: Primitives Overview</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sz="2000" dirty="0"/>
              <a:t>It’s close enough to </a:t>
            </a:r>
            <a:r>
              <a:rPr lang="en-GB" sz="2000" dirty="0" err="1"/>
              <a:t>Javascript</a:t>
            </a:r>
            <a:r>
              <a:rPr lang="en-GB" sz="2000" dirty="0"/>
              <a:t> to be easy to pickup</a:t>
            </a:r>
          </a:p>
          <a:p>
            <a:endParaRPr lang="en-GB" sz="2000" dirty="0"/>
          </a:p>
          <a:p>
            <a:r>
              <a:rPr lang="en-GB" sz="2000" dirty="0"/>
              <a:t>It’s close enough to </a:t>
            </a:r>
            <a:r>
              <a:rPr lang="en-GB" sz="2000" dirty="0" err="1"/>
              <a:t>Javascript</a:t>
            </a:r>
            <a:r>
              <a:rPr lang="en-GB" sz="2000" dirty="0"/>
              <a:t> to make silly mistakes</a:t>
            </a:r>
          </a:p>
          <a:p>
            <a:endParaRPr lang="en-GB" sz="2000" dirty="0"/>
          </a:p>
          <a:p>
            <a:r>
              <a:rPr lang="en-GB" sz="2000" dirty="0"/>
              <a:t>So be careful </a:t>
            </a:r>
            <a:r>
              <a:rPr lang="en-GB" sz="2000" dirty="0">
                <a:sym typeface="Wingdings" panose="05000000000000000000" pitchFamily="2" charset="2"/>
              </a:rPr>
              <a:t></a:t>
            </a:r>
            <a:endParaRPr lang="en-GB" sz="2000"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578553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Python Primer: Function</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
        <p:nvSpPr>
          <p:cNvPr id="7" name="Content Placeholder 2">
            <a:extLst>
              <a:ext uri="{FF2B5EF4-FFF2-40B4-BE49-F238E27FC236}">
                <a16:creationId xmlns:a16="http://schemas.microsoft.com/office/drawing/2014/main" id="{5AE0B4C6-7775-407C-95D1-CCECC3900071}"/>
              </a:ext>
            </a:extLst>
          </p:cNvPr>
          <p:cNvSpPr txBox="1">
            <a:spLocks/>
          </p:cNvSpPr>
          <p:nvPr/>
        </p:nvSpPr>
        <p:spPr>
          <a:xfrm>
            <a:off x="628650" y="1461221"/>
            <a:ext cx="7886700" cy="4351338"/>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sz="2000" dirty="0"/>
          </a:p>
        </p:txBody>
      </p:sp>
      <p:sp>
        <p:nvSpPr>
          <p:cNvPr id="8" name="Content Placeholder 7">
            <a:extLst>
              <a:ext uri="{FF2B5EF4-FFF2-40B4-BE49-F238E27FC236}">
                <a16:creationId xmlns:a16="http://schemas.microsoft.com/office/drawing/2014/main" id="{33183044-13A9-426A-87DA-FEEE09E62C04}"/>
              </a:ext>
            </a:extLst>
          </p:cNvPr>
          <p:cNvSpPr>
            <a:spLocks noGrp="1"/>
          </p:cNvSpPr>
          <p:nvPr>
            <p:ph idx="1"/>
          </p:nvPr>
        </p:nvSpPr>
        <p:spPr>
          <a:xfrm>
            <a:off x="536371" y="1461221"/>
            <a:ext cx="7886700" cy="4351338"/>
          </a:xfrm>
        </p:spPr>
        <p:txBody>
          <a:bodyPr/>
          <a:lstStyle/>
          <a:p>
            <a:r>
              <a:rPr lang="en-GB" sz="2400" dirty="0"/>
              <a:t>Easy right ?</a:t>
            </a:r>
          </a:p>
          <a:p>
            <a:endParaRPr lang="en-GB" sz="2400" dirty="0"/>
          </a:p>
          <a:p>
            <a:r>
              <a:rPr lang="en-GB" sz="2400" dirty="0"/>
              <a:t>Watch out, always use </a:t>
            </a:r>
            <a:r>
              <a:rPr lang="en-GB" sz="2400" b="1" dirty="0" err="1"/>
              <a:t>spine_case</a:t>
            </a:r>
            <a:r>
              <a:rPr lang="en-GB" sz="2400" b="1" dirty="0"/>
              <a:t> </a:t>
            </a:r>
            <a:r>
              <a:rPr lang="en-GB" sz="2400" dirty="0"/>
              <a:t>not </a:t>
            </a:r>
            <a:r>
              <a:rPr lang="en-GB" sz="2400" b="1" dirty="0"/>
              <a:t>camelCase</a:t>
            </a:r>
          </a:p>
          <a:p>
            <a:endParaRPr lang="en-GB" dirty="0"/>
          </a:p>
        </p:txBody>
      </p:sp>
      <p:pic>
        <p:nvPicPr>
          <p:cNvPr id="9" name="Picture 8">
            <a:extLst>
              <a:ext uri="{FF2B5EF4-FFF2-40B4-BE49-F238E27FC236}">
                <a16:creationId xmlns:a16="http://schemas.microsoft.com/office/drawing/2014/main" id="{7CCB2269-1E31-49D5-A313-0A5788FF9E82}"/>
              </a:ext>
            </a:extLst>
          </p:cNvPr>
          <p:cNvPicPr>
            <a:picLocks noChangeAspect="1"/>
          </p:cNvPicPr>
          <p:nvPr/>
        </p:nvPicPr>
        <p:blipFill>
          <a:blip r:embed="rId2"/>
          <a:stretch>
            <a:fillRect/>
          </a:stretch>
        </p:blipFill>
        <p:spPr>
          <a:xfrm>
            <a:off x="1888134" y="2998758"/>
            <a:ext cx="3547750" cy="1631965"/>
          </a:xfrm>
          <a:prstGeom prst="rect">
            <a:avLst/>
          </a:prstGeom>
        </p:spPr>
      </p:pic>
    </p:spTree>
    <p:extLst>
      <p:ext uri="{BB962C8B-B14F-4D97-AF65-F5344CB8AC3E}">
        <p14:creationId xmlns:p14="http://schemas.microsoft.com/office/powerpoint/2010/main" val="1883876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Python Primer: Function Parameters</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
        <p:nvSpPr>
          <p:cNvPr id="7" name="Content Placeholder 2">
            <a:extLst>
              <a:ext uri="{FF2B5EF4-FFF2-40B4-BE49-F238E27FC236}">
                <a16:creationId xmlns:a16="http://schemas.microsoft.com/office/drawing/2014/main" id="{5AE0B4C6-7775-407C-95D1-CCECC3900071}"/>
              </a:ext>
            </a:extLst>
          </p:cNvPr>
          <p:cNvSpPr txBox="1">
            <a:spLocks/>
          </p:cNvSpPr>
          <p:nvPr/>
        </p:nvSpPr>
        <p:spPr>
          <a:xfrm>
            <a:off x="628650" y="1461221"/>
            <a:ext cx="7886700" cy="4351338"/>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sz="2000" dirty="0"/>
          </a:p>
        </p:txBody>
      </p:sp>
      <p:sp>
        <p:nvSpPr>
          <p:cNvPr id="8" name="Content Placeholder 7">
            <a:extLst>
              <a:ext uri="{FF2B5EF4-FFF2-40B4-BE49-F238E27FC236}">
                <a16:creationId xmlns:a16="http://schemas.microsoft.com/office/drawing/2014/main" id="{33183044-13A9-426A-87DA-FEEE09E62C04}"/>
              </a:ext>
            </a:extLst>
          </p:cNvPr>
          <p:cNvSpPr>
            <a:spLocks noGrp="1"/>
          </p:cNvSpPr>
          <p:nvPr>
            <p:ph idx="1"/>
          </p:nvPr>
        </p:nvSpPr>
        <p:spPr>
          <a:xfrm>
            <a:off x="536371" y="1461221"/>
            <a:ext cx="7886700" cy="4351338"/>
          </a:xfrm>
        </p:spPr>
        <p:txBody>
          <a:bodyPr/>
          <a:lstStyle/>
          <a:p>
            <a:r>
              <a:rPr lang="en-GB" sz="2400" dirty="0"/>
              <a:t>Parameters should be </a:t>
            </a:r>
            <a:r>
              <a:rPr lang="en-GB" sz="2400" b="1" dirty="0" err="1"/>
              <a:t>spine_case</a:t>
            </a:r>
            <a:r>
              <a:rPr lang="en-GB" sz="2400" b="1" dirty="0"/>
              <a:t> </a:t>
            </a:r>
            <a:r>
              <a:rPr lang="en-GB" sz="2400" dirty="0"/>
              <a:t>too</a:t>
            </a:r>
          </a:p>
          <a:p>
            <a:endParaRPr lang="en-GB" sz="2400" dirty="0"/>
          </a:p>
          <a:p>
            <a:endParaRPr lang="en-GB" sz="2400" dirty="0"/>
          </a:p>
          <a:p>
            <a:endParaRPr lang="en-GB" sz="2400" dirty="0"/>
          </a:p>
          <a:p>
            <a:endParaRPr lang="en-GB" sz="2400" dirty="0"/>
          </a:p>
          <a:p>
            <a:endParaRPr lang="en-GB" sz="2400" dirty="0"/>
          </a:p>
          <a:p>
            <a:r>
              <a:rPr lang="en-GB" sz="2400" dirty="0"/>
              <a:t>Ps: For strings you can also do interpolation using f“{xxx}”</a:t>
            </a:r>
            <a:endParaRPr lang="en-GB" sz="2400" b="1" dirty="0"/>
          </a:p>
          <a:p>
            <a:endParaRPr lang="en-GB" dirty="0"/>
          </a:p>
        </p:txBody>
      </p:sp>
      <p:pic>
        <p:nvPicPr>
          <p:cNvPr id="6" name="Picture 5">
            <a:extLst>
              <a:ext uri="{FF2B5EF4-FFF2-40B4-BE49-F238E27FC236}">
                <a16:creationId xmlns:a16="http://schemas.microsoft.com/office/drawing/2014/main" id="{859506E0-2965-452C-BF0E-F5902680D1FA}"/>
              </a:ext>
            </a:extLst>
          </p:cNvPr>
          <p:cNvPicPr>
            <a:picLocks noChangeAspect="1"/>
          </p:cNvPicPr>
          <p:nvPr/>
        </p:nvPicPr>
        <p:blipFill>
          <a:blip r:embed="rId2"/>
          <a:stretch>
            <a:fillRect/>
          </a:stretch>
        </p:blipFill>
        <p:spPr>
          <a:xfrm>
            <a:off x="1771650" y="2048841"/>
            <a:ext cx="4377480" cy="1831395"/>
          </a:xfrm>
          <a:prstGeom prst="rect">
            <a:avLst/>
          </a:prstGeom>
        </p:spPr>
      </p:pic>
    </p:spTree>
    <p:extLst>
      <p:ext uri="{BB962C8B-B14F-4D97-AF65-F5344CB8AC3E}">
        <p14:creationId xmlns:p14="http://schemas.microsoft.com/office/powerpoint/2010/main" val="3032744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Python Primer: Function Decoration</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
        <p:nvSpPr>
          <p:cNvPr id="7" name="Content Placeholder 2">
            <a:extLst>
              <a:ext uri="{FF2B5EF4-FFF2-40B4-BE49-F238E27FC236}">
                <a16:creationId xmlns:a16="http://schemas.microsoft.com/office/drawing/2014/main" id="{5AE0B4C6-7775-407C-95D1-CCECC3900071}"/>
              </a:ext>
            </a:extLst>
          </p:cNvPr>
          <p:cNvSpPr txBox="1">
            <a:spLocks/>
          </p:cNvSpPr>
          <p:nvPr/>
        </p:nvSpPr>
        <p:spPr>
          <a:xfrm>
            <a:off x="628650" y="1461221"/>
            <a:ext cx="7886700" cy="4351338"/>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sz="2000" dirty="0"/>
          </a:p>
        </p:txBody>
      </p:sp>
      <p:sp>
        <p:nvSpPr>
          <p:cNvPr id="8" name="Content Placeholder 7">
            <a:extLst>
              <a:ext uri="{FF2B5EF4-FFF2-40B4-BE49-F238E27FC236}">
                <a16:creationId xmlns:a16="http://schemas.microsoft.com/office/drawing/2014/main" id="{33183044-13A9-426A-87DA-FEEE09E62C04}"/>
              </a:ext>
            </a:extLst>
          </p:cNvPr>
          <p:cNvSpPr>
            <a:spLocks noGrp="1"/>
          </p:cNvSpPr>
          <p:nvPr>
            <p:ph idx="1"/>
          </p:nvPr>
        </p:nvSpPr>
        <p:spPr>
          <a:xfrm>
            <a:off x="536371" y="1461221"/>
            <a:ext cx="7886700" cy="4351338"/>
          </a:xfrm>
        </p:spPr>
        <p:txBody>
          <a:bodyPr/>
          <a:lstStyle/>
          <a:p>
            <a:r>
              <a:rPr lang="en-GB" sz="2400" dirty="0"/>
              <a:t>You can wrap functions easily with decorators</a:t>
            </a:r>
          </a:p>
          <a:p>
            <a:endParaRPr lang="en-GB" sz="2400" dirty="0"/>
          </a:p>
          <a:p>
            <a:endParaRPr lang="en-GB" sz="2400" dirty="0"/>
          </a:p>
          <a:p>
            <a:endParaRPr lang="en-GB" sz="2400" dirty="0"/>
          </a:p>
          <a:p>
            <a:endParaRPr lang="en-GB" sz="2400" dirty="0"/>
          </a:p>
          <a:p>
            <a:endParaRPr lang="en-GB" sz="2400" dirty="0"/>
          </a:p>
          <a:p>
            <a:endParaRPr lang="en-GB" dirty="0"/>
          </a:p>
        </p:txBody>
      </p:sp>
      <p:pic>
        <p:nvPicPr>
          <p:cNvPr id="3" name="Picture 2">
            <a:extLst>
              <a:ext uri="{FF2B5EF4-FFF2-40B4-BE49-F238E27FC236}">
                <a16:creationId xmlns:a16="http://schemas.microsoft.com/office/drawing/2014/main" id="{DF658C69-DCD7-4A30-9D86-5AFD9B8FD9B4}"/>
              </a:ext>
            </a:extLst>
          </p:cNvPr>
          <p:cNvPicPr>
            <a:picLocks noChangeAspect="1"/>
          </p:cNvPicPr>
          <p:nvPr/>
        </p:nvPicPr>
        <p:blipFill>
          <a:blip r:embed="rId2"/>
          <a:stretch>
            <a:fillRect/>
          </a:stretch>
        </p:blipFill>
        <p:spPr>
          <a:xfrm>
            <a:off x="536371" y="2092425"/>
            <a:ext cx="4305300" cy="4210050"/>
          </a:xfrm>
          <a:prstGeom prst="rect">
            <a:avLst/>
          </a:prstGeom>
        </p:spPr>
      </p:pic>
      <p:pic>
        <p:nvPicPr>
          <p:cNvPr id="9" name="Picture 8">
            <a:extLst>
              <a:ext uri="{FF2B5EF4-FFF2-40B4-BE49-F238E27FC236}">
                <a16:creationId xmlns:a16="http://schemas.microsoft.com/office/drawing/2014/main" id="{D529BFC6-13A0-4F26-BC93-B9B1B31B9B77}"/>
              </a:ext>
            </a:extLst>
          </p:cNvPr>
          <p:cNvPicPr>
            <a:picLocks noChangeAspect="1"/>
          </p:cNvPicPr>
          <p:nvPr/>
        </p:nvPicPr>
        <p:blipFill>
          <a:blip r:embed="rId3"/>
          <a:stretch>
            <a:fillRect/>
          </a:stretch>
        </p:blipFill>
        <p:spPr>
          <a:xfrm>
            <a:off x="4758864" y="3316337"/>
            <a:ext cx="3324225" cy="1228725"/>
          </a:xfrm>
          <a:prstGeom prst="rect">
            <a:avLst/>
          </a:prstGeom>
        </p:spPr>
      </p:pic>
    </p:spTree>
    <p:extLst>
      <p:ext uri="{BB962C8B-B14F-4D97-AF65-F5344CB8AC3E}">
        <p14:creationId xmlns:p14="http://schemas.microsoft.com/office/powerpoint/2010/main" val="1200452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Python Primer: Function </a:t>
            </a:r>
            <a:r>
              <a:rPr lang="en-GB" dirty="0" err="1"/>
              <a:t>DocString</a:t>
            </a:r>
            <a:endParaRPr lang="en-GB"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
        <p:nvSpPr>
          <p:cNvPr id="7" name="Content Placeholder 2">
            <a:extLst>
              <a:ext uri="{FF2B5EF4-FFF2-40B4-BE49-F238E27FC236}">
                <a16:creationId xmlns:a16="http://schemas.microsoft.com/office/drawing/2014/main" id="{5AE0B4C6-7775-407C-95D1-CCECC3900071}"/>
              </a:ext>
            </a:extLst>
          </p:cNvPr>
          <p:cNvSpPr txBox="1">
            <a:spLocks/>
          </p:cNvSpPr>
          <p:nvPr/>
        </p:nvSpPr>
        <p:spPr>
          <a:xfrm>
            <a:off x="628650" y="1461221"/>
            <a:ext cx="7886700" cy="4351338"/>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sz="2000" dirty="0"/>
          </a:p>
        </p:txBody>
      </p:sp>
      <p:sp>
        <p:nvSpPr>
          <p:cNvPr id="8" name="Content Placeholder 7">
            <a:extLst>
              <a:ext uri="{FF2B5EF4-FFF2-40B4-BE49-F238E27FC236}">
                <a16:creationId xmlns:a16="http://schemas.microsoft.com/office/drawing/2014/main" id="{33183044-13A9-426A-87DA-FEEE09E62C04}"/>
              </a:ext>
            </a:extLst>
          </p:cNvPr>
          <p:cNvSpPr>
            <a:spLocks noGrp="1"/>
          </p:cNvSpPr>
          <p:nvPr>
            <p:ph idx="1"/>
          </p:nvPr>
        </p:nvSpPr>
        <p:spPr>
          <a:xfrm>
            <a:off x="536371" y="1461221"/>
            <a:ext cx="7886700" cy="4351338"/>
          </a:xfrm>
        </p:spPr>
        <p:txBody>
          <a:bodyPr>
            <a:normAutofit fontScale="92500"/>
          </a:bodyPr>
          <a:lstStyle/>
          <a:p>
            <a:r>
              <a:rPr lang="en-GB" sz="2400" dirty="0"/>
              <a:t>For documenting your code</a:t>
            </a:r>
          </a:p>
          <a:p>
            <a:r>
              <a:rPr lang="en-GB" sz="2400" dirty="0"/>
              <a:t>“““</a:t>
            </a:r>
            <a:r>
              <a:rPr lang="en-GB" sz="2400" i="1" dirty="0"/>
              <a:t>documentation</a:t>
            </a:r>
            <a:r>
              <a:rPr lang="en-GB" sz="2400" dirty="0"/>
              <a:t>”””</a:t>
            </a:r>
          </a:p>
          <a:p>
            <a:r>
              <a:rPr lang="en-GB" sz="2400" dirty="0"/>
              <a:t>Use typing as well to improve your self documenting code</a:t>
            </a:r>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r>
              <a:rPr lang="en-GB" sz="1400" dirty="0"/>
              <a:t>Ps </a:t>
            </a:r>
            <a:r>
              <a:rPr lang="en-GB" sz="1400" dirty="0">
                <a:hlinkClick r:id="rId2"/>
              </a:rPr>
              <a:t>https://www.python.org/dev/peps/pep-0257/</a:t>
            </a:r>
            <a:r>
              <a:rPr lang="en-GB" sz="1400" dirty="0"/>
              <a:t> for more info</a:t>
            </a:r>
          </a:p>
          <a:p>
            <a:endParaRPr lang="en-GB" sz="2400" dirty="0"/>
          </a:p>
          <a:p>
            <a:endParaRPr lang="en-GB" sz="2400" dirty="0"/>
          </a:p>
          <a:p>
            <a:endParaRPr lang="en-GB" sz="2400" dirty="0"/>
          </a:p>
          <a:p>
            <a:endParaRPr lang="en-GB" sz="2400" dirty="0"/>
          </a:p>
          <a:p>
            <a:endParaRPr lang="en-GB" sz="2400" dirty="0"/>
          </a:p>
          <a:p>
            <a:endParaRPr lang="en-GB" dirty="0"/>
          </a:p>
        </p:txBody>
      </p:sp>
      <p:pic>
        <p:nvPicPr>
          <p:cNvPr id="6" name="Picture 5">
            <a:extLst>
              <a:ext uri="{FF2B5EF4-FFF2-40B4-BE49-F238E27FC236}">
                <a16:creationId xmlns:a16="http://schemas.microsoft.com/office/drawing/2014/main" id="{FEEC2159-71B6-4574-BF5D-267B7B177EEB}"/>
              </a:ext>
            </a:extLst>
          </p:cNvPr>
          <p:cNvPicPr>
            <a:picLocks noChangeAspect="1"/>
          </p:cNvPicPr>
          <p:nvPr/>
        </p:nvPicPr>
        <p:blipFill>
          <a:blip r:embed="rId3"/>
          <a:stretch>
            <a:fillRect/>
          </a:stretch>
        </p:blipFill>
        <p:spPr>
          <a:xfrm>
            <a:off x="1682473" y="2884241"/>
            <a:ext cx="4352925" cy="2266950"/>
          </a:xfrm>
          <a:prstGeom prst="rect">
            <a:avLst/>
          </a:prstGeom>
        </p:spPr>
      </p:pic>
    </p:spTree>
    <p:extLst>
      <p:ext uri="{BB962C8B-B14F-4D97-AF65-F5344CB8AC3E}">
        <p14:creationId xmlns:p14="http://schemas.microsoft.com/office/powerpoint/2010/main" val="3291091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Python Primer: Code Styling</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
        <p:nvSpPr>
          <p:cNvPr id="7" name="Content Placeholder 2">
            <a:extLst>
              <a:ext uri="{FF2B5EF4-FFF2-40B4-BE49-F238E27FC236}">
                <a16:creationId xmlns:a16="http://schemas.microsoft.com/office/drawing/2014/main" id="{5AE0B4C6-7775-407C-95D1-CCECC3900071}"/>
              </a:ext>
            </a:extLst>
          </p:cNvPr>
          <p:cNvSpPr txBox="1">
            <a:spLocks/>
          </p:cNvSpPr>
          <p:nvPr/>
        </p:nvSpPr>
        <p:spPr>
          <a:xfrm>
            <a:off x="628650" y="1461221"/>
            <a:ext cx="7886700" cy="4351338"/>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sz="2000" dirty="0"/>
          </a:p>
        </p:txBody>
      </p:sp>
      <p:sp>
        <p:nvSpPr>
          <p:cNvPr id="8" name="Content Placeholder 7">
            <a:extLst>
              <a:ext uri="{FF2B5EF4-FFF2-40B4-BE49-F238E27FC236}">
                <a16:creationId xmlns:a16="http://schemas.microsoft.com/office/drawing/2014/main" id="{33183044-13A9-426A-87DA-FEEE09E62C04}"/>
              </a:ext>
            </a:extLst>
          </p:cNvPr>
          <p:cNvSpPr>
            <a:spLocks noGrp="1"/>
          </p:cNvSpPr>
          <p:nvPr>
            <p:ph idx="1"/>
          </p:nvPr>
        </p:nvSpPr>
        <p:spPr>
          <a:xfrm>
            <a:off x="536371" y="1461220"/>
            <a:ext cx="7886700" cy="4855689"/>
          </a:xfrm>
        </p:spPr>
        <p:txBody>
          <a:bodyPr>
            <a:normAutofit fontScale="92500" lnSpcReduction="20000"/>
          </a:bodyPr>
          <a:lstStyle/>
          <a:p>
            <a:r>
              <a:rPr lang="en-GB" sz="2400" dirty="0"/>
              <a:t>For use </a:t>
            </a:r>
            <a:r>
              <a:rPr lang="en-GB" sz="2400" dirty="0" err="1"/>
              <a:t>pylint</a:t>
            </a:r>
            <a:r>
              <a:rPr lang="en-GB" sz="2400" dirty="0"/>
              <a:t> for all code so it follow python’s commonly agreed styling</a:t>
            </a:r>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1400" dirty="0"/>
          </a:p>
          <a:p>
            <a:endParaRPr lang="en-GB" sz="1400" dirty="0"/>
          </a:p>
          <a:p>
            <a:r>
              <a:rPr lang="en-GB" sz="1400" dirty="0"/>
              <a:t>Ps </a:t>
            </a:r>
            <a:r>
              <a:rPr lang="en-GB" sz="1400" dirty="0">
                <a:hlinkClick r:id="rId2"/>
              </a:rPr>
              <a:t>https://www.python.org/dev/peps/pep-0008/</a:t>
            </a:r>
            <a:r>
              <a:rPr lang="en-GB" sz="1400" dirty="0"/>
              <a:t> for more info</a:t>
            </a:r>
            <a:br>
              <a:rPr lang="en-GB" sz="1400" dirty="0"/>
            </a:br>
            <a:br>
              <a:rPr lang="en-GB" sz="1400" dirty="0"/>
            </a:br>
            <a:r>
              <a:rPr lang="en-GB" sz="1400" dirty="0"/>
              <a:t>be sure to read allegory “A Foolish Consistency is the Hobgoblin of Little Minds”  </a:t>
            </a:r>
            <a:endParaRPr lang="en-GB" sz="2400" dirty="0"/>
          </a:p>
          <a:p>
            <a:endParaRPr lang="en-GB" sz="2400" dirty="0"/>
          </a:p>
          <a:p>
            <a:endParaRPr lang="en-GB" dirty="0"/>
          </a:p>
        </p:txBody>
      </p:sp>
      <p:pic>
        <p:nvPicPr>
          <p:cNvPr id="3" name="Picture 2">
            <a:extLst>
              <a:ext uri="{FF2B5EF4-FFF2-40B4-BE49-F238E27FC236}">
                <a16:creationId xmlns:a16="http://schemas.microsoft.com/office/drawing/2014/main" id="{82BF3965-EA90-43C2-A33C-2DFF30A6031A}"/>
              </a:ext>
            </a:extLst>
          </p:cNvPr>
          <p:cNvPicPr>
            <a:picLocks noChangeAspect="1"/>
          </p:cNvPicPr>
          <p:nvPr/>
        </p:nvPicPr>
        <p:blipFill>
          <a:blip r:embed="rId3"/>
          <a:stretch>
            <a:fillRect/>
          </a:stretch>
        </p:blipFill>
        <p:spPr>
          <a:xfrm>
            <a:off x="624683" y="2098059"/>
            <a:ext cx="4286250" cy="1162050"/>
          </a:xfrm>
          <a:prstGeom prst="rect">
            <a:avLst/>
          </a:prstGeom>
        </p:spPr>
      </p:pic>
      <p:pic>
        <p:nvPicPr>
          <p:cNvPr id="9" name="Picture 8">
            <a:extLst>
              <a:ext uri="{FF2B5EF4-FFF2-40B4-BE49-F238E27FC236}">
                <a16:creationId xmlns:a16="http://schemas.microsoft.com/office/drawing/2014/main" id="{D1075716-8FC8-4E84-8557-B14192072A2B}"/>
              </a:ext>
            </a:extLst>
          </p:cNvPr>
          <p:cNvPicPr>
            <a:picLocks noChangeAspect="1"/>
          </p:cNvPicPr>
          <p:nvPr/>
        </p:nvPicPr>
        <p:blipFill>
          <a:blip r:embed="rId4"/>
          <a:stretch>
            <a:fillRect/>
          </a:stretch>
        </p:blipFill>
        <p:spPr>
          <a:xfrm>
            <a:off x="4546396" y="2068781"/>
            <a:ext cx="3876675" cy="1276350"/>
          </a:xfrm>
          <a:prstGeom prst="rect">
            <a:avLst/>
          </a:prstGeom>
        </p:spPr>
      </p:pic>
      <p:pic>
        <p:nvPicPr>
          <p:cNvPr id="10" name="Picture 9">
            <a:extLst>
              <a:ext uri="{FF2B5EF4-FFF2-40B4-BE49-F238E27FC236}">
                <a16:creationId xmlns:a16="http://schemas.microsoft.com/office/drawing/2014/main" id="{09EB82EA-8D9A-40D3-B17B-D27C88099B40}"/>
              </a:ext>
            </a:extLst>
          </p:cNvPr>
          <p:cNvPicPr>
            <a:picLocks noChangeAspect="1"/>
          </p:cNvPicPr>
          <p:nvPr/>
        </p:nvPicPr>
        <p:blipFill>
          <a:blip r:embed="rId5"/>
          <a:stretch>
            <a:fillRect/>
          </a:stretch>
        </p:blipFill>
        <p:spPr>
          <a:xfrm>
            <a:off x="569927" y="3407965"/>
            <a:ext cx="6391275" cy="2038350"/>
          </a:xfrm>
          <a:prstGeom prst="rect">
            <a:avLst/>
          </a:prstGeom>
        </p:spPr>
      </p:pic>
    </p:spTree>
    <p:extLst>
      <p:ext uri="{BB962C8B-B14F-4D97-AF65-F5344CB8AC3E}">
        <p14:creationId xmlns:p14="http://schemas.microsoft.com/office/powerpoint/2010/main" val="290449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Python Primer: Code Testing</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
        <p:nvSpPr>
          <p:cNvPr id="7" name="Content Placeholder 2">
            <a:extLst>
              <a:ext uri="{FF2B5EF4-FFF2-40B4-BE49-F238E27FC236}">
                <a16:creationId xmlns:a16="http://schemas.microsoft.com/office/drawing/2014/main" id="{5AE0B4C6-7775-407C-95D1-CCECC3900071}"/>
              </a:ext>
            </a:extLst>
          </p:cNvPr>
          <p:cNvSpPr txBox="1">
            <a:spLocks/>
          </p:cNvSpPr>
          <p:nvPr/>
        </p:nvSpPr>
        <p:spPr>
          <a:xfrm>
            <a:off x="628650" y="1461221"/>
            <a:ext cx="7886700" cy="4351338"/>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sz="2000" dirty="0"/>
          </a:p>
        </p:txBody>
      </p:sp>
      <p:sp>
        <p:nvSpPr>
          <p:cNvPr id="8" name="Content Placeholder 7">
            <a:extLst>
              <a:ext uri="{FF2B5EF4-FFF2-40B4-BE49-F238E27FC236}">
                <a16:creationId xmlns:a16="http://schemas.microsoft.com/office/drawing/2014/main" id="{33183044-13A9-426A-87DA-FEEE09E62C04}"/>
              </a:ext>
            </a:extLst>
          </p:cNvPr>
          <p:cNvSpPr>
            <a:spLocks noGrp="1"/>
          </p:cNvSpPr>
          <p:nvPr>
            <p:ph idx="1"/>
          </p:nvPr>
        </p:nvSpPr>
        <p:spPr>
          <a:xfrm>
            <a:off x="536371" y="1461221"/>
            <a:ext cx="7886700" cy="4351338"/>
          </a:xfrm>
        </p:spPr>
        <p:txBody>
          <a:bodyPr>
            <a:normAutofit fontScale="92500"/>
          </a:bodyPr>
          <a:lstStyle/>
          <a:p>
            <a:r>
              <a:rPr lang="en-GB" sz="2400" dirty="0"/>
              <a:t>For use </a:t>
            </a:r>
            <a:r>
              <a:rPr lang="en-GB" sz="2400" dirty="0" err="1"/>
              <a:t>pytest</a:t>
            </a:r>
            <a:r>
              <a:rPr lang="en-GB" sz="2400" dirty="0"/>
              <a:t> or </a:t>
            </a:r>
            <a:r>
              <a:rPr lang="en-GB" sz="2400" dirty="0" err="1"/>
              <a:t>unittest</a:t>
            </a:r>
            <a:r>
              <a:rPr lang="en-GB" sz="2400" dirty="0"/>
              <a:t> for all cod, aim for 80% coverage</a:t>
            </a:r>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r>
              <a:rPr lang="en-GB" sz="1400" dirty="0"/>
              <a:t>Ps </a:t>
            </a:r>
            <a:r>
              <a:rPr lang="en-GB" sz="1400" dirty="0">
                <a:hlinkClick r:id="rId2"/>
              </a:rPr>
              <a:t>https://docs.python.org/3/library/unittest.html</a:t>
            </a:r>
            <a:r>
              <a:rPr lang="en-GB" sz="1400" dirty="0"/>
              <a:t> for more info</a:t>
            </a:r>
          </a:p>
          <a:p>
            <a:endParaRPr lang="en-GB" sz="2400" dirty="0"/>
          </a:p>
          <a:p>
            <a:endParaRPr lang="en-GB" sz="2400" dirty="0"/>
          </a:p>
          <a:p>
            <a:endParaRPr lang="en-GB" sz="2400" dirty="0"/>
          </a:p>
          <a:p>
            <a:endParaRPr lang="en-GB" sz="2400" dirty="0"/>
          </a:p>
          <a:p>
            <a:endParaRPr lang="en-GB" sz="2400" dirty="0"/>
          </a:p>
          <a:p>
            <a:endParaRPr lang="en-GB" dirty="0"/>
          </a:p>
        </p:txBody>
      </p:sp>
      <p:pic>
        <p:nvPicPr>
          <p:cNvPr id="6" name="Picture 5">
            <a:extLst>
              <a:ext uri="{FF2B5EF4-FFF2-40B4-BE49-F238E27FC236}">
                <a16:creationId xmlns:a16="http://schemas.microsoft.com/office/drawing/2014/main" id="{6CA4DB97-E610-42A4-BE61-AAD8331A2458}"/>
              </a:ext>
            </a:extLst>
          </p:cNvPr>
          <p:cNvPicPr>
            <a:picLocks noChangeAspect="1"/>
          </p:cNvPicPr>
          <p:nvPr/>
        </p:nvPicPr>
        <p:blipFill>
          <a:blip r:embed="rId3"/>
          <a:stretch>
            <a:fillRect/>
          </a:stretch>
        </p:blipFill>
        <p:spPr>
          <a:xfrm>
            <a:off x="811357" y="2644824"/>
            <a:ext cx="2981325" cy="1285875"/>
          </a:xfrm>
          <a:prstGeom prst="rect">
            <a:avLst/>
          </a:prstGeom>
        </p:spPr>
      </p:pic>
      <p:pic>
        <p:nvPicPr>
          <p:cNvPr id="11" name="Picture 10">
            <a:extLst>
              <a:ext uri="{FF2B5EF4-FFF2-40B4-BE49-F238E27FC236}">
                <a16:creationId xmlns:a16="http://schemas.microsoft.com/office/drawing/2014/main" id="{7743D423-8CA4-4213-8FBF-AC92468BE77E}"/>
              </a:ext>
            </a:extLst>
          </p:cNvPr>
          <p:cNvPicPr>
            <a:picLocks noChangeAspect="1"/>
          </p:cNvPicPr>
          <p:nvPr/>
        </p:nvPicPr>
        <p:blipFill>
          <a:blip r:embed="rId4"/>
          <a:stretch>
            <a:fillRect/>
          </a:stretch>
        </p:blipFill>
        <p:spPr>
          <a:xfrm>
            <a:off x="3975389" y="2023800"/>
            <a:ext cx="4057650" cy="3095625"/>
          </a:xfrm>
          <a:prstGeom prst="rect">
            <a:avLst/>
          </a:prstGeom>
        </p:spPr>
      </p:pic>
    </p:spTree>
    <p:extLst>
      <p:ext uri="{BB962C8B-B14F-4D97-AF65-F5344CB8AC3E}">
        <p14:creationId xmlns:p14="http://schemas.microsoft.com/office/powerpoint/2010/main" val="1493720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457200" indent="-457200"/>
            <a:r>
              <a:rPr lang="en-GB" dirty="0"/>
              <a:t>Python Primer: Sample App</a:t>
            </a:r>
            <a:endParaRPr lang="en-GB" i="1" dirty="0"/>
          </a:p>
        </p:txBody>
      </p:sp>
      <p:pic>
        <p:nvPicPr>
          <p:cNvPr id="6" name="Content Placeholder 5">
            <a:extLst>
              <a:ext uri="{FF2B5EF4-FFF2-40B4-BE49-F238E27FC236}">
                <a16:creationId xmlns:a16="http://schemas.microsoft.com/office/drawing/2014/main" id="{C4286397-B3BB-4C96-842E-72844DDDF749}"/>
              </a:ext>
            </a:extLst>
          </p:cNvPr>
          <p:cNvPicPr>
            <a:picLocks noGrp="1" noChangeAspect="1"/>
          </p:cNvPicPr>
          <p:nvPr>
            <p:ph idx="1"/>
          </p:nvPr>
        </p:nvPicPr>
        <p:blipFill>
          <a:blip r:embed="rId2"/>
          <a:stretch>
            <a:fillRect/>
          </a:stretch>
        </p:blipFill>
        <p:spPr>
          <a:xfrm>
            <a:off x="628649" y="1642189"/>
            <a:ext cx="7339693" cy="3838456"/>
          </a:xfrm>
          <a:prstGeom prst="rect">
            <a:avLst/>
          </a:prstGeom>
        </p:spPr>
      </p:pic>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
        <p:nvSpPr>
          <p:cNvPr id="3" name="Rectangle 2">
            <a:extLst>
              <a:ext uri="{FF2B5EF4-FFF2-40B4-BE49-F238E27FC236}">
                <a16:creationId xmlns:a16="http://schemas.microsoft.com/office/drawing/2014/main" id="{14F2F359-9544-45F6-8CC1-927A35232A3E}"/>
              </a:ext>
            </a:extLst>
          </p:cNvPr>
          <p:cNvSpPr/>
          <p:nvPr/>
        </p:nvSpPr>
        <p:spPr>
          <a:xfrm>
            <a:off x="628649" y="1277421"/>
            <a:ext cx="3089307" cy="369332"/>
          </a:xfrm>
          <a:prstGeom prst="rect">
            <a:avLst/>
          </a:prstGeom>
        </p:spPr>
        <p:txBody>
          <a:bodyPr wrap="none">
            <a:spAutoFit/>
          </a:bodyPr>
          <a:lstStyle/>
          <a:p>
            <a:r>
              <a:rPr lang="en-GB" dirty="0"/>
              <a:t>Roman Numerals converter</a:t>
            </a:r>
          </a:p>
        </p:txBody>
      </p:sp>
    </p:spTree>
    <p:extLst>
      <p:ext uri="{BB962C8B-B14F-4D97-AF65-F5344CB8AC3E}">
        <p14:creationId xmlns:p14="http://schemas.microsoft.com/office/powerpoint/2010/main" val="2549377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457200" indent="-457200"/>
            <a:r>
              <a:rPr lang="en-GB" dirty="0"/>
              <a:t>Python Primer: Questions ?</a:t>
            </a:r>
            <a:endParaRPr lang="en-GB" i="1"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
        <p:nvSpPr>
          <p:cNvPr id="8" name="Content Placeholder 7">
            <a:extLst>
              <a:ext uri="{FF2B5EF4-FFF2-40B4-BE49-F238E27FC236}">
                <a16:creationId xmlns:a16="http://schemas.microsoft.com/office/drawing/2014/main" id="{15C96299-FAD5-4526-8794-9964812C2102}"/>
              </a:ext>
            </a:extLst>
          </p:cNvPr>
          <p:cNvSpPr>
            <a:spLocks noGrp="1"/>
          </p:cNvSpPr>
          <p:nvPr>
            <p:ph idx="1"/>
          </p:nvPr>
        </p:nvSpPr>
        <p:spPr/>
        <p:txBody>
          <a:bodyPr>
            <a:normAutofit lnSpcReduction="10000"/>
          </a:bodyPr>
          <a:lstStyle/>
          <a:p>
            <a:r>
              <a:rPr lang="en-GB" dirty="0"/>
              <a:t>5 min break for questions</a:t>
            </a:r>
          </a:p>
          <a:p>
            <a:br>
              <a:rPr lang="en-GB" dirty="0"/>
            </a:br>
            <a:br>
              <a:rPr lang="en-GB" dirty="0"/>
            </a:br>
            <a:br>
              <a:rPr lang="en-GB" dirty="0"/>
            </a:br>
            <a:br>
              <a:rPr lang="en-GB" dirty="0"/>
            </a:br>
            <a:endParaRPr lang="en-GB" dirty="0"/>
          </a:p>
          <a:p>
            <a:endParaRPr lang="en-GB" dirty="0"/>
          </a:p>
          <a:p>
            <a:endParaRPr lang="en-GB" dirty="0"/>
          </a:p>
          <a:p>
            <a:endParaRPr lang="en-GB" dirty="0"/>
          </a:p>
          <a:p>
            <a:r>
              <a:rPr lang="en-GB" dirty="0"/>
              <a:t>Ps best practice for Python at </a:t>
            </a:r>
            <a:r>
              <a:rPr lang="en-GB" dirty="0" err="1"/>
              <a:t>Natwest</a:t>
            </a:r>
            <a:r>
              <a:rPr lang="en-GB" dirty="0"/>
              <a:t> is hosted on confluence here</a:t>
            </a:r>
            <a:br>
              <a:rPr lang="en-GB" dirty="0"/>
            </a:br>
            <a:br>
              <a:rPr lang="en-GB" dirty="0"/>
            </a:br>
            <a:r>
              <a:rPr lang="en-GB" dirty="0" err="1"/>
              <a:t>xxxDELETEDxxx</a:t>
            </a:r>
            <a:br>
              <a:rPr lang="en-GB" dirty="0"/>
            </a:br>
            <a:endParaRPr lang="en-GB" dirty="0"/>
          </a:p>
        </p:txBody>
      </p:sp>
    </p:spTree>
    <p:extLst>
      <p:ext uri="{BB962C8B-B14F-4D97-AF65-F5344CB8AC3E}">
        <p14:creationId xmlns:p14="http://schemas.microsoft.com/office/powerpoint/2010/main" val="1237267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Python 101 : What is Python?</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sz="2000" dirty="0"/>
              <a:t>“</a:t>
            </a:r>
            <a:r>
              <a:rPr lang="en-GB" sz="2000" i="1" dirty="0"/>
              <a:t>Python is an interpreted, high-level, general-purpose programming language. (…)”</a:t>
            </a:r>
            <a:br>
              <a:rPr lang="en-GB" sz="2000" i="1" dirty="0"/>
            </a:br>
            <a:br>
              <a:rPr lang="en-GB" sz="2000" i="1" dirty="0"/>
            </a:br>
            <a:r>
              <a:rPr lang="en-GB" sz="2000" i="1" dirty="0"/>
              <a:t>“Python’s design philosophy emphasises code readability with its notable use of significant whitespace. (…)”</a:t>
            </a:r>
            <a:br>
              <a:rPr lang="en-GB" sz="2000" i="1" dirty="0"/>
            </a:br>
            <a:br>
              <a:rPr lang="en-GB" sz="2000" i="1" dirty="0"/>
            </a:br>
            <a:r>
              <a:rPr lang="en-GB" sz="2000" i="1" dirty="0"/>
              <a:t>“(designed for) writing clear, logical code for small and large-scales projects.”</a:t>
            </a:r>
          </a:p>
          <a:p>
            <a:endParaRPr lang="en-GB" sz="2000" i="1" dirty="0"/>
          </a:p>
          <a:p>
            <a:r>
              <a:rPr lang="en-GB" sz="1400" dirty="0"/>
              <a:t>Wikipedia:</a:t>
            </a:r>
            <a:endParaRPr lang="en-GB" sz="1400" i="1" dirty="0"/>
          </a:p>
          <a:p>
            <a:r>
              <a:rPr lang="en-GB" sz="2000" i="1" dirty="0">
                <a:hlinkClick r:id="rId2"/>
              </a:rPr>
              <a:t>https://en.wikipedia.org/wiki/Python_(programming_language)</a:t>
            </a:r>
            <a:r>
              <a:rPr lang="en-GB" sz="2000" i="1" dirty="0"/>
              <a:t> </a:t>
            </a:r>
            <a:endParaRPr lang="en-GB" sz="2000"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6028632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342900" indent="-342900"/>
            <a:r>
              <a:rPr lang="en-GB" dirty="0"/>
              <a:t>Python: Development Locally</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sz="2000" dirty="0"/>
              <a:t>Remember I mentioned linting on save? Yes I have brought another talk around to VS Code.</a:t>
            </a:r>
          </a:p>
          <a:p>
            <a:endParaRPr lang="en-GB" sz="2000" dirty="0"/>
          </a:p>
          <a:p>
            <a:r>
              <a:rPr lang="en-GB" sz="2000" dirty="0"/>
              <a:t>Visual Studio has excellent python support.</a:t>
            </a:r>
          </a:p>
          <a:p>
            <a:endParaRPr lang="en-GB" sz="2000" i="1" dirty="0"/>
          </a:p>
          <a:p>
            <a:r>
              <a:rPr lang="en-GB" sz="2000" i="1" dirty="0"/>
              <a:t>Anthony Comment: </a:t>
            </a:r>
          </a:p>
          <a:p>
            <a:r>
              <a:rPr lang="en-GB" sz="2000" i="1" dirty="0"/>
              <a:t>Obviously IntelliJ is superior to </a:t>
            </a:r>
            <a:r>
              <a:rPr lang="en-GB" sz="2000" i="1" dirty="0" err="1"/>
              <a:t>VSCode</a:t>
            </a:r>
            <a:r>
              <a:rPr lang="en-GB" sz="2000" i="1" dirty="0"/>
              <a:t> in </a:t>
            </a:r>
            <a:r>
              <a:rPr lang="en-GB" sz="2000" b="1" i="1" dirty="0"/>
              <a:t>every way</a:t>
            </a:r>
            <a:r>
              <a:rPr lang="en-GB" sz="2000" i="1" dirty="0"/>
              <a:t> but Jonathan will try to now convert you from our lord and saviour the one true IDE</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1833164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342900" indent="-342900"/>
            <a:r>
              <a:rPr lang="en-GB" dirty="0"/>
              <a:t>Python: VS Code</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sz="2000" dirty="0"/>
              <a:t> </a:t>
            </a:r>
            <a:endParaRPr lang="en-GB" sz="2000" i="1"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7" name="Picture 6">
            <a:extLst>
              <a:ext uri="{FF2B5EF4-FFF2-40B4-BE49-F238E27FC236}">
                <a16:creationId xmlns:a16="http://schemas.microsoft.com/office/drawing/2014/main" id="{7EBDC1B4-1BA1-407F-A7CB-EEEB35E83972}"/>
              </a:ext>
            </a:extLst>
          </p:cNvPr>
          <p:cNvPicPr>
            <a:picLocks noChangeAspect="1"/>
          </p:cNvPicPr>
          <p:nvPr/>
        </p:nvPicPr>
        <p:blipFill>
          <a:blip r:embed="rId2"/>
          <a:stretch>
            <a:fillRect/>
          </a:stretch>
        </p:blipFill>
        <p:spPr>
          <a:xfrm>
            <a:off x="628650" y="1603275"/>
            <a:ext cx="6475445" cy="1142726"/>
          </a:xfrm>
          <a:prstGeom prst="rect">
            <a:avLst/>
          </a:prstGeom>
        </p:spPr>
      </p:pic>
      <p:sp>
        <p:nvSpPr>
          <p:cNvPr id="8" name="TextBox 7">
            <a:extLst>
              <a:ext uri="{FF2B5EF4-FFF2-40B4-BE49-F238E27FC236}">
                <a16:creationId xmlns:a16="http://schemas.microsoft.com/office/drawing/2014/main" id="{EB870718-9871-4C73-B859-88E4E84FFFB2}"/>
              </a:ext>
            </a:extLst>
          </p:cNvPr>
          <p:cNvSpPr txBox="1"/>
          <p:nvPr/>
        </p:nvSpPr>
        <p:spPr>
          <a:xfrm>
            <a:off x="503853" y="3265714"/>
            <a:ext cx="6363478" cy="646331"/>
          </a:xfrm>
          <a:prstGeom prst="rect">
            <a:avLst/>
          </a:prstGeom>
          <a:noFill/>
        </p:spPr>
        <p:txBody>
          <a:bodyPr wrap="square" rtlCol="0">
            <a:spAutoFit/>
          </a:bodyPr>
          <a:lstStyle/>
          <a:p>
            <a:r>
              <a:rPr lang="en-GB" dirty="0"/>
              <a:t>To get started install the above package – note it includes unit test support, linting and debugging out of the box.</a:t>
            </a:r>
          </a:p>
        </p:txBody>
      </p:sp>
    </p:spTree>
    <p:extLst>
      <p:ext uri="{BB962C8B-B14F-4D97-AF65-F5344CB8AC3E}">
        <p14:creationId xmlns:p14="http://schemas.microsoft.com/office/powerpoint/2010/main" val="18819643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342900" indent="-342900"/>
            <a:r>
              <a:rPr lang="en-GB" dirty="0"/>
              <a:t>Python: Multiple Environments</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sz="2000" i="1" dirty="0"/>
              <a:t>As mentioned previously sometimes you need python 2.7, sometimes I use my anaconda distribution 3.7, sometimes I want to try out 3.8. But how to manage all of these together?</a:t>
            </a:r>
          </a:p>
          <a:p>
            <a:r>
              <a:rPr lang="en-GB" sz="2000" i="1" dirty="0"/>
              <a:t>Python environment are a advanced topic by VS Code makes it easy: Note this button:</a:t>
            </a:r>
          </a:p>
          <a:p>
            <a:r>
              <a:rPr lang="en-GB" sz="2000" i="1" dirty="0"/>
              <a:t>                        </a:t>
            </a:r>
          </a:p>
          <a:p>
            <a:endParaRPr lang="en-GB" sz="2000" i="1" dirty="0"/>
          </a:p>
          <a:p>
            <a:endParaRPr lang="en-GB" sz="2000" i="1" dirty="0"/>
          </a:p>
          <a:p>
            <a:endParaRPr lang="en-GB" sz="2000" i="1" dirty="0"/>
          </a:p>
          <a:p>
            <a:r>
              <a:rPr lang="en-GB" sz="2000" i="1" dirty="0"/>
              <a:t>Clicking this allows you to choose you python environment within VS code.</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6" name="Picture 5">
            <a:extLst>
              <a:ext uri="{FF2B5EF4-FFF2-40B4-BE49-F238E27FC236}">
                <a16:creationId xmlns:a16="http://schemas.microsoft.com/office/drawing/2014/main" id="{D3081CE4-3ED4-4CA8-80EC-CBC794FA2A16}"/>
              </a:ext>
            </a:extLst>
          </p:cNvPr>
          <p:cNvPicPr>
            <a:picLocks noChangeAspect="1"/>
          </p:cNvPicPr>
          <p:nvPr/>
        </p:nvPicPr>
        <p:blipFill>
          <a:blip r:embed="rId2"/>
          <a:stretch>
            <a:fillRect/>
          </a:stretch>
        </p:blipFill>
        <p:spPr>
          <a:xfrm>
            <a:off x="998181" y="3945973"/>
            <a:ext cx="1847850" cy="695325"/>
          </a:xfrm>
          <a:prstGeom prst="rect">
            <a:avLst/>
          </a:prstGeom>
        </p:spPr>
      </p:pic>
    </p:spTree>
    <p:extLst>
      <p:ext uri="{BB962C8B-B14F-4D97-AF65-F5344CB8AC3E}">
        <p14:creationId xmlns:p14="http://schemas.microsoft.com/office/powerpoint/2010/main" val="19367424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342900" indent="-342900"/>
            <a:r>
              <a:rPr lang="en-GB" dirty="0"/>
              <a:t>Python-VS Code-Features</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sz="2000" dirty="0"/>
              <a:t> </a:t>
            </a:r>
            <a:endParaRPr lang="en-GB" sz="2000" i="1"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7" name="Picture 6">
            <a:extLst>
              <a:ext uri="{FF2B5EF4-FFF2-40B4-BE49-F238E27FC236}">
                <a16:creationId xmlns:a16="http://schemas.microsoft.com/office/drawing/2014/main" id="{21AC4E83-5634-4852-B4F1-23F6F82ED794}"/>
              </a:ext>
            </a:extLst>
          </p:cNvPr>
          <p:cNvPicPr>
            <a:picLocks noChangeAspect="1"/>
          </p:cNvPicPr>
          <p:nvPr/>
        </p:nvPicPr>
        <p:blipFill>
          <a:blip r:embed="rId2"/>
          <a:stretch>
            <a:fillRect/>
          </a:stretch>
        </p:blipFill>
        <p:spPr>
          <a:xfrm>
            <a:off x="455091" y="1751118"/>
            <a:ext cx="3793322" cy="2081326"/>
          </a:xfrm>
          <a:prstGeom prst="rect">
            <a:avLst/>
          </a:prstGeom>
        </p:spPr>
      </p:pic>
      <p:sp>
        <p:nvSpPr>
          <p:cNvPr id="8" name="TextBox 7">
            <a:extLst>
              <a:ext uri="{FF2B5EF4-FFF2-40B4-BE49-F238E27FC236}">
                <a16:creationId xmlns:a16="http://schemas.microsoft.com/office/drawing/2014/main" id="{8FF6E4BA-895C-4712-AEC9-CB363342DE75}"/>
              </a:ext>
            </a:extLst>
          </p:cNvPr>
          <p:cNvSpPr txBox="1"/>
          <p:nvPr/>
        </p:nvSpPr>
        <p:spPr>
          <a:xfrm>
            <a:off x="4729655" y="1507183"/>
            <a:ext cx="3304453" cy="369332"/>
          </a:xfrm>
          <a:prstGeom prst="rect">
            <a:avLst/>
          </a:prstGeom>
          <a:noFill/>
        </p:spPr>
        <p:txBody>
          <a:bodyPr wrap="square" rtlCol="0">
            <a:spAutoFit/>
          </a:bodyPr>
          <a:lstStyle/>
          <a:p>
            <a:r>
              <a:rPr lang="en-GB" dirty="0"/>
              <a:t>Jupiter notebooks in VS code</a:t>
            </a:r>
          </a:p>
        </p:txBody>
      </p:sp>
      <p:sp>
        <p:nvSpPr>
          <p:cNvPr id="10" name="TextBox 9">
            <a:extLst>
              <a:ext uri="{FF2B5EF4-FFF2-40B4-BE49-F238E27FC236}">
                <a16:creationId xmlns:a16="http://schemas.microsoft.com/office/drawing/2014/main" id="{4C822E2C-C147-477D-A313-84BABED42998}"/>
              </a:ext>
            </a:extLst>
          </p:cNvPr>
          <p:cNvSpPr txBox="1"/>
          <p:nvPr/>
        </p:nvSpPr>
        <p:spPr>
          <a:xfrm>
            <a:off x="2957611" y="4534163"/>
            <a:ext cx="3941379" cy="1477328"/>
          </a:xfrm>
          <a:prstGeom prst="rect">
            <a:avLst/>
          </a:prstGeom>
          <a:noFill/>
        </p:spPr>
        <p:txBody>
          <a:bodyPr wrap="square" rtlCol="0">
            <a:spAutoFit/>
          </a:bodyPr>
          <a:lstStyle/>
          <a:p>
            <a:r>
              <a:rPr lang="en-GB" dirty="0"/>
              <a:t>Linting with minimal config – </a:t>
            </a:r>
            <a:r>
              <a:rPr lang="en-GB" dirty="0" err="1"/>
              <a:t>pylint</a:t>
            </a:r>
            <a:r>
              <a:rPr lang="en-GB" dirty="0"/>
              <a:t> is the default linter and is a good choice, flake8 is my personal favourite but haven’t bothered to set it up at work.</a:t>
            </a:r>
          </a:p>
        </p:txBody>
      </p:sp>
    </p:spTree>
    <p:extLst>
      <p:ext uri="{BB962C8B-B14F-4D97-AF65-F5344CB8AC3E}">
        <p14:creationId xmlns:p14="http://schemas.microsoft.com/office/powerpoint/2010/main" val="3834439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342900" indent="-342900"/>
            <a:r>
              <a:rPr lang="en-GB" dirty="0"/>
              <a:t>Python VS Code: Unit Testing</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sz="2000" i="1" dirty="0"/>
              <a:t>Write unit tests using best package (</a:t>
            </a:r>
            <a:r>
              <a:rPr lang="en-GB" sz="2000" i="1" dirty="0" err="1"/>
              <a:t>Pytest</a:t>
            </a:r>
            <a:r>
              <a:rPr lang="en-GB" sz="2000" i="1" dirty="0"/>
              <a:t>) or built in </a:t>
            </a:r>
            <a:r>
              <a:rPr lang="en-GB" sz="2000" i="1" dirty="0" err="1"/>
              <a:t>Unitest</a:t>
            </a:r>
            <a:r>
              <a:rPr lang="en-GB" sz="2000" i="1" dirty="0"/>
              <a:t> is also not at all bad.</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6" name="Picture 5">
            <a:extLst>
              <a:ext uri="{FF2B5EF4-FFF2-40B4-BE49-F238E27FC236}">
                <a16:creationId xmlns:a16="http://schemas.microsoft.com/office/drawing/2014/main" id="{38CF5E5E-8158-4EB2-BA69-3820099489B4}"/>
              </a:ext>
            </a:extLst>
          </p:cNvPr>
          <p:cNvPicPr>
            <a:picLocks noChangeAspect="1"/>
          </p:cNvPicPr>
          <p:nvPr/>
        </p:nvPicPr>
        <p:blipFill>
          <a:blip r:embed="rId2"/>
          <a:stretch>
            <a:fillRect/>
          </a:stretch>
        </p:blipFill>
        <p:spPr>
          <a:xfrm>
            <a:off x="628650" y="2746720"/>
            <a:ext cx="2905851" cy="2509148"/>
          </a:xfrm>
          <a:prstGeom prst="rect">
            <a:avLst/>
          </a:prstGeom>
        </p:spPr>
      </p:pic>
      <p:pic>
        <p:nvPicPr>
          <p:cNvPr id="7" name="Picture 6">
            <a:extLst>
              <a:ext uri="{FF2B5EF4-FFF2-40B4-BE49-F238E27FC236}">
                <a16:creationId xmlns:a16="http://schemas.microsoft.com/office/drawing/2014/main" id="{9945F428-6869-4FAB-A46C-B4E2E3D562D6}"/>
              </a:ext>
            </a:extLst>
          </p:cNvPr>
          <p:cNvPicPr>
            <a:picLocks noChangeAspect="1"/>
          </p:cNvPicPr>
          <p:nvPr/>
        </p:nvPicPr>
        <p:blipFill>
          <a:blip r:embed="rId3"/>
          <a:stretch>
            <a:fillRect/>
          </a:stretch>
        </p:blipFill>
        <p:spPr>
          <a:xfrm>
            <a:off x="4897014" y="2496273"/>
            <a:ext cx="2359655" cy="1495556"/>
          </a:xfrm>
          <a:prstGeom prst="rect">
            <a:avLst/>
          </a:prstGeom>
        </p:spPr>
      </p:pic>
      <p:cxnSp>
        <p:nvCxnSpPr>
          <p:cNvPr id="9" name="Straight Arrow Connector 8">
            <a:extLst>
              <a:ext uri="{FF2B5EF4-FFF2-40B4-BE49-F238E27FC236}">
                <a16:creationId xmlns:a16="http://schemas.microsoft.com/office/drawing/2014/main" id="{85AB3BE5-07CD-44AC-A39F-D6E604EC0336}"/>
              </a:ext>
            </a:extLst>
          </p:cNvPr>
          <p:cNvCxnSpPr/>
          <p:nvPr/>
        </p:nvCxnSpPr>
        <p:spPr>
          <a:xfrm flipV="1">
            <a:off x="3708050" y="2818874"/>
            <a:ext cx="964849" cy="510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BE0AD387-A532-482D-85A6-852923E0F3FA}"/>
              </a:ext>
            </a:extLst>
          </p:cNvPr>
          <p:cNvPicPr>
            <a:picLocks noChangeAspect="1"/>
          </p:cNvPicPr>
          <p:nvPr/>
        </p:nvPicPr>
        <p:blipFill>
          <a:blip r:embed="rId4"/>
          <a:stretch>
            <a:fillRect/>
          </a:stretch>
        </p:blipFill>
        <p:spPr>
          <a:xfrm>
            <a:off x="4297816" y="4411674"/>
            <a:ext cx="2510975" cy="2218471"/>
          </a:xfrm>
          <a:prstGeom prst="rect">
            <a:avLst/>
          </a:prstGeom>
        </p:spPr>
      </p:pic>
      <p:cxnSp>
        <p:nvCxnSpPr>
          <p:cNvPr id="12" name="Straight Arrow Connector 11">
            <a:extLst>
              <a:ext uri="{FF2B5EF4-FFF2-40B4-BE49-F238E27FC236}">
                <a16:creationId xmlns:a16="http://schemas.microsoft.com/office/drawing/2014/main" id="{CC59FE27-D00D-4328-B819-6E0356D9C5C1}"/>
              </a:ext>
            </a:extLst>
          </p:cNvPr>
          <p:cNvCxnSpPr/>
          <p:nvPr/>
        </p:nvCxnSpPr>
        <p:spPr>
          <a:xfrm flipH="1">
            <a:off x="7184571" y="3769567"/>
            <a:ext cx="898518" cy="1412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14812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a:xfrm>
            <a:off x="320797" y="136524"/>
            <a:ext cx="7886700" cy="1325563"/>
          </a:xfrm>
        </p:spPr>
        <p:txBody>
          <a:bodyPr/>
          <a:lstStyle/>
          <a:p>
            <a:pPr marL="342900" indent="-342900"/>
            <a:r>
              <a:rPr lang="en-GB" dirty="0"/>
              <a:t>Python: Scripting</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sz="2000" dirty="0"/>
              <a:t> </a:t>
            </a:r>
            <a:endParaRPr lang="en-GB" sz="2000" i="1"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7" name="Picture 6">
            <a:extLst>
              <a:ext uri="{FF2B5EF4-FFF2-40B4-BE49-F238E27FC236}">
                <a16:creationId xmlns:a16="http://schemas.microsoft.com/office/drawing/2014/main" id="{84994B05-E692-4850-8040-3930F5B147CB}"/>
              </a:ext>
            </a:extLst>
          </p:cNvPr>
          <p:cNvPicPr>
            <a:picLocks noChangeAspect="1"/>
          </p:cNvPicPr>
          <p:nvPr/>
        </p:nvPicPr>
        <p:blipFill>
          <a:blip r:embed="rId2"/>
          <a:stretch>
            <a:fillRect/>
          </a:stretch>
        </p:blipFill>
        <p:spPr>
          <a:xfrm>
            <a:off x="563198" y="1405813"/>
            <a:ext cx="7952152" cy="3164632"/>
          </a:xfrm>
          <a:prstGeom prst="rect">
            <a:avLst/>
          </a:prstGeom>
        </p:spPr>
      </p:pic>
      <p:sp>
        <p:nvSpPr>
          <p:cNvPr id="8" name="TextBox 7">
            <a:extLst>
              <a:ext uri="{FF2B5EF4-FFF2-40B4-BE49-F238E27FC236}">
                <a16:creationId xmlns:a16="http://schemas.microsoft.com/office/drawing/2014/main" id="{33A51F7B-394F-4D3A-AC6F-AEF652683C7E}"/>
              </a:ext>
            </a:extLst>
          </p:cNvPr>
          <p:cNvSpPr txBox="1"/>
          <p:nvPr/>
        </p:nvSpPr>
        <p:spPr>
          <a:xfrm>
            <a:off x="563198" y="4994988"/>
            <a:ext cx="5688312" cy="369332"/>
          </a:xfrm>
          <a:prstGeom prst="rect">
            <a:avLst/>
          </a:prstGeom>
          <a:noFill/>
        </p:spPr>
        <p:txBody>
          <a:bodyPr wrap="square" rtlCol="0">
            <a:spAutoFit/>
          </a:bodyPr>
          <a:lstStyle/>
          <a:p>
            <a:r>
              <a:rPr lang="en-GB" dirty="0"/>
              <a:t>How we set up a script</a:t>
            </a:r>
          </a:p>
        </p:txBody>
      </p:sp>
    </p:spTree>
    <p:extLst>
      <p:ext uri="{BB962C8B-B14F-4D97-AF65-F5344CB8AC3E}">
        <p14:creationId xmlns:p14="http://schemas.microsoft.com/office/powerpoint/2010/main" val="3333835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457200" indent="-457200"/>
            <a:r>
              <a:rPr lang="en-GB" dirty="0"/>
              <a:t>Python </a:t>
            </a:r>
            <a:r>
              <a:rPr lang="en-GB" dirty="0" err="1"/>
              <a:t>VSCode</a:t>
            </a:r>
            <a:r>
              <a:rPr lang="en-GB" dirty="0"/>
              <a:t>: Questions ?</a:t>
            </a:r>
            <a:endParaRPr lang="en-GB" i="1"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
        <p:nvSpPr>
          <p:cNvPr id="8" name="Content Placeholder 7">
            <a:extLst>
              <a:ext uri="{FF2B5EF4-FFF2-40B4-BE49-F238E27FC236}">
                <a16:creationId xmlns:a16="http://schemas.microsoft.com/office/drawing/2014/main" id="{15C96299-FAD5-4526-8794-9964812C2102}"/>
              </a:ext>
            </a:extLst>
          </p:cNvPr>
          <p:cNvSpPr>
            <a:spLocks noGrp="1"/>
          </p:cNvSpPr>
          <p:nvPr>
            <p:ph idx="1"/>
          </p:nvPr>
        </p:nvSpPr>
        <p:spPr/>
        <p:txBody>
          <a:bodyPr>
            <a:normAutofit/>
          </a:bodyPr>
          <a:lstStyle/>
          <a:p>
            <a:r>
              <a:rPr lang="en-GB" dirty="0"/>
              <a:t>So, use a IDE</a:t>
            </a:r>
            <a:br>
              <a:rPr lang="en-GB" dirty="0"/>
            </a:br>
            <a:br>
              <a:rPr lang="en-GB" dirty="0"/>
            </a:br>
            <a:r>
              <a:rPr lang="en-GB" dirty="0" err="1"/>
              <a:t>VSCode</a:t>
            </a:r>
            <a:r>
              <a:rPr lang="en-GB" dirty="0"/>
              <a:t> is vastly better than writing in a raw editor like notepad or </a:t>
            </a:r>
            <a:r>
              <a:rPr lang="en-GB" i="1" dirty="0"/>
              <a:t>eclipse…</a:t>
            </a:r>
          </a:p>
          <a:p>
            <a:endParaRPr lang="en-GB" dirty="0"/>
          </a:p>
          <a:p>
            <a:r>
              <a:rPr lang="en-GB" dirty="0"/>
              <a:t>And programming is hard enough already</a:t>
            </a:r>
          </a:p>
          <a:p>
            <a:endParaRPr lang="en-GB" dirty="0"/>
          </a:p>
          <a:p>
            <a:r>
              <a:rPr lang="en-GB" dirty="0"/>
              <a:t>Don’t make it necessary harder</a:t>
            </a:r>
          </a:p>
          <a:p>
            <a:endParaRPr lang="en-GB" dirty="0"/>
          </a:p>
          <a:p>
            <a:endParaRPr lang="en-GB" dirty="0"/>
          </a:p>
          <a:p>
            <a:r>
              <a:rPr lang="en-GB" sz="1100" i="1" dirty="0"/>
              <a:t>* Disclaimer other IDEs than </a:t>
            </a:r>
            <a:r>
              <a:rPr lang="en-GB" sz="1100" i="1" dirty="0" err="1"/>
              <a:t>VSCode</a:t>
            </a:r>
            <a:r>
              <a:rPr lang="en-GB" sz="1100" i="1" dirty="0"/>
              <a:t> are good </a:t>
            </a:r>
            <a:br>
              <a:rPr lang="en-GB" sz="1100" i="1" dirty="0"/>
            </a:br>
            <a:r>
              <a:rPr lang="en-GB" sz="1100" i="1" dirty="0"/>
              <a:t>(cough </a:t>
            </a:r>
            <a:r>
              <a:rPr lang="en-GB" sz="1100" i="1" dirty="0" err="1"/>
              <a:t>cough</a:t>
            </a:r>
            <a:r>
              <a:rPr lang="en-GB" sz="1100" i="1" dirty="0"/>
              <a:t> … </a:t>
            </a:r>
            <a:r>
              <a:rPr lang="en-GB" sz="1100" i="1" dirty="0" err="1"/>
              <a:t>pycharm</a:t>
            </a:r>
            <a:r>
              <a:rPr lang="en-GB" sz="1100" i="1" dirty="0"/>
              <a:t>, cough </a:t>
            </a:r>
            <a:r>
              <a:rPr lang="en-GB" sz="1100" i="1" dirty="0" err="1"/>
              <a:t>cough</a:t>
            </a:r>
            <a:r>
              <a:rPr lang="en-GB" sz="1100" i="1" dirty="0"/>
              <a:t> … IntelliJ)</a:t>
            </a:r>
          </a:p>
        </p:txBody>
      </p:sp>
    </p:spTree>
    <p:extLst>
      <p:ext uri="{BB962C8B-B14F-4D97-AF65-F5344CB8AC3E}">
        <p14:creationId xmlns:p14="http://schemas.microsoft.com/office/powerpoint/2010/main" val="1024643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Further Python Training:</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sz="2000" dirty="0"/>
              <a:t>Luckily we’re drowning in further resources</a:t>
            </a:r>
            <a:br>
              <a:rPr lang="en-GB" sz="2000" dirty="0"/>
            </a:br>
            <a:br>
              <a:rPr lang="en-GB" sz="2000" dirty="0"/>
            </a:br>
            <a:r>
              <a:rPr lang="en-GB" sz="2000" dirty="0"/>
              <a:t>here’s some further reading</a:t>
            </a:r>
            <a:endParaRPr lang="en-GB" dirty="0"/>
          </a:p>
          <a:p>
            <a:endParaRPr lang="en-GB" sz="2000" dirty="0"/>
          </a:p>
          <a:p>
            <a:endParaRPr lang="en-GB" sz="2000"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6472210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Further Python Training: AI CoE</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sz="2000" dirty="0" err="1"/>
              <a:t>xxxDELETEDxxx</a:t>
            </a:r>
            <a:endParaRPr lang="en-GB" sz="2000"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7208262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Further Python Training: Wider </a:t>
            </a:r>
            <a:r>
              <a:rPr lang="en-GB" dirty="0" err="1"/>
              <a:t>Natwest</a:t>
            </a:r>
            <a:endParaRPr lang="en-GB" dirty="0"/>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sz="2000" dirty="0" err="1"/>
              <a:t>xxxDELETEDxxx</a:t>
            </a:r>
            <a:endParaRPr lang="en-GB" sz="2000"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2678836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solidFill>
                  <a:srgbClr val="44195E"/>
                </a:solidFill>
                <a:latin typeface="RN House Sans Light" panose="020B0404020203020204" pitchFamily="34" charset="77"/>
              </a:rPr>
              <a:t>Python 101: History</a:t>
            </a:r>
            <a:endParaRPr lang="en-GB" dirty="0"/>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lnSpcReduction="10000"/>
          </a:bodyPr>
          <a:lstStyle/>
          <a:p>
            <a:pPr marL="342900" indent="-342900">
              <a:buFontTx/>
              <a:buChar char="-"/>
            </a:pPr>
            <a:r>
              <a:rPr lang="en-GB" dirty="0"/>
              <a:t>Born in the late 80’s by a chap called “Guido”</a:t>
            </a:r>
            <a:br>
              <a:rPr lang="en-GB" dirty="0"/>
            </a:br>
            <a:endParaRPr lang="en-GB" dirty="0"/>
          </a:p>
          <a:p>
            <a:pPr marL="342900" indent="-342900">
              <a:buFontTx/>
              <a:buChar char="-"/>
            </a:pPr>
            <a:r>
              <a:rPr lang="en-GB" dirty="0"/>
              <a:t>Named after Monty Python’s Flying Circus</a:t>
            </a:r>
            <a:br>
              <a:rPr lang="en-GB" dirty="0"/>
            </a:br>
            <a:endParaRPr lang="en-GB" dirty="0"/>
          </a:p>
          <a:p>
            <a:pPr marL="342900" indent="-342900">
              <a:buFontTx/>
              <a:buChar char="-"/>
            </a:pPr>
            <a:r>
              <a:rPr lang="en-GB" dirty="0"/>
              <a:t>Python 2.0 came out in the 2000</a:t>
            </a:r>
            <a:br>
              <a:rPr lang="en-GB" dirty="0"/>
            </a:br>
            <a:r>
              <a:rPr lang="en-GB" dirty="0"/>
              <a:t>marks the modern version of the programming language  aka garbage collection, character set support, etc</a:t>
            </a:r>
            <a:br>
              <a:rPr lang="en-GB" dirty="0"/>
            </a:br>
            <a:endParaRPr lang="en-GB" dirty="0"/>
          </a:p>
          <a:p>
            <a:pPr marL="342900" indent="-342900">
              <a:buFontTx/>
              <a:buChar char="-"/>
            </a:pPr>
            <a:r>
              <a:rPr lang="en-GB" dirty="0"/>
              <a:t>Python 3.0 came out in 2008</a:t>
            </a:r>
            <a:br>
              <a:rPr lang="en-GB" dirty="0"/>
            </a:br>
            <a:r>
              <a:rPr lang="en-GB" dirty="0"/>
              <a:t>modern version of the programming language</a:t>
            </a:r>
            <a:br>
              <a:rPr lang="en-GB" dirty="0"/>
            </a:br>
            <a:r>
              <a:rPr lang="en-GB" dirty="0"/>
              <a:t>aka typing, better modules / classes, string interpolate, etc</a:t>
            </a:r>
            <a:br>
              <a:rPr lang="en-GB" dirty="0"/>
            </a:br>
            <a:endParaRPr lang="en-GB" dirty="0"/>
          </a:p>
          <a:p>
            <a:pPr marL="342900" indent="-342900">
              <a:buFontTx/>
              <a:buChar char="-"/>
            </a:pPr>
            <a:r>
              <a:rPr lang="en-GB" dirty="0"/>
              <a:t>Strange high level language, that been be compiled for low level performance</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Tree>
    <p:extLst>
      <p:ext uri="{BB962C8B-B14F-4D97-AF65-F5344CB8AC3E}">
        <p14:creationId xmlns:p14="http://schemas.microsoft.com/office/powerpoint/2010/main" val="6643327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Further Python Training: Styling</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sz="2000" dirty="0"/>
              <a:t>Excellent guide on PEP-008 aka how to write “Python” style code</a:t>
            </a:r>
          </a:p>
          <a:p>
            <a:r>
              <a:rPr lang="en-GB" dirty="0">
                <a:hlinkClick r:id="rId2"/>
              </a:rPr>
              <a:t>https://docs.python-guide.org/writing/style/</a:t>
            </a:r>
            <a:r>
              <a:rPr lang="en-GB" dirty="0"/>
              <a:t> </a:t>
            </a:r>
          </a:p>
          <a:p>
            <a:endParaRPr lang="en-GB" sz="2000" dirty="0"/>
          </a:p>
          <a:p>
            <a:endParaRPr lang="en-GB" sz="2000" dirty="0"/>
          </a:p>
          <a:p>
            <a:endParaRPr lang="en-GB" sz="2000" dirty="0"/>
          </a:p>
          <a:p>
            <a:endParaRPr lang="en-GB" sz="2000" dirty="0"/>
          </a:p>
          <a:p>
            <a:endParaRPr lang="en-GB" sz="2000" dirty="0"/>
          </a:p>
          <a:p>
            <a:br>
              <a:rPr lang="en-GB" sz="2000" dirty="0"/>
            </a:br>
            <a:r>
              <a:rPr lang="en-GB" sz="2000" dirty="0"/>
              <a:t>also</a:t>
            </a:r>
          </a:p>
          <a:p>
            <a:r>
              <a:rPr lang="en-GB" sz="2000" dirty="0">
                <a:hlinkClick r:id="rId3"/>
              </a:rPr>
              <a:t>https://pep8.org/</a:t>
            </a:r>
            <a:r>
              <a:rPr lang="en-GB" sz="2000" dirty="0"/>
              <a:t> </a:t>
            </a:r>
          </a:p>
          <a:p>
            <a:r>
              <a:rPr lang="en-GB" sz="2000" dirty="0">
                <a:hlinkClick r:id="rId4"/>
              </a:rPr>
              <a:t>https://www.python.org/dev/peps/pep-0008/</a:t>
            </a:r>
            <a:r>
              <a:rPr lang="en-GB" sz="2000" dirty="0"/>
              <a:t> </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6" name="Picture 5">
            <a:extLst>
              <a:ext uri="{FF2B5EF4-FFF2-40B4-BE49-F238E27FC236}">
                <a16:creationId xmlns:a16="http://schemas.microsoft.com/office/drawing/2014/main" id="{53B0F815-2C9F-49CD-AED9-F4A14188C8C1}"/>
              </a:ext>
            </a:extLst>
          </p:cNvPr>
          <p:cNvPicPr>
            <a:picLocks noChangeAspect="1"/>
          </p:cNvPicPr>
          <p:nvPr/>
        </p:nvPicPr>
        <p:blipFill>
          <a:blip r:embed="rId5"/>
          <a:stretch>
            <a:fillRect/>
          </a:stretch>
        </p:blipFill>
        <p:spPr>
          <a:xfrm>
            <a:off x="2128971" y="2848033"/>
            <a:ext cx="3237788" cy="1804974"/>
          </a:xfrm>
          <a:prstGeom prst="rect">
            <a:avLst/>
          </a:prstGeom>
        </p:spPr>
      </p:pic>
    </p:spTree>
    <p:extLst>
      <p:ext uri="{BB962C8B-B14F-4D97-AF65-F5344CB8AC3E}">
        <p14:creationId xmlns:p14="http://schemas.microsoft.com/office/powerpoint/2010/main" val="15750964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Further Python Training: External</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fontScale="92500" lnSpcReduction="20000"/>
          </a:bodyPr>
          <a:lstStyle/>
          <a:p>
            <a:r>
              <a:rPr lang="en-GB" sz="2000" dirty="0"/>
              <a:t>Tutorials by Google, as recommended by the python community</a:t>
            </a:r>
          </a:p>
          <a:p>
            <a:endParaRPr lang="en-GB" sz="2000" dirty="0"/>
          </a:p>
          <a:p>
            <a:r>
              <a:rPr lang="en-GB" sz="2000" dirty="0"/>
              <a:t>Sorting</a:t>
            </a:r>
          </a:p>
          <a:p>
            <a:r>
              <a:rPr lang="en-GB" sz="2000" dirty="0">
                <a:hlinkClick r:id="rId2"/>
              </a:rPr>
              <a:t>https://developers.google.com/edu/python/sorting</a:t>
            </a:r>
            <a:r>
              <a:rPr lang="en-GB" sz="2000" dirty="0"/>
              <a:t> </a:t>
            </a:r>
          </a:p>
          <a:p>
            <a:endParaRPr lang="en-GB" sz="2000" dirty="0"/>
          </a:p>
          <a:p>
            <a:r>
              <a:rPr lang="en-GB" sz="2000" dirty="0" err="1"/>
              <a:t>Dicts</a:t>
            </a:r>
            <a:r>
              <a:rPr lang="en-GB" sz="2000" dirty="0"/>
              <a:t> and Files</a:t>
            </a:r>
          </a:p>
          <a:p>
            <a:r>
              <a:rPr lang="en-GB" sz="2000" dirty="0">
                <a:hlinkClick r:id="rId3"/>
              </a:rPr>
              <a:t>https://developers.google.com/edu/python/dict-files</a:t>
            </a:r>
            <a:r>
              <a:rPr lang="en-GB" sz="2000" dirty="0"/>
              <a:t> </a:t>
            </a:r>
          </a:p>
          <a:p>
            <a:endParaRPr lang="en-GB" sz="2000" dirty="0"/>
          </a:p>
          <a:p>
            <a:r>
              <a:rPr lang="en-GB" sz="2000" dirty="0"/>
              <a:t>Regular Expressions </a:t>
            </a:r>
            <a:br>
              <a:rPr lang="en-GB" sz="2000" dirty="0"/>
            </a:br>
            <a:r>
              <a:rPr lang="en-GB" sz="2000" dirty="0"/>
              <a:t>(which are always useful, even to non Perl chaps)</a:t>
            </a:r>
          </a:p>
          <a:p>
            <a:r>
              <a:rPr lang="en-GB" sz="2000" dirty="0">
                <a:hlinkClick r:id="rId4"/>
              </a:rPr>
              <a:t>https://developers.google.com/edu/python/regular-expressions</a:t>
            </a:r>
            <a:r>
              <a:rPr lang="en-GB" sz="2000" dirty="0"/>
              <a:t> </a:t>
            </a:r>
          </a:p>
          <a:p>
            <a:endParaRPr lang="en-GB" sz="2000" dirty="0"/>
          </a:p>
          <a:p>
            <a:r>
              <a:rPr lang="en-GB" sz="2000" dirty="0"/>
              <a:t>Utilities</a:t>
            </a:r>
          </a:p>
          <a:p>
            <a:r>
              <a:rPr lang="en-GB" sz="2000" dirty="0">
                <a:hlinkClick r:id="rId5"/>
              </a:rPr>
              <a:t>https://developers.google.com/edu/python/utilities</a:t>
            </a:r>
            <a:r>
              <a:rPr lang="en-GB" sz="2000" dirty="0"/>
              <a:t> </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27704219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Further Python Training: External</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sz="2000" dirty="0"/>
              <a:t>Free Tutorials by Kaggle, as recommended by the NatWest data science community</a:t>
            </a:r>
          </a:p>
          <a:p>
            <a:endParaRPr lang="en-GB" sz="2000"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graphicFrame>
        <p:nvGraphicFramePr>
          <p:cNvPr id="6" name="Table 5">
            <a:extLst>
              <a:ext uri="{FF2B5EF4-FFF2-40B4-BE49-F238E27FC236}">
                <a16:creationId xmlns:a16="http://schemas.microsoft.com/office/drawing/2014/main" id="{8934B382-BC9E-427C-AC16-571FFE94D563}"/>
              </a:ext>
            </a:extLst>
          </p:cNvPr>
          <p:cNvGraphicFramePr>
            <a:graphicFrameLocks noGrp="1"/>
          </p:cNvGraphicFramePr>
          <p:nvPr>
            <p:extLst>
              <p:ext uri="{D42A27DB-BD31-4B8C-83A1-F6EECF244321}">
                <p14:modId xmlns:p14="http://schemas.microsoft.com/office/powerpoint/2010/main" val="2624159143"/>
              </p:ext>
            </p:extLst>
          </p:nvPr>
        </p:nvGraphicFramePr>
        <p:xfrm>
          <a:off x="628650" y="2807802"/>
          <a:ext cx="7886700" cy="3002280"/>
        </p:xfrm>
        <a:graphic>
          <a:graphicData uri="http://schemas.openxmlformats.org/drawingml/2006/table">
            <a:tbl>
              <a:tblPr/>
              <a:tblGrid>
                <a:gridCol w="3943350">
                  <a:extLst>
                    <a:ext uri="{9D8B030D-6E8A-4147-A177-3AD203B41FA5}">
                      <a16:colId xmlns:a16="http://schemas.microsoft.com/office/drawing/2014/main" val="1884249643"/>
                    </a:ext>
                  </a:extLst>
                </a:gridCol>
                <a:gridCol w="3943350">
                  <a:extLst>
                    <a:ext uri="{9D8B030D-6E8A-4147-A177-3AD203B41FA5}">
                      <a16:colId xmlns:a16="http://schemas.microsoft.com/office/drawing/2014/main" val="4030811299"/>
                    </a:ext>
                  </a:extLst>
                </a:gridCol>
              </a:tblGrid>
              <a:tr h="0">
                <a:tc>
                  <a:txBody>
                    <a:bodyPr/>
                    <a:lstStyle/>
                    <a:p>
                      <a:pPr algn="l" fontAlgn="t"/>
                      <a:r>
                        <a:rPr lang="en-GB" b="1">
                          <a:solidFill>
                            <a:srgbClr val="172B4D"/>
                          </a:solidFill>
                          <a:effectLst/>
                        </a:rPr>
                        <a:t>Kaggle Challenge</a:t>
                      </a:r>
                    </a:p>
                  </a:txBody>
                  <a:tcPr marL="95250" marR="142875"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algn="l" fontAlgn="t"/>
                      <a:r>
                        <a:rPr lang="en-GB" b="1">
                          <a:solidFill>
                            <a:srgbClr val="172B4D"/>
                          </a:solidFill>
                          <a:effectLst/>
                        </a:rPr>
                        <a:t>Content</a:t>
                      </a:r>
                    </a:p>
                  </a:txBody>
                  <a:tcPr marL="95250" marR="142875"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2803455451"/>
                  </a:ext>
                </a:extLst>
              </a:tr>
              <a:tr h="0">
                <a:tc>
                  <a:txBody>
                    <a:bodyPr/>
                    <a:lstStyle/>
                    <a:p>
                      <a:pPr algn="l" fontAlgn="t"/>
                      <a:r>
                        <a:rPr lang="en-GB" u="none" strike="noStrike">
                          <a:solidFill>
                            <a:srgbClr val="0052CC"/>
                          </a:solidFill>
                          <a:effectLst/>
                          <a:hlinkClick r:id="rId2"/>
                        </a:rPr>
                        <a:t>5 Day Challenge on Data Visualisation, Chi-Sq &amp; T-test</a:t>
                      </a:r>
                      <a:endParaRPr lang="en-GB">
                        <a:effectLst/>
                      </a:endParaRP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GB">
                          <a:effectLst/>
                        </a:rPr>
                        <a:t>Are you new to Data Science or need a quick refresher?</a:t>
                      </a:r>
                      <a:r>
                        <a:rPr lang="en-GB">
                          <a:solidFill>
                            <a:srgbClr val="003366"/>
                          </a:solidFill>
                          <a:effectLst/>
                        </a:rPr>
                        <a:t> This five day challenge will give you the guidance and support you need to kick-start your data science journey.</a:t>
                      </a:r>
                      <a:endParaRPr lang="en-GB">
                        <a:effectLst/>
                      </a:endParaRP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992737473"/>
                  </a:ext>
                </a:extLst>
              </a:tr>
              <a:tr h="0">
                <a:tc>
                  <a:txBody>
                    <a:bodyPr/>
                    <a:lstStyle/>
                    <a:p>
                      <a:pPr algn="l" fontAlgn="t"/>
                      <a:r>
                        <a:rPr lang="en-GB" u="none" strike="noStrike">
                          <a:solidFill>
                            <a:srgbClr val="0052CC"/>
                          </a:solidFill>
                          <a:effectLst/>
                          <a:hlinkClick r:id="rId3"/>
                        </a:rPr>
                        <a:t>7 Day Challenge - Learn Python for first timers</a:t>
                      </a:r>
                      <a:endParaRPr lang="en-GB">
                        <a:effectLst/>
                      </a:endParaRP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GB">
                          <a:effectLst/>
                        </a:rPr>
                        <a:t>This is a learn Python Challenge helping you to become familiar with the Python programming language.</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105859109"/>
                  </a:ext>
                </a:extLst>
              </a:tr>
              <a:tr h="0">
                <a:tc>
                  <a:txBody>
                    <a:bodyPr/>
                    <a:lstStyle/>
                    <a:p>
                      <a:pPr algn="l" fontAlgn="t"/>
                      <a:r>
                        <a:rPr lang="en-GB" u="none" strike="noStrike">
                          <a:solidFill>
                            <a:srgbClr val="0052CC"/>
                          </a:solidFill>
                          <a:effectLst/>
                          <a:hlinkClick r:id="rId4"/>
                        </a:rPr>
                        <a:t>5 Day Challenge - Data Cleansing</a:t>
                      </a:r>
                      <a:endParaRPr lang="en-GB">
                        <a:effectLst/>
                      </a:endParaRP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GB" dirty="0">
                          <a:effectLst/>
                        </a:rPr>
                        <a:t>This challenge will help you handle missing values, scaling &amp; normalisation, parsing dates, character encoding and manage inconsistent data entry.</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224799873"/>
                  </a:ext>
                </a:extLst>
              </a:tr>
            </a:tbl>
          </a:graphicData>
        </a:graphic>
      </p:graphicFrame>
    </p:spTree>
    <p:extLst>
      <p:ext uri="{BB962C8B-B14F-4D97-AF65-F5344CB8AC3E}">
        <p14:creationId xmlns:p14="http://schemas.microsoft.com/office/powerpoint/2010/main" val="22473543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Questions?</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sz="2000" dirty="0"/>
              <a:t>I’ve been Anthony M</a:t>
            </a:r>
            <a:r>
              <a:rPr lang="en-GB" sz="2000" baseline="30000" dirty="0"/>
              <a:t>c</a:t>
            </a:r>
            <a:r>
              <a:rPr lang="en-GB" sz="2000" dirty="0"/>
              <a:t>Kale</a:t>
            </a:r>
            <a:br>
              <a:rPr lang="en-GB" sz="2000" dirty="0"/>
            </a:br>
            <a:br>
              <a:rPr lang="en-GB" sz="2000" dirty="0"/>
            </a:br>
            <a:r>
              <a:rPr lang="en-GB" sz="2000" i="1" dirty="0"/>
              <a:t>“Wizard without Portfolio”</a:t>
            </a:r>
            <a:br>
              <a:rPr lang="en-GB" sz="2000" dirty="0"/>
            </a:br>
            <a:br>
              <a:rPr lang="en-GB" sz="2000" dirty="0"/>
            </a:br>
            <a:r>
              <a:rPr lang="en-GB" sz="2000" dirty="0"/>
              <a:t>Fixer-Upper of </a:t>
            </a:r>
            <a:r>
              <a:rPr lang="en-GB" sz="2000" b="1" i="1" dirty="0"/>
              <a:t>Broken</a:t>
            </a:r>
            <a:r>
              <a:rPr lang="en-GB" sz="2000" dirty="0"/>
              <a:t> things, and </a:t>
            </a:r>
            <a:r>
              <a:rPr lang="en-GB" sz="2000" b="1" i="1" dirty="0"/>
              <a:t>creator</a:t>
            </a:r>
            <a:r>
              <a:rPr lang="en-GB" sz="2000" dirty="0"/>
              <a:t> of time-constrained workable </a:t>
            </a:r>
            <a:r>
              <a:rPr lang="en-GB" sz="2000" b="1" i="1" dirty="0"/>
              <a:t>Fudges</a:t>
            </a:r>
            <a:r>
              <a:rPr lang="en-GB" sz="2000" dirty="0"/>
              <a:t> for 15 years. </a:t>
            </a:r>
            <a:br>
              <a:rPr lang="en-GB" sz="2000" dirty="0"/>
            </a:br>
            <a:br>
              <a:rPr lang="en-GB" sz="2000" dirty="0"/>
            </a:br>
            <a:r>
              <a:rPr lang="en-GB" sz="2000" dirty="0"/>
              <a:t>Email :</a:t>
            </a:r>
            <a:br>
              <a:rPr lang="en-GB" sz="2000" dirty="0"/>
            </a:br>
            <a:r>
              <a:rPr lang="en-GB" sz="2000" dirty="0">
                <a:hlinkClick r:id="rId2"/>
              </a:rPr>
              <a:t>anthony@zapper.hodgers.com</a:t>
            </a:r>
            <a:endParaRPr lang="en-GB" sz="2000"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060692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43836D-227C-476F-B3AB-036D77B9F0D4}"/>
              </a:ext>
            </a:extLst>
          </p:cNvPr>
          <p:cNvSpPr txBox="1"/>
          <p:nvPr/>
        </p:nvSpPr>
        <p:spPr>
          <a:xfrm>
            <a:off x="235756" y="1702159"/>
            <a:ext cx="5585690" cy="784830"/>
          </a:xfrm>
          <a:prstGeom prst="rect">
            <a:avLst/>
          </a:prstGeom>
          <a:noFill/>
        </p:spPr>
        <p:txBody>
          <a:bodyPr wrap="square" rtlCol="0">
            <a:spAutoFit/>
          </a:bodyPr>
          <a:lstStyle/>
          <a:p>
            <a:r>
              <a:rPr lang="en-GB" sz="4500" dirty="0">
                <a:solidFill>
                  <a:srgbClr val="44195E"/>
                </a:solidFill>
                <a:latin typeface="RN House Sans Light" panose="020B0404020203020204" pitchFamily="34" charset="77"/>
              </a:rPr>
              <a:t>Thank you</a:t>
            </a:r>
            <a:endParaRPr lang="en-GB" sz="4500" dirty="0">
              <a:solidFill>
                <a:srgbClr val="5A287D"/>
              </a:solidFill>
              <a:latin typeface="RN House Sans Light" panose="020B0404020203020204" pitchFamily="34" charset="77"/>
            </a:endParaRPr>
          </a:p>
        </p:txBody>
      </p:sp>
      <p:sp>
        <p:nvSpPr>
          <p:cNvPr id="7" name="TextBox 6">
            <a:extLst>
              <a:ext uri="{FF2B5EF4-FFF2-40B4-BE49-F238E27FC236}">
                <a16:creationId xmlns:a16="http://schemas.microsoft.com/office/drawing/2014/main" id="{C6357B4A-6E83-446B-96F0-D73535170A65}"/>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grpSp>
        <p:nvGrpSpPr>
          <p:cNvPr id="2" name="Group 4">
            <a:extLst>
              <a:ext uri="{FF2B5EF4-FFF2-40B4-BE49-F238E27FC236}">
                <a16:creationId xmlns:a16="http://schemas.microsoft.com/office/drawing/2014/main" id="{7136D1FD-F2E3-49C4-9927-9C76D582CB7C}"/>
              </a:ext>
            </a:extLst>
          </p:cNvPr>
          <p:cNvGrpSpPr>
            <a:grpSpLocks noChangeAspect="1"/>
          </p:cNvGrpSpPr>
          <p:nvPr/>
        </p:nvGrpSpPr>
        <p:grpSpPr bwMode="auto">
          <a:xfrm>
            <a:off x="0" y="3429000"/>
            <a:ext cx="9144000" cy="3429000"/>
            <a:chOff x="0" y="2160"/>
            <a:chExt cx="5760" cy="2160"/>
          </a:xfrm>
        </p:grpSpPr>
        <p:sp>
          <p:nvSpPr>
            <p:cNvPr id="3" name="AutoShape 3">
              <a:extLst>
                <a:ext uri="{FF2B5EF4-FFF2-40B4-BE49-F238E27FC236}">
                  <a16:creationId xmlns:a16="http://schemas.microsoft.com/office/drawing/2014/main" id="{A2261257-71A9-450E-9322-261B59EDEA0A}"/>
                </a:ext>
              </a:extLst>
            </p:cNvPr>
            <p:cNvSpPr>
              <a:spLocks noChangeAspect="1" noChangeArrowheads="1" noTextEdit="1"/>
            </p:cNvSpPr>
            <p:nvPr/>
          </p:nvSpPr>
          <p:spPr bwMode="auto">
            <a:xfrm>
              <a:off x="0" y="2160"/>
              <a:ext cx="5760" cy="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5">
              <a:extLst>
                <a:ext uri="{FF2B5EF4-FFF2-40B4-BE49-F238E27FC236}">
                  <a16:creationId xmlns:a16="http://schemas.microsoft.com/office/drawing/2014/main" id="{5FC7E67F-4CFC-4352-B997-D7548D9D7CEA}"/>
                </a:ext>
              </a:extLst>
            </p:cNvPr>
            <p:cNvSpPr>
              <a:spLocks/>
            </p:cNvSpPr>
            <p:nvPr/>
          </p:nvSpPr>
          <p:spPr bwMode="auto">
            <a:xfrm>
              <a:off x="0" y="2160"/>
              <a:ext cx="1153" cy="2166"/>
            </a:xfrm>
            <a:custGeom>
              <a:avLst/>
              <a:gdLst>
                <a:gd name="T0" fmla="*/ 0 w 1919"/>
                <a:gd name="T1" fmla="*/ 3599 h 3599"/>
                <a:gd name="T2" fmla="*/ 0 w 1919"/>
                <a:gd name="T3" fmla="*/ 3599 h 3599"/>
                <a:gd name="T4" fmla="*/ 1919 w 1919"/>
                <a:gd name="T5" fmla="*/ 3599 h 3599"/>
                <a:gd name="T6" fmla="*/ 1919 w 1919"/>
                <a:gd name="T7" fmla="*/ 0 h 3599"/>
                <a:gd name="T8" fmla="*/ 0 w 1919"/>
                <a:gd name="T9" fmla="*/ 0 h 3599"/>
                <a:gd name="T10" fmla="*/ 0 w 1919"/>
                <a:gd name="T11" fmla="*/ 3599 h 3599"/>
              </a:gdLst>
              <a:ahLst/>
              <a:cxnLst>
                <a:cxn ang="0">
                  <a:pos x="T0" y="T1"/>
                </a:cxn>
                <a:cxn ang="0">
                  <a:pos x="T2" y="T3"/>
                </a:cxn>
                <a:cxn ang="0">
                  <a:pos x="T4" y="T5"/>
                </a:cxn>
                <a:cxn ang="0">
                  <a:pos x="T6" y="T7"/>
                </a:cxn>
                <a:cxn ang="0">
                  <a:pos x="T8" y="T9"/>
                </a:cxn>
                <a:cxn ang="0">
                  <a:pos x="T10" y="T11"/>
                </a:cxn>
              </a:cxnLst>
              <a:rect l="0" t="0" r="r" b="b"/>
              <a:pathLst>
                <a:path w="1919" h="3599">
                  <a:moveTo>
                    <a:pt x="0" y="3599"/>
                  </a:moveTo>
                  <a:lnTo>
                    <a:pt x="0" y="3599"/>
                  </a:lnTo>
                  <a:lnTo>
                    <a:pt x="1919" y="3599"/>
                  </a:lnTo>
                  <a:lnTo>
                    <a:pt x="1919" y="0"/>
                  </a:lnTo>
                  <a:lnTo>
                    <a:pt x="0" y="0"/>
                  </a:lnTo>
                  <a:lnTo>
                    <a:pt x="0" y="3599"/>
                  </a:lnTo>
                  <a:close/>
                </a:path>
              </a:pathLst>
            </a:custGeom>
            <a:solidFill>
              <a:srgbClr val="3B2562"/>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Freeform 6">
              <a:extLst>
                <a:ext uri="{FF2B5EF4-FFF2-40B4-BE49-F238E27FC236}">
                  <a16:creationId xmlns:a16="http://schemas.microsoft.com/office/drawing/2014/main" id="{2EECAEED-BFA9-4F16-89EE-C738D75F970B}"/>
                </a:ext>
              </a:extLst>
            </p:cNvPr>
            <p:cNvSpPr>
              <a:spLocks/>
            </p:cNvSpPr>
            <p:nvPr/>
          </p:nvSpPr>
          <p:spPr bwMode="auto">
            <a:xfrm>
              <a:off x="1153" y="3243"/>
              <a:ext cx="1153" cy="1083"/>
            </a:xfrm>
            <a:custGeom>
              <a:avLst/>
              <a:gdLst>
                <a:gd name="T0" fmla="*/ 0 w 1920"/>
                <a:gd name="T1" fmla="*/ 1800 h 1800"/>
                <a:gd name="T2" fmla="*/ 0 w 1920"/>
                <a:gd name="T3" fmla="*/ 1800 h 1800"/>
                <a:gd name="T4" fmla="*/ 1920 w 1920"/>
                <a:gd name="T5" fmla="*/ 1800 h 1800"/>
                <a:gd name="T6" fmla="*/ 1920 w 1920"/>
                <a:gd name="T7" fmla="*/ 0 h 1800"/>
                <a:gd name="T8" fmla="*/ 0 w 1920"/>
                <a:gd name="T9" fmla="*/ 0 h 1800"/>
                <a:gd name="T10" fmla="*/ 0 w 1920"/>
                <a:gd name="T11" fmla="*/ 1800 h 1800"/>
              </a:gdLst>
              <a:ahLst/>
              <a:cxnLst>
                <a:cxn ang="0">
                  <a:pos x="T0" y="T1"/>
                </a:cxn>
                <a:cxn ang="0">
                  <a:pos x="T2" y="T3"/>
                </a:cxn>
                <a:cxn ang="0">
                  <a:pos x="T4" y="T5"/>
                </a:cxn>
                <a:cxn ang="0">
                  <a:pos x="T6" y="T7"/>
                </a:cxn>
                <a:cxn ang="0">
                  <a:pos x="T8" y="T9"/>
                </a:cxn>
                <a:cxn ang="0">
                  <a:pos x="T10" y="T11"/>
                </a:cxn>
              </a:cxnLst>
              <a:rect l="0" t="0" r="r" b="b"/>
              <a:pathLst>
                <a:path w="1920" h="1800">
                  <a:moveTo>
                    <a:pt x="0" y="1800"/>
                  </a:moveTo>
                  <a:lnTo>
                    <a:pt x="0" y="1800"/>
                  </a:lnTo>
                  <a:lnTo>
                    <a:pt x="1920" y="1800"/>
                  </a:lnTo>
                  <a:lnTo>
                    <a:pt x="1920" y="0"/>
                  </a:lnTo>
                  <a:lnTo>
                    <a:pt x="0" y="0"/>
                  </a:lnTo>
                  <a:lnTo>
                    <a:pt x="0" y="1800"/>
                  </a:lnTo>
                  <a:close/>
                </a:path>
              </a:pathLst>
            </a:custGeom>
            <a:solidFill>
              <a:srgbClr val="5A287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7">
              <a:extLst>
                <a:ext uri="{FF2B5EF4-FFF2-40B4-BE49-F238E27FC236}">
                  <a16:creationId xmlns:a16="http://schemas.microsoft.com/office/drawing/2014/main" id="{B4B94D2E-ACBE-40CD-A134-3D87BE593D0E}"/>
                </a:ext>
              </a:extLst>
            </p:cNvPr>
            <p:cNvSpPr>
              <a:spLocks/>
            </p:cNvSpPr>
            <p:nvPr/>
          </p:nvSpPr>
          <p:spPr bwMode="auto">
            <a:xfrm>
              <a:off x="2306" y="2160"/>
              <a:ext cx="1154" cy="2166"/>
            </a:xfrm>
            <a:custGeom>
              <a:avLst/>
              <a:gdLst>
                <a:gd name="T0" fmla="*/ 0 w 1920"/>
                <a:gd name="T1" fmla="*/ 3599 h 3599"/>
                <a:gd name="T2" fmla="*/ 0 w 1920"/>
                <a:gd name="T3" fmla="*/ 3599 h 3599"/>
                <a:gd name="T4" fmla="*/ 1920 w 1920"/>
                <a:gd name="T5" fmla="*/ 3599 h 3599"/>
                <a:gd name="T6" fmla="*/ 1920 w 1920"/>
                <a:gd name="T7" fmla="*/ 0 h 3599"/>
                <a:gd name="T8" fmla="*/ 0 w 1920"/>
                <a:gd name="T9" fmla="*/ 0 h 3599"/>
                <a:gd name="T10" fmla="*/ 0 w 1920"/>
                <a:gd name="T11" fmla="*/ 3599 h 3599"/>
              </a:gdLst>
              <a:ahLst/>
              <a:cxnLst>
                <a:cxn ang="0">
                  <a:pos x="T0" y="T1"/>
                </a:cxn>
                <a:cxn ang="0">
                  <a:pos x="T2" y="T3"/>
                </a:cxn>
                <a:cxn ang="0">
                  <a:pos x="T4" y="T5"/>
                </a:cxn>
                <a:cxn ang="0">
                  <a:pos x="T6" y="T7"/>
                </a:cxn>
                <a:cxn ang="0">
                  <a:pos x="T8" y="T9"/>
                </a:cxn>
                <a:cxn ang="0">
                  <a:pos x="T10" y="T11"/>
                </a:cxn>
              </a:cxnLst>
              <a:rect l="0" t="0" r="r" b="b"/>
              <a:pathLst>
                <a:path w="1920" h="3599">
                  <a:moveTo>
                    <a:pt x="0" y="3599"/>
                  </a:moveTo>
                  <a:lnTo>
                    <a:pt x="0" y="3599"/>
                  </a:lnTo>
                  <a:lnTo>
                    <a:pt x="1920" y="3599"/>
                  </a:lnTo>
                  <a:lnTo>
                    <a:pt x="1920" y="0"/>
                  </a:lnTo>
                  <a:lnTo>
                    <a:pt x="0" y="0"/>
                  </a:lnTo>
                  <a:lnTo>
                    <a:pt x="0" y="3599"/>
                  </a:lnTo>
                  <a:close/>
                </a:path>
              </a:pathLst>
            </a:custGeom>
            <a:solidFill>
              <a:srgbClr val="3B256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Freeform 8">
              <a:extLst>
                <a:ext uri="{FF2B5EF4-FFF2-40B4-BE49-F238E27FC236}">
                  <a16:creationId xmlns:a16="http://schemas.microsoft.com/office/drawing/2014/main" id="{46121946-4A2D-4FE0-B03A-88FD824F2703}"/>
                </a:ext>
              </a:extLst>
            </p:cNvPr>
            <p:cNvSpPr>
              <a:spLocks/>
            </p:cNvSpPr>
            <p:nvPr/>
          </p:nvSpPr>
          <p:spPr bwMode="auto">
            <a:xfrm>
              <a:off x="3459" y="2160"/>
              <a:ext cx="1153" cy="2166"/>
            </a:xfrm>
            <a:custGeom>
              <a:avLst/>
              <a:gdLst>
                <a:gd name="T0" fmla="*/ 0 w 1920"/>
                <a:gd name="T1" fmla="*/ 3599 h 3599"/>
                <a:gd name="T2" fmla="*/ 0 w 1920"/>
                <a:gd name="T3" fmla="*/ 3599 h 3599"/>
                <a:gd name="T4" fmla="*/ 1920 w 1920"/>
                <a:gd name="T5" fmla="*/ 3599 h 3599"/>
                <a:gd name="T6" fmla="*/ 1920 w 1920"/>
                <a:gd name="T7" fmla="*/ 0 h 3599"/>
                <a:gd name="T8" fmla="*/ 0 w 1920"/>
                <a:gd name="T9" fmla="*/ 0 h 3599"/>
                <a:gd name="T10" fmla="*/ 0 w 1920"/>
                <a:gd name="T11" fmla="*/ 3599 h 3599"/>
              </a:gdLst>
              <a:ahLst/>
              <a:cxnLst>
                <a:cxn ang="0">
                  <a:pos x="T0" y="T1"/>
                </a:cxn>
                <a:cxn ang="0">
                  <a:pos x="T2" y="T3"/>
                </a:cxn>
                <a:cxn ang="0">
                  <a:pos x="T4" y="T5"/>
                </a:cxn>
                <a:cxn ang="0">
                  <a:pos x="T6" y="T7"/>
                </a:cxn>
                <a:cxn ang="0">
                  <a:pos x="T8" y="T9"/>
                </a:cxn>
                <a:cxn ang="0">
                  <a:pos x="T10" y="T11"/>
                </a:cxn>
              </a:cxnLst>
              <a:rect l="0" t="0" r="r" b="b"/>
              <a:pathLst>
                <a:path w="1920" h="3599">
                  <a:moveTo>
                    <a:pt x="0" y="3599"/>
                  </a:moveTo>
                  <a:lnTo>
                    <a:pt x="0" y="3599"/>
                  </a:lnTo>
                  <a:lnTo>
                    <a:pt x="1920" y="3599"/>
                  </a:lnTo>
                  <a:lnTo>
                    <a:pt x="1920" y="0"/>
                  </a:lnTo>
                  <a:lnTo>
                    <a:pt x="0" y="0"/>
                  </a:lnTo>
                  <a:lnTo>
                    <a:pt x="0" y="3599"/>
                  </a:lnTo>
                  <a:close/>
                </a:path>
              </a:pathLst>
            </a:custGeom>
            <a:solidFill>
              <a:srgbClr val="3B256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2" name="Freeform 9">
              <a:extLst>
                <a:ext uri="{FF2B5EF4-FFF2-40B4-BE49-F238E27FC236}">
                  <a16:creationId xmlns:a16="http://schemas.microsoft.com/office/drawing/2014/main" id="{18464785-8CF6-4E4C-81C1-119736C5785A}"/>
                </a:ext>
              </a:extLst>
            </p:cNvPr>
            <p:cNvSpPr>
              <a:spLocks/>
            </p:cNvSpPr>
            <p:nvPr/>
          </p:nvSpPr>
          <p:spPr bwMode="auto">
            <a:xfrm>
              <a:off x="4613" y="3243"/>
              <a:ext cx="1153" cy="1083"/>
            </a:xfrm>
            <a:custGeom>
              <a:avLst/>
              <a:gdLst>
                <a:gd name="T0" fmla="*/ 0 w 1920"/>
                <a:gd name="T1" fmla="*/ 1800 h 1800"/>
                <a:gd name="T2" fmla="*/ 0 w 1920"/>
                <a:gd name="T3" fmla="*/ 1800 h 1800"/>
                <a:gd name="T4" fmla="*/ 1920 w 1920"/>
                <a:gd name="T5" fmla="*/ 1800 h 1800"/>
                <a:gd name="T6" fmla="*/ 1920 w 1920"/>
                <a:gd name="T7" fmla="*/ 0 h 1800"/>
                <a:gd name="T8" fmla="*/ 0 w 1920"/>
                <a:gd name="T9" fmla="*/ 0 h 1800"/>
                <a:gd name="T10" fmla="*/ 0 w 1920"/>
                <a:gd name="T11" fmla="*/ 1800 h 1800"/>
              </a:gdLst>
              <a:ahLst/>
              <a:cxnLst>
                <a:cxn ang="0">
                  <a:pos x="T0" y="T1"/>
                </a:cxn>
                <a:cxn ang="0">
                  <a:pos x="T2" y="T3"/>
                </a:cxn>
                <a:cxn ang="0">
                  <a:pos x="T4" y="T5"/>
                </a:cxn>
                <a:cxn ang="0">
                  <a:pos x="T6" y="T7"/>
                </a:cxn>
                <a:cxn ang="0">
                  <a:pos x="T8" y="T9"/>
                </a:cxn>
                <a:cxn ang="0">
                  <a:pos x="T10" y="T11"/>
                </a:cxn>
              </a:cxnLst>
              <a:rect l="0" t="0" r="r" b="b"/>
              <a:pathLst>
                <a:path w="1920" h="1800">
                  <a:moveTo>
                    <a:pt x="0" y="1800"/>
                  </a:moveTo>
                  <a:lnTo>
                    <a:pt x="0" y="1800"/>
                  </a:lnTo>
                  <a:lnTo>
                    <a:pt x="1920" y="1800"/>
                  </a:lnTo>
                  <a:lnTo>
                    <a:pt x="1920" y="0"/>
                  </a:lnTo>
                  <a:lnTo>
                    <a:pt x="0" y="0"/>
                  </a:lnTo>
                  <a:lnTo>
                    <a:pt x="0" y="1800"/>
                  </a:lnTo>
                  <a:close/>
                </a:path>
              </a:pathLst>
            </a:custGeom>
            <a:solidFill>
              <a:srgbClr val="D73C5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10">
              <a:extLst>
                <a:ext uri="{FF2B5EF4-FFF2-40B4-BE49-F238E27FC236}">
                  <a16:creationId xmlns:a16="http://schemas.microsoft.com/office/drawing/2014/main" id="{1539ABF0-B8A4-47CE-8406-9D28A2773933}"/>
                </a:ext>
              </a:extLst>
            </p:cNvPr>
            <p:cNvSpPr>
              <a:spLocks/>
            </p:cNvSpPr>
            <p:nvPr/>
          </p:nvSpPr>
          <p:spPr bwMode="auto">
            <a:xfrm>
              <a:off x="1153" y="2160"/>
              <a:ext cx="1153" cy="1083"/>
            </a:xfrm>
            <a:custGeom>
              <a:avLst/>
              <a:gdLst>
                <a:gd name="T0" fmla="*/ 0 w 1920"/>
                <a:gd name="T1" fmla="*/ 1799 h 1799"/>
                <a:gd name="T2" fmla="*/ 0 w 1920"/>
                <a:gd name="T3" fmla="*/ 1799 h 1799"/>
                <a:gd name="T4" fmla="*/ 1920 w 1920"/>
                <a:gd name="T5" fmla="*/ 1799 h 1799"/>
                <a:gd name="T6" fmla="*/ 1920 w 1920"/>
                <a:gd name="T7" fmla="*/ 0 h 1799"/>
                <a:gd name="T8" fmla="*/ 0 w 1920"/>
                <a:gd name="T9" fmla="*/ 0 h 1799"/>
                <a:gd name="T10" fmla="*/ 0 w 1920"/>
                <a:gd name="T11" fmla="*/ 1799 h 1799"/>
              </a:gdLst>
              <a:ahLst/>
              <a:cxnLst>
                <a:cxn ang="0">
                  <a:pos x="T0" y="T1"/>
                </a:cxn>
                <a:cxn ang="0">
                  <a:pos x="T2" y="T3"/>
                </a:cxn>
                <a:cxn ang="0">
                  <a:pos x="T4" y="T5"/>
                </a:cxn>
                <a:cxn ang="0">
                  <a:pos x="T6" y="T7"/>
                </a:cxn>
                <a:cxn ang="0">
                  <a:pos x="T8" y="T9"/>
                </a:cxn>
                <a:cxn ang="0">
                  <a:pos x="T10" y="T11"/>
                </a:cxn>
              </a:cxnLst>
              <a:rect l="0" t="0" r="r" b="b"/>
              <a:pathLst>
                <a:path w="1920" h="1799">
                  <a:moveTo>
                    <a:pt x="0" y="1799"/>
                  </a:moveTo>
                  <a:lnTo>
                    <a:pt x="0" y="1799"/>
                  </a:lnTo>
                  <a:lnTo>
                    <a:pt x="1920" y="1799"/>
                  </a:lnTo>
                  <a:lnTo>
                    <a:pt x="1920" y="0"/>
                  </a:lnTo>
                  <a:lnTo>
                    <a:pt x="0" y="0"/>
                  </a:lnTo>
                  <a:lnTo>
                    <a:pt x="0" y="1799"/>
                  </a:lnTo>
                  <a:close/>
                </a:path>
              </a:pathLst>
            </a:custGeom>
            <a:solidFill>
              <a:srgbClr val="D6C5E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1">
              <a:extLst>
                <a:ext uri="{FF2B5EF4-FFF2-40B4-BE49-F238E27FC236}">
                  <a16:creationId xmlns:a16="http://schemas.microsoft.com/office/drawing/2014/main" id="{427BC860-7089-453D-9AE7-40C7A8F416FC}"/>
                </a:ext>
              </a:extLst>
            </p:cNvPr>
            <p:cNvSpPr>
              <a:spLocks/>
            </p:cNvSpPr>
            <p:nvPr/>
          </p:nvSpPr>
          <p:spPr bwMode="auto">
            <a:xfrm>
              <a:off x="4613" y="2160"/>
              <a:ext cx="1153" cy="1083"/>
            </a:xfrm>
            <a:custGeom>
              <a:avLst/>
              <a:gdLst>
                <a:gd name="T0" fmla="*/ 0 w 1920"/>
                <a:gd name="T1" fmla="*/ 1799 h 1799"/>
                <a:gd name="T2" fmla="*/ 0 w 1920"/>
                <a:gd name="T3" fmla="*/ 1799 h 1799"/>
                <a:gd name="T4" fmla="*/ 1920 w 1920"/>
                <a:gd name="T5" fmla="*/ 1799 h 1799"/>
                <a:gd name="T6" fmla="*/ 1920 w 1920"/>
                <a:gd name="T7" fmla="*/ 0 h 1799"/>
                <a:gd name="T8" fmla="*/ 0 w 1920"/>
                <a:gd name="T9" fmla="*/ 0 h 1799"/>
                <a:gd name="T10" fmla="*/ 0 w 1920"/>
                <a:gd name="T11" fmla="*/ 1799 h 1799"/>
              </a:gdLst>
              <a:ahLst/>
              <a:cxnLst>
                <a:cxn ang="0">
                  <a:pos x="T0" y="T1"/>
                </a:cxn>
                <a:cxn ang="0">
                  <a:pos x="T2" y="T3"/>
                </a:cxn>
                <a:cxn ang="0">
                  <a:pos x="T4" y="T5"/>
                </a:cxn>
                <a:cxn ang="0">
                  <a:pos x="T6" y="T7"/>
                </a:cxn>
                <a:cxn ang="0">
                  <a:pos x="T8" y="T9"/>
                </a:cxn>
                <a:cxn ang="0">
                  <a:pos x="T10" y="T11"/>
                </a:cxn>
              </a:cxnLst>
              <a:rect l="0" t="0" r="r" b="b"/>
              <a:pathLst>
                <a:path w="1920" h="1799">
                  <a:moveTo>
                    <a:pt x="0" y="1799"/>
                  </a:moveTo>
                  <a:lnTo>
                    <a:pt x="0" y="1799"/>
                  </a:lnTo>
                  <a:lnTo>
                    <a:pt x="1920" y="1799"/>
                  </a:lnTo>
                  <a:lnTo>
                    <a:pt x="1920" y="0"/>
                  </a:lnTo>
                  <a:lnTo>
                    <a:pt x="0" y="0"/>
                  </a:lnTo>
                  <a:lnTo>
                    <a:pt x="0" y="1799"/>
                  </a:lnTo>
                  <a:close/>
                </a:path>
              </a:pathLst>
            </a:custGeom>
            <a:solidFill>
              <a:srgbClr val="D6C5E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6" name="Rectangle 5">
            <a:extLst>
              <a:ext uri="{FF2B5EF4-FFF2-40B4-BE49-F238E27FC236}">
                <a16:creationId xmlns:a16="http://schemas.microsoft.com/office/drawing/2014/main" id="{4CAEA3A5-9A51-4317-BE99-D8EFB6E5B83A}"/>
              </a:ext>
            </a:extLst>
          </p:cNvPr>
          <p:cNvSpPr/>
          <p:nvPr/>
        </p:nvSpPr>
        <p:spPr>
          <a:xfrm>
            <a:off x="243921" y="6399313"/>
            <a:ext cx="1797287" cy="230832"/>
          </a:xfrm>
          <a:prstGeom prst="rect">
            <a:avLst/>
          </a:prstGeom>
        </p:spPr>
        <p:txBody>
          <a:bodyPr wrap="none">
            <a:spAutoFit/>
          </a:bodyPr>
          <a:lstStyle/>
          <a:p>
            <a:r>
              <a:rPr lang="en-US" sz="900" dirty="0">
                <a:solidFill>
                  <a:schemeClr val="bg1"/>
                </a:solidFill>
                <a:latin typeface="RN House Sans Light" panose="020B0404020203020204" pitchFamily="34" charset="77"/>
              </a:rPr>
              <a:t>Information classiﬁcation: Public</a:t>
            </a:r>
          </a:p>
        </p:txBody>
      </p:sp>
    </p:spTree>
    <p:extLst>
      <p:ext uri="{BB962C8B-B14F-4D97-AF65-F5344CB8AC3E}">
        <p14:creationId xmlns:p14="http://schemas.microsoft.com/office/powerpoint/2010/main" val="3314259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solidFill>
                  <a:srgbClr val="44195E"/>
                </a:solidFill>
                <a:latin typeface="RN House Sans Light" panose="020B0404020203020204" pitchFamily="34" charset="77"/>
              </a:rPr>
              <a:t>Python 101: History</a:t>
            </a:r>
            <a:endParaRPr lang="en-GB" dirty="0"/>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pPr marL="342900" indent="-342900">
              <a:buFontTx/>
              <a:buChar char="-"/>
            </a:pPr>
            <a:r>
              <a:rPr lang="en-GB" dirty="0"/>
              <a:t>Adopted as main shell language for Apple</a:t>
            </a:r>
          </a:p>
          <a:p>
            <a:pPr marL="342900" indent="-342900">
              <a:buFontTx/>
              <a:buChar char="-"/>
            </a:pPr>
            <a:endParaRPr lang="en-GB" dirty="0"/>
          </a:p>
          <a:p>
            <a:pPr marL="342900" indent="-342900">
              <a:buFontTx/>
              <a:buChar char="-"/>
            </a:pPr>
            <a:r>
              <a:rPr lang="en-GB" dirty="0"/>
              <a:t>Adopted as the language of choice by Data Scientists </a:t>
            </a:r>
            <a:br>
              <a:rPr lang="en-GB" dirty="0"/>
            </a:br>
            <a:endParaRPr lang="en-GB" dirty="0"/>
          </a:p>
          <a:p>
            <a:pPr marL="342900" indent="-342900">
              <a:buFontTx/>
              <a:buChar char="-"/>
            </a:pPr>
            <a:r>
              <a:rPr lang="en-GB" dirty="0"/>
              <a:t>Adopted by AI CoE as “hardcode” heavy lifting language</a:t>
            </a:r>
            <a:br>
              <a:rPr lang="en-GB" dirty="0"/>
            </a:br>
            <a:r>
              <a:rPr lang="en-GB" dirty="0"/>
              <a:t>(with Node being our go to boiler plate / app language)</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Tree>
    <p:extLst>
      <p:ext uri="{BB962C8B-B14F-4D97-AF65-F5344CB8AC3E}">
        <p14:creationId xmlns:p14="http://schemas.microsoft.com/office/powerpoint/2010/main" val="1750730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457200" indent="-457200"/>
            <a:r>
              <a:rPr lang="en-GB" dirty="0"/>
              <a:t>Versions: Python-Versions...</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a:xfrm>
            <a:off x="628650" y="1643856"/>
            <a:ext cx="7886700" cy="1539616"/>
          </a:xfrm>
        </p:spPr>
        <p:txBody>
          <a:bodyPr>
            <a:normAutofit/>
          </a:bodyPr>
          <a:lstStyle/>
          <a:p>
            <a:pPr marL="342900" indent="-342900">
              <a:buFontTx/>
              <a:buChar char="-"/>
            </a:pPr>
            <a:endParaRPr lang="en-GB" sz="2000" dirty="0"/>
          </a:p>
          <a:p>
            <a:r>
              <a:rPr lang="en-GB" sz="2000" dirty="0"/>
              <a:t>Getting into python it isn’t long before you run into python’s different versions…</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
        <p:nvSpPr>
          <p:cNvPr id="6" name="TextBox 5">
            <a:extLst>
              <a:ext uri="{FF2B5EF4-FFF2-40B4-BE49-F238E27FC236}">
                <a16:creationId xmlns:a16="http://schemas.microsoft.com/office/drawing/2014/main" id="{DBAE8F17-ECAE-49D5-A8FF-705D9095C6F8}"/>
              </a:ext>
            </a:extLst>
          </p:cNvPr>
          <p:cNvSpPr txBox="1"/>
          <p:nvPr/>
        </p:nvSpPr>
        <p:spPr>
          <a:xfrm>
            <a:off x="342123" y="3429000"/>
            <a:ext cx="3105752" cy="923330"/>
          </a:xfrm>
          <a:prstGeom prst="rect">
            <a:avLst/>
          </a:prstGeom>
          <a:noFill/>
        </p:spPr>
        <p:txBody>
          <a:bodyPr wrap="square" rtlCol="0">
            <a:spAutoFit/>
          </a:bodyPr>
          <a:lstStyle/>
          <a:p>
            <a:r>
              <a:rPr lang="en-GB" sz="5400" dirty="0"/>
              <a:t>Python 2</a:t>
            </a:r>
          </a:p>
        </p:txBody>
      </p:sp>
      <p:sp>
        <p:nvSpPr>
          <p:cNvPr id="8" name="TextBox 7">
            <a:extLst>
              <a:ext uri="{FF2B5EF4-FFF2-40B4-BE49-F238E27FC236}">
                <a16:creationId xmlns:a16="http://schemas.microsoft.com/office/drawing/2014/main" id="{D36E9E2C-648B-4B0E-85AF-9CE781EE926F}"/>
              </a:ext>
            </a:extLst>
          </p:cNvPr>
          <p:cNvSpPr txBox="1"/>
          <p:nvPr/>
        </p:nvSpPr>
        <p:spPr>
          <a:xfrm>
            <a:off x="3904191" y="3735818"/>
            <a:ext cx="447870" cy="369332"/>
          </a:xfrm>
          <a:prstGeom prst="rect">
            <a:avLst/>
          </a:prstGeom>
          <a:noFill/>
        </p:spPr>
        <p:txBody>
          <a:bodyPr wrap="square" rtlCol="0">
            <a:spAutoFit/>
          </a:bodyPr>
          <a:lstStyle/>
          <a:p>
            <a:r>
              <a:rPr lang="en-GB" dirty="0"/>
              <a:t>vs</a:t>
            </a:r>
          </a:p>
        </p:txBody>
      </p:sp>
      <p:sp>
        <p:nvSpPr>
          <p:cNvPr id="9" name="TextBox 8">
            <a:extLst>
              <a:ext uri="{FF2B5EF4-FFF2-40B4-BE49-F238E27FC236}">
                <a16:creationId xmlns:a16="http://schemas.microsoft.com/office/drawing/2014/main" id="{1E63CC6A-202D-45E3-958F-9EC77C45CF9A}"/>
              </a:ext>
            </a:extLst>
          </p:cNvPr>
          <p:cNvSpPr txBox="1"/>
          <p:nvPr/>
        </p:nvSpPr>
        <p:spPr>
          <a:xfrm>
            <a:off x="4808377" y="3476502"/>
            <a:ext cx="3829422" cy="923330"/>
          </a:xfrm>
          <a:prstGeom prst="rect">
            <a:avLst/>
          </a:prstGeom>
          <a:noFill/>
        </p:spPr>
        <p:txBody>
          <a:bodyPr wrap="square" rtlCol="0">
            <a:spAutoFit/>
          </a:bodyPr>
          <a:lstStyle/>
          <a:p>
            <a:r>
              <a:rPr lang="en-GB" sz="5400" dirty="0"/>
              <a:t>Python 3</a:t>
            </a:r>
          </a:p>
        </p:txBody>
      </p:sp>
    </p:spTree>
    <p:extLst>
      <p:ext uri="{BB962C8B-B14F-4D97-AF65-F5344CB8AC3E}">
        <p14:creationId xmlns:p14="http://schemas.microsoft.com/office/powerpoint/2010/main" val="3064570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457200" indent="-457200"/>
            <a:r>
              <a:rPr lang="en-GB" dirty="0"/>
              <a:t>Versions: Python 2 /Python 3 a comparison</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a:xfrm>
            <a:off x="628650" y="1825625"/>
            <a:ext cx="2935644" cy="4351338"/>
          </a:xfrm>
        </p:spPr>
        <p:txBody>
          <a:bodyPr>
            <a:normAutofit/>
          </a:bodyPr>
          <a:lstStyle/>
          <a:p>
            <a:pPr marL="342900" indent="-342900">
              <a:buFont typeface="Arial" panose="020B0604020202020204" pitchFamily="34" charset="0"/>
              <a:buChar char="•"/>
            </a:pPr>
            <a:r>
              <a:rPr lang="en-GB" sz="2000" dirty="0"/>
              <a:t>Legacy – </a:t>
            </a:r>
            <a:r>
              <a:rPr lang="en-GB" sz="1000" dirty="0"/>
              <a:t>still entrenched in lots of old software</a:t>
            </a:r>
            <a:endParaRPr lang="en-GB" sz="2000" dirty="0"/>
          </a:p>
          <a:p>
            <a:pPr marL="342900" indent="-342900">
              <a:buFont typeface="Arial" panose="020B0604020202020204" pitchFamily="34" charset="0"/>
              <a:buChar char="•"/>
            </a:pPr>
            <a:r>
              <a:rPr lang="en-GB" sz="2000" dirty="0"/>
              <a:t>Library – </a:t>
            </a:r>
            <a:r>
              <a:rPr lang="en-GB" sz="1200" dirty="0"/>
              <a:t>many old libraries are not forwards compatible</a:t>
            </a:r>
            <a:endParaRPr lang="en-GB" sz="2000" dirty="0"/>
          </a:p>
          <a:p>
            <a:pPr marL="342900" indent="-342900">
              <a:buFont typeface="Arial" panose="020B0604020202020204" pitchFamily="34" charset="0"/>
              <a:buChar char="•"/>
            </a:pPr>
            <a:r>
              <a:rPr lang="en-GB" sz="2000" dirty="0"/>
              <a:t>ASCII – </a:t>
            </a:r>
            <a:r>
              <a:rPr lang="en-GB" sz="1000" dirty="0"/>
              <a:t>Strings are stored as ASCII by default</a:t>
            </a:r>
            <a:endParaRPr lang="en-GB" sz="2000" dirty="0"/>
          </a:p>
          <a:p>
            <a:pPr marL="342900" indent="-342900">
              <a:buFont typeface="Arial" panose="020B0604020202020204" pitchFamily="34" charset="0"/>
              <a:buChar char="•"/>
            </a:pPr>
            <a:r>
              <a:rPr lang="en-GB" sz="2000" dirty="0"/>
              <a:t>5/2 = 2 – </a:t>
            </a:r>
            <a:r>
              <a:rPr lang="en-GB" sz="1000" dirty="0"/>
              <a:t>Integer calculations are rounded down</a:t>
            </a:r>
            <a:endParaRPr lang="en-GB" sz="2000" dirty="0"/>
          </a:p>
          <a:p>
            <a:pPr marL="342900" indent="-342900">
              <a:buFont typeface="Arial" panose="020B0604020202020204" pitchFamily="34" charset="0"/>
              <a:buChar char="•"/>
            </a:pPr>
            <a:r>
              <a:rPr lang="en-GB" sz="2000" dirty="0"/>
              <a:t>Print “hello world” – </a:t>
            </a:r>
            <a:r>
              <a:rPr lang="en-GB" sz="1000" dirty="0"/>
              <a:t>print in python 2 style</a:t>
            </a:r>
            <a:endParaRPr lang="en-GB" sz="2000"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
        <p:nvSpPr>
          <p:cNvPr id="6" name="TextBox 5">
            <a:extLst>
              <a:ext uri="{FF2B5EF4-FFF2-40B4-BE49-F238E27FC236}">
                <a16:creationId xmlns:a16="http://schemas.microsoft.com/office/drawing/2014/main" id="{C3738074-3B8B-4EA6-AAEF-0264B7F28E63}"/>
              </a:ext>
            </a:extLst>
          </p:cNvPr>
          <p:cNvSpPr txBox="1"/>
          <p:nvPr/>
        </p:nvSpPr>
        <p:spPr>
          <a:xfrm>
            <a:off x="4453812" y="1825625"/>
            <a:ext cx="3247053" cy="2400657"/>
          </a:xfrm>
          <a:prstGeom prst="rect">
            <a:avLst/>
          </a:prstGeom>
          <a:noFill/>
        </p:spPr>
        <p:txBody>
          <a:bodyPr wrap="square" rtlCol="0">
            <a:spAutoFit/>
          </a:bodyPr>
          <a:lstStyle/>
          <a:p>
            <a:pPr marL="285750" indent="-285750">
              <a:buFont typeface="Arial" panose="020B0604020202020204" pitchFamily="34" charset="0"/>
              <a:buChar char="•"/>
            </a:pPr>
            <a:r>
              <a:rPr lang="en-GB" sz="2000" dirty="0"/>
              <a:t>Future – </a:t>
            </a:r>
            <a:r>
              <a:rPr lang="en-GB" sz="1000" dirty="0"/>
              <a:t>It is slowly but surely taking over</a:t>
            </a:r>
            <a:endParaRPr lang="en-GB" sz="2000" dirty="0"/>
          </a:p>
          <a:p>
            <a:pPr marL="285750" indent="-285750">
              <a:buFont typeface="Arial" panose="020B0604020202020204" pitchFamily="34" charset="0"/>
              <a:buChar char="•"/>
            </a:pPr>
            <a:r>
              <a:rPr lang="en-GB" sz="2000" dirty="0"/>
              <a:t>Library-</a:t>
            </a:r>
            <a:r>
              <a:rPr lang="en-GB" sz="1000" dirty="0"/>
              <a:t>most new libraries are not developed with backwards compatibility using tech only in python 3.</a:t>
            </a:r>
          </a:p>
          <a:p>
            <a:pPr marL="285750" indent="-285750">
              <a:buFont typeface="Arial" panose="020B0604020202020204" pitchFamily="34" charset="0"/>
              <a:buChar char="•"/>
            </a:pPr>
            <a:r>
              <a:rPr lang="en-GB" sz="2000" dirty="0"/>
              <a:t>Unicode – </a:t>
            </a:r>
            <a:r>
              <a:rPr lang="en-GB" sz="1000" dirty="0"/>
              <a:t>Strings are in Unicode by default</a:t>
            </a:r>
          </a:p>
          <a:p>
            <a:pPr marL="285750" indent="-285750">
              <a:buFont typeface="Arial" panose="020B0604020202020204" pitchFamily="34" charset="0"/>
              <a:buChar char="•"/>
            </a:pPr>
            <a:r>
              <a:rPr lang="en-GB" sz="2000" dirty="0"/>
              <a:t>5/2 = 2.5-</a:t>
            </a:r>
            <a:r>
              <a:rPr lang="en-GB" sz="1000" dirty="0"/>
              <a:t>The expression will return the expected result</a:t>
            </a:r>
          </a:p>
          <a:p>
            <a:pPr marL="285750" indent="-285750">
              <a:buFont typeface="Arial" panose="020B0604020202020204" pitchFamily="34" charset="0"/>
              <a:buChar char="•"/>
            </a:pPr>
            <a:r>
              <a:rPr lang="en-GB" sz="2000" dirty="0"/>
              <a:t>Print (“Hello World”)</a:t>
            </a:r>
          </a:p>
        </p:txBody>
      </p:sp>
      <p:sp>
        <p:nvSpPr>
          <p:cNvPr id="7" name="TextBox 6">
            <a:extLst>
              <a:ext uri="{FF2B5EF4-FFF2-40B4-BE49-F238E27FC236}">
                <a16:creationId xmlns:a16="http://schemas.microsoft.com/office/drawing/2014/main" id="{4AF7B7F8-6D40-4131-8A9A-6538E501CC21}"/>
              </a:ext>
            </a:extLst>
          </p:cNvPr>
          <p:cNvSpPr txBox="1"/>
          <p:nvPr/>
        </p:nvSpPr>
        <p:spPr>
          <a:xfrm>
            <a:off x="547396" y="4914122"/>
            <a:ext cx="5816082" cy="400110"/>
          </a:xfrm>
          <a:prstGeom prst="rect">
            <a:avLst/>
          </a:prstGeom>
          <a:noFill/>
        </p:spPr>
        <p:txBody>
          <a:bodyPr wrap="square" rtlCol="0">
            <a:spAutoFit/>
          </a:bodyPr>
          <a:lstStyle/>
          <a:p>
            <a:r>
              <a:rPr lang="en-GB" sz="1000" dirty="0"/>
              <a:t>Note – Node gyp wraps gyp written in python 2, so you need python 2.7 for some packages in </a:t>
            </a:r>
            <a:r>
              <a:rPr lang="en-GB" sz="1000" dirty="0" err="1"/>
              <a:t>npm</a:t>
            </a:r>
            <a:r>
              <a:rPr lang="en-GB" sz="1000" dirty="0"/>
              <a:t> however nothing to stop you having both installed – more later.</a:t>
            </a:r>
          </a:p>
        </p:txBody>
      </p:sp>
    </p:spTree>
    <p:extLst>
      <p:ext uri="{BB962C8B-B14F-4D97-AF65-F5344CB8AC3E}">
        <p14:creationId xmlns:p14="http://schemas.microsoft.com/office/powerpoint/2010/main" val="4236780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457200" indent="-457200"/>
            <a:r>
              <a:rPr lang="en-GB" dirty="0"/>
              <a:t>Versions: Overview</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a:xfrm>
            <a:off x="628649" y="1825625"/>
            <a:ext cx="5201699" cy="4351338"/>
          </a:xfrm>
        </p:spPr>
        <p:txBody>
          <a:bodyPr>
            <a:normAutofit/>
          </a:bodyPr>
          <a:lstStyle/>
          <a:p>
            <a:r>
              <a:rPr lang="en-GB" sz="2000" dirty="0"/>
              <a:t>Use PYTHON 3 simples </a:t>
            </a:r>
            <a:r>
              <a:rPr lang="en-GB" sz="2000" dirty="0">
                <a:sym typeface="Wingdings" panose="05000000000000000000" pitchFamily="2" charset="2"/>
              </a:rPr>
              <a:t></a:t>
            </a:r>
          </a:p>
          <a:p>
            <a:endParaRPr lang="en-GB" sz="2000" dirty="0">
              <a:sym typeface="Wingdings" panose="05000000000000000000" pitchFamily="2" charset="2"/>
            </a:endParaRPr>
          </a:p>
          <a:p>
            <a:r>
              <a:rPr lang="en-GB" sz="2000" dirty="0">
                <a:sym typeface="Wingdings" panose="05000000000000000000" pitchFamily="2" charset="2"/>
              </a:rPr>
              <a:t>PYTHON 2 is dead</a:t>
            </a:r>
            <a:endParaRPr lang="en-GB" sz="2000"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563916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solidFill>
                  <a:srgbClr val="44195E"/>
                </a:solidFill>
                <a:latin typeface="RN House Sans Light" panose="020B0404020203020204" pitchFamily="34" charset="77"/>
              </a:rPr>
              <a:t>Python Installation: interpreter</a:t>
            </a:r>
            <a:endParaRPr lang="en-GB" dirty="0"/>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dirty="0"/>
              <a:t>“</a:t>
            </a:r>
            <a:r>
              <a:rPr lang="en-GB" dirty="0" err="1"/>
              <a:t>xxxDELETEDxxx</a:t>
            </a:r>
            <a:r>
              <a:rPr lang="en-GB" dirty="0"/>
              <a:t>”</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Tree>
    <p:extLst>
      <p:ext uri="{BB962C8B-B14F-4D97-AF65-F5344CB8AC3E}">
        <p14:creationId xmlns:p14="http://schemas.microsoft.com/office/powerpoint/2010/main" val="2348952146"/>
      </p:ext>
    </p:extLst>
  </p:cSld>
  <p:clrMapOvr>
    <a:masterClrMapping/>
  </p:clrMapOvr>
</p:sld>
</file>

<file path=ppt/theme/theme1.xml><?xml version="1.0" encoding="utf-8"?>
<a:theme xmlns:a="http://schemas.openxmlformats.org/drawingml/2006/main" name="Office Theme">
  <a:themeElements>
    <a:clrScheme name="NWG">
      <a:dk1>
        <a:srgbClr val="42145F"/>
      </a:dk1>
      <a:lt1>
        <a:srgbClr val="FFFFFF"/>
      </a:lt1>
      <a:dk2>
        <a:srgbClr val="5E10B1"/>
      </a:dk2>
      <a:lt2>
        <a:srgbClr val="F4F0E8"/>
      </a:lt2>
      <a:accent1>
        <a:srgbClr val="A58CC3"/>
      </a:accent1>
      <a:accent2>
        <a:srgbClr val="E6A000"/>
      </a:accent2>
      <a:accent3>
        <a:srgbClr val="D73C5F"/>
      </a:accent3>
      <a:accent4>
        <a:srgbClr val="82B400"/>
      </a:accent4>
      <a:accent5>
        <a:srgbClr val="D75F19"/>
      </a:accent5>
      <a:accent6>
        <a:srgbClr val="EBAF8C"/>
      </a:accent6>
      <a:hlink>
        <a:srgbClr val="5E10B1"/>
      </a:hlink>
      <a:folHlink>
        <a:srgbClr val="C8B9D7"/>
      </a:folHlink>
    </a:clrScheme>
    <a:fontScheme name="NWG">
      <a:majorFont>
        <a:latin typeface="RN House Sans Light"/>
        <a:ea typeface=""/>
        <a:cs typeface=""/>
      </a:majorFont>
      <a:minorFont>
        <a:latin typeface="RN House Sans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RBS Document" ma:contentTypeID="0x010100634BF9FE955A4640AC0E96B7B578D17E00479388E2961AC74F803D4D112818351A" ma:contentTypeVersion="4" ma:contentTypeDescription="RBS Document base content type" ma:contentTypeScope="" ma:versionID="a85f61f0bf72ff9fe675215b1e8b6a80">
  <xsd:schema xmlns:xsd="http://www.w3.org/2001/XMLSchema" xmlns:xs="http://www.w3.org/2001/XMLSchema" xmlns:p="http://schemas.microsoft.com/office/2006/metadata/properties" xmlns:ns2="a89de3b2-3620-4c32-8902-d2201d5d97e1" targetNamespace="http://schemas.microsoft.com/office/2006/metadata/properties" ma:root="true" ma:fieldsID="7d32c2674e2b24346c3a7653a075a3ec" ns2:_="">
    <xsd:import namespace="a89de3b2-3620-4c32-8902-d2201d5d97e1"/>
    <xsd:element name="properties">
      <xsd:complexType>
        <xsd:sequence>
          <xsd:element name="documentManagement">
            <xsd:complexType>
              <xsd:all>
                <xsd:element ref="ns2:RbsSecurityClassification"/>
                <xsd:element ref="ns2:f83392ae46624cc79c2cd3340305e650" minOccurs="0"/>
                <xsd:element ref="ns2:TaxCatchAll" minOccurs="0"/>
                <xsd:element ref="ns2:TaxCatchAllLabel" minOccurs="0"/>
                <xsd:element ref="ns2:RbsDocument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9de3b2-3620-4c32-8902-d2201d5d97e1" elementFormDefault="qualified">
    <xsd:import namespace="http://schemas.microsoft.com/office/2006/documentManagement/types"/>
    <xsd:import namespace="http://schemas.microsoft.com/office/infopath/2007/PartnerControls"/>
    <xsd:element name="RbsSecurityClassification" ma:index="8" ma:displayName="Security classification" ma:default="" ma:description="Please provide a Security Classification for this content. Classifying information helps your colleagues handle and protect it correctly, and helps prevent information from getting into the wrong hands. Please note, that the Bank Intranet is not an appropriate location to store content that should be classified as either Confidential or Secret. For further information, please refer to this site: https://www.securityzone.rbs.com/kzscripts/default.asp?cid=4" ma:format="RadioButtons" ma:internalName="RbsSecurityClassification">
      <xsd:simpleType>
        <xsd:restriction base="dms:Choice">
          <xsd:enumeration value="IC0 – Public – Information intended and approved for general public use and publication, or is already in the public domain."/>
          <xsd:enumeration value="IC1 – Internal – Information intended to be shared within the Group. This could be Group-wide (covering employees, contractors and third-party users)."/>
        </xsd:restriction>
      </xsd:simpleType>
    </xsd:element>
    <xsd:element name="f83392ae46624cc79c2cd3340305e650" ma:index="9" nillable="true" ma:taxonomy="true" ma:internalName="f83392ae46624cc79c2cd3340305e650" ma:taxonomyFieldName="RbsBusinessOwner" ma:displayName="Business owner" ma:fieldId="{f83392ae-4662-4cc7-9c2c-d3340305e650}" ma:sspId="fd27e408-9a26-4a62-845b-dcdaf7f7275a" ma:termSetId="9ff1e197-0a7e-42b0-ab27-8600a5716170" ma:anchorId="00000000-0000-0000-0000-000000000000" ma:open="false" ma:isKeyword="false">
      <xsd:complexType>
        <xsd:sequence>
          <xsd:element ref="pc:Terms" minOccurs="0" maxOccurs="1"/>
        </xsd:sequence>
      </xsd:complexType>
    </xsd:element>
    <xsd:element name="TaxCatchAll" ma:index="10" nillable="true" ma:displayName="Taxonomy Catch All Column" ma:hidden="true" ma:list="{b25e8d90-3a11-4c6e-8d90-a727d06e039e}" ma:internalName="TaxCatchAll" ma:showField="CatchAllData" ma:web="a89de3b2-3620-4c32-8902-d2201d5d97e1">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hidden="true" ma:list="{b25e8d90-3a11-4c6e-8d90-a727d06e039e}" ma:internalName="TaxCatchAllLabel" ma:readOnly="true" ma:showField="CatchAllDataLabel" ma:web="a89de3b2-3620-4c32-8902-d2201d5d97e1">
      <xsd:complexType>
        <xsd:complexContent>
          <xsd:extension base="dms:MultiChoiceLookup">
            <xsd:sequence>
              <xsd:element name="Value" type="dms:Lookup" maxOccurs="unbounded" minOccurs="0" nillable="true"/>
            </xsd:sequence>
          </xsd:extension>
        </xsd:complexContent>
      </xsd:complexType>
    </xsd:element>
    <xsd:element name="RbsDocumentDescription" ma:index="13" nillable="true" ma:displayName="Description" ma:description="Any relevant description for this document" ma:internalName="RbsDocument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bsSecurityClassification xmlns="a89de3b2-3620-4c32-8902-d2201d5d97e1">IC1 – Internal – Information intended to be shared within the Group. This could be Group-wide (covering employees, contractors and third-party users).</RbsSecurityClassification>
    <f83392ae46624cc79c2cd3340305e650 xmlns="a89de3b2-3620-4c32-8902-d2201d5d97e1">
      <Terms xmlns="http://schemas.microsoft.com/office/infopath/2007/PartnerControls"/>
    </f83392ae46624cc79c2cd3340305e650>
    <RbsDocumentDescription xmlns="a89de3b2-3620-4c32-8902-d2201d5d97e1" xsi:nil="true"/>
    <TaxCatchAll xmlns="a89de3b2-3620-4c32-8902-d2201d5d97e1"/>
  </documentManagement>
</p:properties>
</file>

<file path=customXml/itemProps1.xml><?xml version="1.0" encoding="utf-8"?>
<ds:datastoreItem xmlns:ds="http://schemas.openxmlformats.org/officeDocument/2006/customXml" ds:itemID="{1DA739CF-227D-44DF-858A-405127FA13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9de3b2-3620-4c32-8902-d2201d5d97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E8AFE94-A7EB-4DB0-997A-17AD5BDD76BE}">
  <ds:schemaRefs>
    <ds:schemaRef ds:uri="http://schemas.microsoft.com/sharepoint/v3/contenttype/forms"/>
  </ds:schemaRefs>
</ds:datastoreItem>
</file>

<file path=customXml/itemProps3.xml><?xml version="1.0" encoding="utf-8"?>
<ds:datastoreItem xmlns:ds="http://schemas.openxmlformats.org/officeDocument/2006/customXml" ds:itemID="{25B9DDFE-003E-4269-9EAF-85F9076129C6}">
  <ds:schemaRefs>
    <ds:schemaRef ds:uri="http://purl.org/dc/elements/1.1/"/>
    <ds:schemaRef ds:uri="http://schemas.microsoft.com/office/2006/documentManagement/types"/>
    <ds:schemaRef ds:uri="http://purl.org/dc/dcmitype/"/>
    <ds:schemaRef ds:uri="http://purl.org/dc/terms/"/>
    <ds:schemaRef ds:uri="http://www.w3.org/XML/1998/namespace"/>
    <ds:schemaRef ds:uri="http://schemas.microsoft.com/office/infopath/2007/PartnerControls"/>
    <ds:schemaRef ds:uri="a89de3b2-3620-4c32-8902-d2201d5d97e1"/>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2347</TotalTime>
  <Words>2062</Words>
  <Application>Microsoft Office PowerPoint</Application>
  <PresentationFormat>On-screen Show (4:3)</PresentationFormat>
  <Paragraphs>389</Paragraphs>
  <Slides>44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RN House Sans Light</vt:lpstr>
      <vt:lpstr>RN House Sans Regular</vt:lpstr>
      <vt:lpstr>Office Theme</vt:lpstr>
      <vt:lpstr>PowerPoint Presentation</vt:lpstr>
      <vt:lpstr>Python 101</vt:lpstr>
      <vt:lpstr>Python 101 : What is Python?</vt:lpstr>
      <vt:lpstr>Python 101: History</vt:lpstr>
      <vt:lpstr>Python 101: History</vt:lpstr>
      <vt:lpstr>Versions: Python-Versions...</vt:lpstr>
      <vt:lpstr>Versions: Python 2 /Python 3 a comparison</vt:lpstr>
      <vt:lpstr>Versions: Overview</vt:lpstr>
      <vt:lpstr>Python Installation: interpreter</vt:lpstr>
      <vt:lpstr>Python Installation: Pip Modules</vt:lpstr>
      <vt:lpstr>Python Primer: 101</vt:lpstr>
      <vt:lpstr>Python Primer: JS (Node) and Python</vt:lpstr>
      <vt:lpstr>Python Primer: Hello World</vt:lpstr>
      <vt:lpstr>Python Primer: Primitives</vt:lpstr>
      <vt:lpstr>Python Primer: Boolean Primitives</vt:lpstr>
      <vt:lpstr>Python Primer: Number Primitives</vt:lpstr>
      <vt:lpstr>Python Primer: String Primitives</vt:lpstr>
      <vt:lpstr>Python Primer: Sequence Primitives</vt:lpstr>
      <vt:lpstr>Python Primer: Mapping Primitives</vt:lpstr>
      <vt:lpstr>Python Primer: Important Notes</vt:lpstr>
      <vt:lpstr>Python Primer: Primitives Overview</vt:lpstr>
      <vt:lpstr>Python Primer: Function</vt:lpstr>
      <vt:lpstr>Python Primer: Function Parameters</vt:lpstr>
      <vt:lpstr>Python Primer: Function Decoration</vt:lpstr>
      <vt:lpstr>Python Primer: Function DocString</vt:lpstr>
      <vt:lpstr>Python Primer: Code Styling</vt:lpstr>
      <vt:lpstr>Python Primer: Code Testing</vt:lpstr>
      <vt:lpstr>Python Primer: Sample App</vt:lpstr>
      <vt:lpstr>Python Primer: Questions ?</vt:lpstr>
      <vt:lpstr>Python: Development Locally</vt:lpstr>
      <vt:lpstr>Python: VS Code</vt:lpstr>
      <vt:lpstr>Python: Multiple Environments</vt:lpstr>
      <vt:lpstr>Python-VS Code-Features</vt:lpstr>
      <vt:lpstr>Python VS Code: Unit Testing</vt:lpstr>
      <vt:lpstr>Python: Scripting</vt:lpstr>
      <vt:lpstr>Python VSCode: Questions ?</vt:lpstr>
      <vt:lpstr>Further Python Training:</vt:lpstr>
      <vt:lpstr>Further Python Training: AI CoE</vt:lpstr>
      <vt:lpstr>Further Python Training: Wider Natwest</vt:lpstr>
      <vt:lpstr>Further Python Training: Styling</vt:lpstr>
      <vt:lpstr>Further Python Training: External</vt:lpstr>
      <vt:lpstr>Further Python Training: External</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Bill Green (WLT GB)</dc:creator>
  <cp:lastModifiedBy>mckalea</cp:lastModifiedBy>
  <cp:revision>122</cp:revision>
  <cp:lastPrinted>2020-01-17T12:51:04Z</cp:lastPrinted>
  <dcterms:created xsi:type="dcterms:W3CDTF">2019-12-23T12:27:16Z</dcterms:created>
  <dcterms:modified xsi:type="dcterms:W3CDTF">2021-03-19T10:45:15Z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0x010100634BF9FE955A4640AC0E96B7B578D17E00479388E2961AC74F803D4D112818351A</vt:lpwstr>
  </property>
  <property fmtid="{D5CDD505-2E9C-101B-9397-08002B2CF9AE}" pid="3" name="RbsBusinessOwner">
    <vt:lpwstr/>
  </property>
</Properties>
</file>