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7"/>
  </p:notesMasterIdLst>
  <p:sldIdLst>
    <p:sldId id="298" r:id="rId5"/>
    <p:sldId id="332" r:id="rId6"/>
    <p:sldId id="333" r:id="rId7"/>
    <p:sldId id="304" r:id="rId8"/>
    <p:sldId id="307" r:id="rId9"/>
    <p:sldId id="335" r:id="rId10"/>
    <p:sldId id="334" r:id="rId11"/>
    <p:sldId id="311" r:id="rId12"/>
    <p:sldId id="336" r:id="rId13"/>
    <p:sldId id="310" r:id="rId14"/>
    <p:sldId id="312" r:id="rId15"/>
    <p:sldId id="315" r:id="rId16"/>
    <p:sldId id="316" r:id="rId17"/>
    <p:sldId id="313" r:id="rId18"/>
    <p:sldId id="309" r:id="rId19"/>
    <p:sldId id="308" r:id="rId20"/>
    <p:sldId id="322" r:id="rId21"/>
    <p:sldId id="323" r:id="rId22"/>
    <p:sldId id="324" r:id="rId23"/>
    <p:sldId id="330" r:id="rId24"/>
    <p:sldId id="331" r:id="rId25"/>
    <p:sldId id="325" r:id="rId26"/>
    <p:sldId id="317" r:id="rId27"/>
    <p:sldId id="314" r:id="rId28"/>
    <p:sldId id="320" r:id="rId29"/>
    <p:sldId id="319" r:id="rId30"/>
    <p:sldId id="321" r:id="rId31"/>
    <p:sldId id="318" r:id="rId32"/>
    <p:sldId id="337" r:id="rId33"/>
    <p:sldId id="306" r:id="rId34"/>
    <p:sldId id="326" r:id="rId35"/>
    <p:sldId id="30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35890E-F173-48DB-ACDB-46696130D385}">
          <p14:sldIdLst>
            <p14:sldId id="298"/>
            <p14:sldId id="332"/>
            <p14:sldId id="333"/>
            <p14:sldId id="304"/>
          </p14:sldIdLst>
        </p14:section>
        <p14:section name="Machine Identifiers" id="{9357B0D5-1125-44E1-8F96-F23A4FCB819A}">
          <p14:sldIdLst>
            <p14:sldId id="307"/>
            <p14:sldId id="335"/>
            <p14:sldId id="334"/>
            <p14:sldId id="311"/>
            <p14:sldId id="336"/>
            <p14:sldId id="310"/>
            <p14:sldId id="312"/>
            <p14:sldId id="315"/>
            <p14:sldId id="316"/>
            <p14:sldId id="313"/>
            <p14:sldId id="309"/>
            <p14:sldId id="308"/>
          </p14:sldIdLst>
        </p14:section>
        <p14:section name="Network Protocals" id="{0E563F47-0A4F-437C-AEB3-2ABE88F484D5}">
          <p14:sldIdLst>
            <p14:sldId id="322"/>
            <p14:sldId id="323"/>
            <p14:sldId id="324"/>
            <p14:sldId id="330"/>
            <p14:sldId id="331"/>
            <p14:sldId id="325"/>
          </p14:sldIdLst>
        </p14:section>
        <p14:section name="Network Devices" id="{41F51B4A-EE63-46F1-AFF3-E567443FB2AB}">
          <p14:sldIdLst>
            <p14:sldId id="317"/>
            <p14:sldId id="314"/>
            <p14:sldId id="320"/>
            <p14:sldId id="319"/>
            <p14:sldId id="321"/>
            <p14:sldId id="318"/>
            <p14:sldId id="337"/>
          </p14:sldIdLst>
        </p14:section>
        <p14:section name="RBS Proxy" id="{E676598A-7112-4B97-B529-260A5C84A474}">
          <p14:sldIdLst>
            <p14:sldId id="306"/>
          </p14:sldIdLst>
        </p14:section>
        <p14:section name="Questions" id="{9419E5F3-F784-4CEE-BF3A-D300FC2D9D32}">
          <p14:sldIdLst>
            <p14:sldId id="326"/>
            <p14:sldId id="301"/>
          </p14:sldIdLst>
        </p14:section>
      </p14:sectionLst>
    </p:ext>
    <p:ext uri="{EFAFB233-063F-42B5-8137-9DF3F51BA10A}">
      <p15:sldGuideLst xmlns:p15="http://schemas.microsoft.com/office/powerpoint/2012/main" xmlns="">
        <p15:guide id="1" orient="horz" pos="3906" userDrawn="1">
          <p15:clr>
            <a:srgbClr val="A4A3A4"/>
          </p15:clr>
        </p15:guide>
        <p15:guide id="2" pos="3674" userDrawn="1">
          <p15:clr>
            <a:srgbClr val="A4A3A4"/>
          </p15:clr>
        </p15:guide>
        <p15:guide id="3" pos="226" userDrawn="1">
          <p15:clr>
            <a:srgbClr val="A4A3A4"/>
          </p15:clr>
        </p15:guide>
        <p15:guide id="4" orient="horz" pos="2024" userDrawn="1">
          <p15:clr>
            <a:srgbClr val="A4A3A4"/>
          </p15:clr>
        </p15:guide>
        <p15:guide id="5" pos="43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3C5F"/>
    <a:srgbClr val="D6C5E2"/>
    <a:srgbClr val="5A287D"/>
    <a:srgbClr val="42145F"/>
    <a:srgbClr val="A58CC3"/>
    <a:srgbClr val="E6A000"/>
    <a:srgbClr val="82B400"/>
    <a:srgbClr val="D75F19"/>
    <a:srgbClr val="45325E"/>
    <a:srgbClr val="3D19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59" autoAdjust="0"/>
    <p:restoredTop sz="94651" autoAdjust="0"/>
  </p:normalViewPr>
  <p:slideViewPr>
    <p:cSldViewPr snapToGrid="0" snapToObjects="1">
      <p:cViewPr varScale="1">
        <p:scale>
          <a:sx n="123" d="100"/>
          <a:sy n="123" d="100"/>
        </p:scale>
        <p:origin x="-1500" y="-90"/>
      </p:cViewPr>
      <p:guideLst>
        <p:guide orient="horz" pos="3906"/>
        <p:guide orient="horz" pos="2024"/>
        <p:guide pos="3674"/>
        <p:guide pos="226"/>
        <p:guide pos="430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8" d="100"/>
          <a:sy n="88" d="100"/>
        </p:scale>
        <p:origin x="-381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8EED35-AC03-40F5-B280-73BC3423B57B}" type="datetimeFigureOut">
              <a:rPr lang="en-GB" smtClean="0"/>
              <a:t>01/05/2020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4B3847-D3D3-4991-88FB-7068D2BFE1CF}" type="slidenum">
              <a:rPr lang="en-GB" smtClean="0"/>
              <a:t>‹#›</a:t>
            </a:fld>
            <a:endParaRPr lang="en-GB"/>
          </a:p>
        </p:txBody>
      </p:sp>
    </p:spTree>
    <p:extLst>
      <p:ext uri="{BB962C8B-B14F-4D97-AF65-F5344CB8AC3E}">
        <p14:creationId xmlns:p14="http://schemas.microsoft.com/office/powerpoint/2010/main" val="293789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B4B3847-D3D3-4991-88FB-7068D2BFE1CF}" type="slidenum">
              <a:rPr lang="en-GB" smtClean="0"/>
              <a:t>1</a:t>
            </a:fld>
            <a:endParaRPr lang="en-GB"/>
          </a:p>
        </p:txBody>
      </p:sp>
    </p:spTree>
    <p:extLst>
      <p:ext uri="{BB962C8B-B14F-4D97-AF65-F5344CB8AC3E}">
        <p14:creationId xmlns:p14="http://schemas.microsoft.com/office/powerpoint/2010/main" val="2147079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2B9A78-71B9-4A5D-B696-8AC8C130DEB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017BDA7D-652E-4023-B626-508ACD35793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76C18881-DC08-4723-876B-2C8FEC75A98E}"/>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5" name="Footer Placeholder 4">
            <a:extLst>
              <a:ext uri="{FF2B5EF4-FFF2-40B4-BE49-F238E27FC236}">
                <a16:creationId xmlns:a16="http://schemas.microsoft.com/office/drawing/2014/main" xmlns="" id="{BE7F5B96-5B19-4E3C-8271-14DE2B02B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92A314-8D37-4CB3-A774-E9B06422BBCA}"/>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18507162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149D7C-F626-4443-BA21-F64B5D53AC7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B781C092-90FD-49D2-A1E3-31962D092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5A6E5A4C-21F3-42D0-B89C-4F4EF10D0527}"/>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5" name="Footer Placeholder 4">
            <a:extLst>
              <a:ext uri="{FF2B5EF4-FFF2-40B4-BE49-F238E27FC236}">
                <a16:creationId xmlns:a16="http://schemas.microsoft.com/office/drawing/2014/main" xmlns="" id="{FBB926A6-9C2E-48C1-A9A8-B2BD2CB97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10A3B04-50FB-4DC4-A0C6-3E49A82293A3}"/>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77225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064848A-3218-426B-9CB8-58FA2F5D074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E6E468C2-37BE-4624-BB38-B173802EEF3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BD78BCA-92B1-4306-826D-71188A187312}"/>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5" name="Footer Placeholder 4">
            <a:extLst>
              <a:ext uri="{FF2B5EF4-FFF2-40B4-BE49-F238E27FC236}">
                <a16:creationId xmlns:a16="http://schemas.microsoft.com/office/drawing/2014/main" xmlns="" id="{22DE5ED2-2E44-4443-909A-B649F031C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ECAFB4D-A598-420D-8107-5322C6169CFC}"/>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177733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A96362-9594-4641-985E-9DE1E1325B1A}"/>
              </a:ext>
            </a:extLst>
          </p:cNvPr>
          <p:cNvSpPr>
            <a:spLocks noGrp="1"/>
          </p:cNvSpPr>
          <p:nvPr>
            <p:ph type="title" hasCustomPrompt="1"/>
          </p:nvPr>
        </p:nvSpPr>
        <p:spPr>
          <a:xfrm>
            <a:off x="196389" y="136524"/>
            <a:ext cx="7886700" cy="1325563"/>
          </a:xfrm>
        </p:spPr>
        <p:txBody>
          <a:bodyPr>
            <a:normAutofit/>
          </a:bodyPr>
          <a:lstStyle>
            <a:lvl1pPr>
              <a:defRPr sz="3200"/>
            </a:lvl1pPr>
          </a:lstStyle>
          <a:p>
            <a:r>
              <a:rPr lang="en-US" dirty="0"/>
              <a:t>Heading</a:t>
            </a:r>
            <a:endParaRPr lang="en-GB" dirty="0"/>
          </a:p>
        </p:txBody>
      </p:sp>
      <p:sp>
        <p:nvSpPr>
          <p:cNvPr id="3" name="Content Placeholder 2">
            <a:extLst>
              <a:ext uri="{FF2B5EF4-FFF2-40B4-BE49-F238E27FC236}">
                <a16:creationId xmlns:a16="http://schemas.microsoft.com/office/drawing/2014/main" xmlns="" id="{B294F98C-E8A6-476D-86BF-0B8E4F9F409E}"/>
              </a:ext>
            </a:extLst>
          </p:cNvPr>
          <p:cNvSpPr>
            <a:spLocks noGrp="1"/>
          </p:cNvSpPr>
          <p:nvPr>
            <p:ph idx="1"/>
          </p:nvPr>
        </p:nvSpPr>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xmlns="" id="{F13BDF25-6AEB-4FAE-9653-BFC3F360ABE2}"/>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5" name="Footer Placeholder 4">
            <a:extLst>
              <a:ext uri="{FF2B5EF4-FFF2-40B4-BE49-F238E27FC236}">
                <a16:creationId xmlns:a16="http://schemas.microsoft.com/office/drawing/2014/main" xmlns="" id="{F29E14C4-56BD-4E56-9312-6A52B7241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928FDF2-ECAC-4D57-A041-61B4A3531C32}"/>
              </a:ext>
            </a:extLst>
          </p:cNvPr>
          <p:cNvSpPr>
            <a:spLocks noGrp="1"/>
          </p:cNvSpPr>
          <p:nvPr>
            <p:ph type="sldNum" sz="quarter" idx="12"/>
          </p:nvPr>
        </p:nvSpPr>
        <p:spPr/>
        <p:txBody>
          <a:bodyPr/>
          <a:lstStyle/>
          <a:p>
            <a:fld id="{63E01DB9-4BD9-4C43-A10E-8D4F70EA4320}" type="slidenum">
              <a:rPr lang="en-US" smtClean="0"/>
              <a:t>‹#›</a:t>
            </a:fld>
            <a:endParaRPr lang="en-US"/>
          </a:p>
        </p:txBody>
      </p:sp>
      <p:pic>
        <p:nvPicPr>
          <p:cNvPr id="7" name="Picture 6">
            <a:extLst>
              <a:ext uri="{FF2B5EF4-FFF2-40B4-BE49-F238E27FC236}">
                <a16:creationId xmlns:a16="http://schemas.microsoft.com/office/drawing/2014/main" xmlns="" id="{7E328A75-C6D1-4C64-9B97-DFD32DD6903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61222" y="197758"/>
            <a:ext cx="1136757" cy="1318985"/>
          </a:xfrm>
          <a:prstGeom prst="rect">
            <a:avLst/>
          </a:prstGeom>
        </p:spPr>
      </p:pic>
      <p:sp>
        <p:nvSpPr>
          <p:cNvPr id="8" name="Rectangle 7">
            <a:extLst>
              <a:ext uri="{FF2B5EF4-FFF2-40B4-BE49-F238E27FC236}">
                <a16:creationId xmlns:a16="http://schemas.microsoft.com/office/drawing/2014/main" xmlns="" id="{D8DE5F4C-C553-41AA-BA53-4FE50B94A76F}"/>
              </a:ext>
            </a:extLst>
          </p:cNvPr>
          <p:cNvSpPr/>
          <p:nvPr userDrawn="1"/>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a:t>
            </a:r>
            <a:r>
              <a:rPr lang="en-US" sz="900" dirty="0" smtClean="0">
                <a:solidFill>
                  <a:srgbClr val="45325D"/>
                </a:solidFill>
                <a:latin typeface="RN House Sans Light" panose="020B0404020203020204" pitchFamily="34" charset="77"/>
              </a:rPr>
              <a:t>Public</a:t>
            </a:r>
            <a:endParaRPr lang="en-US" sz="900" dirty="0">
              <a:solidFill>
                <a:srgbClr val="45325D"/>
              </a:solidFill>
              <a:latin typeface="RN House Sans Light" panose="020B0404020203020204" pitchFamily="34" charset="77"/>
            </a:endParaRPr>
          </a:p>
        </p:txBody>
      </p:sp>
    </p:spTree>
    <p:extLst>
      <p:ext uri="{BB962C8B-B14F-4D97-AF65-F5344CB8AC3E}">
        <p14:creationId xmlns:p14="http://schemas.microsoft.com/office/powerpoint/2010/main" val="20847585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0A2730-A9FC-43EC-A01F-1A0BDD8DCB2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B1F437B8-C66B-44C0-8765-508E6792D43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085DE6-12D8-4DE4-92F3-6D82B16DE3F2}"/>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5" name="Footer Placeholder 4">
            <a:extLst>
              <a:ext uri="{FF2B5EF4-FFF2-40B4-BE49-F238E27FC236}">
                <a16:creationId xmlns:a16="http://schemas.microsoft.com/office/drawing/2014/main" xmlns="" id="{8213356C-C117-407E-94DD-C9340A4B5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C98D4F2-AEDA-47D3-95B1-DB5B67711C94}"/>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97871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FF4D81-D47B-4CFE-979F-15B0AA9D4D8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6F6005D-8407-48FB-9069-5EA9CA102AD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167D748C-2BD5-4533-A9FB-4EBB504327A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A707A6DD-137F-4A3C-A7CD-FB07955C09F5}"/>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6" name="Footer Placeholder 5">
            <a:extLst>
              <a:ext uri="{FF2B5EF4-FFF2-40B4-BE49-F238E27FC236}">
                <a16:creationId xmlns:a16="http://schemas.microsoft.com/office/drawing/2014/main" xmlns="" id="{91ACF802-7490-4F3C-9C33-A27B0904D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46BCD44-A16D-4797-98F2-018C762B306B}"/>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18168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33E52-71A7-419C-BC0C-23DFCDA4E32F}"/>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61783E9-A7A3-4347-9E48-31C3FBA8EA6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088EB34-6495-4E3B-B868-5EF39BF7479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749CDBC9-180C-4F28-8415-73CE8BB167A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291E763-5477-4AFA-9BC9-579B1E5BDF6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92C913BE-259E-4D45-84F3-54C928CCF2B5}"/>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8" name="Footer Placeholder 7">
            <a:extLst>
              <a:ext uri="{FF2B5EF4-FFF2-40B4-BE49-F238E27FC236}">
                <a16:creationId xmlns:a16="http://schemas.microsoft.com/office/drawing/2014/main" xmlns="" id="{63AE874C-1DDE-42CE-9E72-FC062A6759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E536D70-E48E-4899-B863-7A1B45F6443B}"/>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409013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0F5169-A914-457D-8764-BEB0B6596F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A3D29D95-1A30-4B9E-8BA5-C905DA45F32F}"/>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4" name="Footer Placeholder 3">
            <a:extLst>
              <a:ext uri="{FF2B5EF4-FFF2-40B4-BE49-F238E27FC236}">
                <a16:creationId xmlns:a16="http://schemas.microsoft.com/office/drawing/2014/main" xmlns="" id="{ADCD7CB7-360C-449C-9D64-6818802395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68B80F5-0EA9-46A0-98BD-F5776D645DCF}"/>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76688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9BF870F-B528-41B9-B4F2-D41AE9554B7B}"/>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3" name="Footer Placeholder 2">
            <a:extLst>
              <a:ext uri="{FF2B5EF4-FFF2-40B4-BE49-F238E27FC236}">
                <a16:creationId xmlns:a16="http://schemas.microsoft.com/office/drawing/2014/main" xmlns="" id="{2D9F374A-E9C1-40C0-B3EA-66F798CE30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37D1B05-DA0B-4B9B-94BE-69BB62732EE8}"/>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63040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300846-6A87-4D68-A4C0-CD5D3946D78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58C5B3B0-A1B1-4D58-B3F8-87744C6EEDA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ABCD049F-211F-4F0C-BBCB-F72673A003E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39CC8CE0-7D56-41E9-AE62-9C400A5EE13C}"/>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6" name="Footer Placeholder 5">
            <a:extLst>
              <a:ext uri="{FF2B5EF4-FFF2-40B4-BE49-F238E27FC236}">
                <a16:creationId xmlns:a16="http://schemas.microsoft.com/office/drawing/2014/main" xmlns="" id="{DE5BE058-FB3A-4365-B39C-B3805C73E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9059AB7-45B7-4927-99A2-34E2DA2AA678}"/>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79006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5A24E3-BF81-4B3B-913F-E2F65789151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2ED520F7-B874-408B-BB26-167EFE3E23B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xmlns="" id="{EABEEDBE-4197-4952-BBE2-F751DA02532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23AB03CF-EF81-457E-ADFB-A122E0A7231E}"/>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6" name="Footer Placeholder 5">
            <a:extLst>
              <a:ext uri="{FF2B5EF4-FFF2-40B4-BE49-F238E27FC236}">
                <a16:creationId xmlns:a16="http://schemas.microsoft.com/office/drawing/2014/main" xmlns="" id="{DC7C2CE9-6326-4888-B5F2-1411C5AA0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303BF1F-12A6-44C1-86C6-7F6E902A4B29}"/>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024250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3C97A35-A87F-47D8-A358-9D3F6853F2E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9B31058-617D-4DD0-8009-C465D8BE252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5F489392-67A8-4A15-81BF-8FDBD04DAC1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FAF0A7F-2CF2-074E-A38D-5B351353F492}" type="datetimeFigureOut">
              <a:rPr lang="en-US" smtClean="0"/>
              <a:t>5/1/2020</a:t>
            </a:fld>
            <a:endParaRPr lang="en-US"/>
          </a:p>
        </p:txBody>
      </p:sp>
      <p:sp>
        <p:nvSpPr>
          <p:cNvPr id="5" name="Footer Placeholder 4">
            <a:extLst>
              <a:ext uri="{FF2B5EF4-FFF2-40B4-BE49-F238E27FC236}">
                <a16:creationId xmlns:a16="http://schemas.microsoft.com/office/drawing/2014/main" xmlns="" id="{1F8F2A13-FB9B-4ABB-8F1D-42BBE79D3A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5B39E47B-ED85-4486-B5A4-183DF2BF3F1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E01DB9-4BD9-4C43-A10E-8D4F70EA4320}" type="slidenum">
              <a:rPr lang="en-US" smtClean="0"/>
              <a:t>‹#›</a:t>
            </a:fld>
            <a:endParaRPr lang="en-US"/>
          </a:p>
        </p:txBody>
      </p:sp>
    </p:spTree>
    <p:extLst>
      <p:ext uri="{BB962C8B-B14F-4D97-AF65-F5344CB8AC3E}">
        <p14:creationId xmlns:p14="http://schemas.microsoft.com/office/powerpoint/2010/main" val="16498529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IP_addres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ist_of_DNS_record_types" TargetMode="External"/><Relationship Id="rId2" Type="http://schemas.openxmlformats.org/officeDocument/2006/relationships/hyperlink" Target="http://www.bbc.co.uk/" TargetMode="External"/><Relationship Id="rId1" Type="http://schemas.openxmlformats.org/officeDocument/2006/relationships/slideLayout" Target="../slideLayouts/slideLayout2.xml"/><Relationship Id="rId4" Type="http://schemas.openxmlformats.org/officeDocument/2006/relationships/hyperlink" Target="https://en.wikipedia.org/wiki/Domain_Name_System"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Dynamic_Host_Configuration_Protoco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ultratools.com/tools/asnInfo" TargetMode="External"/><Relationship Id="rId2" Type="http://schemas.openxmlformats.org/officeDocument/2006/relationships/hyperlink" Target="https://en.wikipedia.org/wiki/Autonomous_system_(Interne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Transmission_Control_Protoco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Transmission_Control_Protocol#TCP_port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thesslstore.com/knowledgebase/ssl-support/explaining-the-chain-of-trus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HTTP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bbc.co.uk/"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Proxy_server"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Gateway_(telecommunication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en.wikipedia.org/wiki/Firewall_(computi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mailto:anthony@zapper.hodgers.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MAC_addres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IP_addres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IP_addres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6A8E8AC5-1034-46F2-A2BB-7FAB49B4354B}"/>
              </a:ext>
            </a:extLst>
          </p:cNvPr>
          <p:cNvPicPr>
            <a:picLocks noChangeAspect="1"/>
          </p:cNvPicPr>
          <p:nvPr/>
        </p:nvPicPr>
        <p:blipFill rotWithShape="1">
          <a:blip r:embed="rId3"/>
          <a:srcRect t="50185"/>
          <a:stretch/>
        </p:blipFill>
        <p:spPr>
          <a:xfrm>
            <a:off x="5486400" y="3322041"/>
            <a:ext cx="3667126" cy="3535960"/>
          </a:xfrm>
          <a:prstGeom prst="rect">
            <a:avLst/>
          </a:prstGeom>
        </p:spPr>
      </p:pic>
      <p:grpSp>
        <p:nvGrpSpPr>
          <p:cNvPr id="2" name="Group 4">
            <a:extLst>
              <a:ext uri="{FF2B5EF4-FFF2-40B4-BE49-F238E27FC236}">
                <a16:creationId xmlns:a16="http://schemas.microsoft.com/office/drawing/2014/main" xmlns="" id="{8DC3C2AE-7101-4146-9D26-0DB07BE70244}"/>
              </a:ext>
            </a:extLst>
          </p:cNvPr>
          <p:cNvGrpSpPr>
            <a:grpSpLocks noChangeAspect="1"/>
          </p:cNvGrpSpPr>
          <p:nvPr/>
        </p:nvGrpSpPr>
        <p:grpSpPr bwMode="auto">
          <a:xfrm>
            <a:off x="5486400" y="0"/>
            <a:ext cx="3667125" cy="3425825"/>
            <a:chOff x="3456" y="0"/>
            <a:chExt cx="2310" cy="2158"/>
          </a:xfrm>
        </p:grpSpPr>
        <p:sp>
          <p:nvSpPr>
            <p:cNvPr id="3" name="AutoShape 3">
              <a:extLst>
                <a:ext uri="{FF2B5EF4-FFF2-40B4-BE49-F238E27FC236}">
                  <a16:creationId xmlns:a16="http://schemas.microsoft.com/office/drawing/2014/main" xmlns="" id="{EA9D01DC-1352-48E3-A254-547C1C107E47}"/>
                </a:ext>
              </a:extLst>
            </p:cNvPr>
            <p:cNvSpPr>
              <a:spLocks noChangeAspect="1" noChangeArrowheads="1" noTextEdit="1"/>
            </p:cNvSpPr>
            <p:nvPr/>
          </p:nvSpPr>
          <p:spPr bwMode="auto">
            <a:xfrm>
              <a:off x="3456" y="0"/>
              <a:ext cx="2304" cy="21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Freeform 6">
              <a:extLst>
                <a:ext uri="{FF2B5EF4-FFF2-40B4-BE49-F238E27FC236}">
                  <a16:creationId xmlns:a16="http://schemas.microsoft.com/office/drawing/2014/main" xmlns="" id="{512327FE-A3F1-4F7A-B489-5DA43FD86661}"/>
                </a:ext>
              </a:extLst>
            </p:cNvPr>
            <p:cNvSpPr>
              <a:spLocks/>
            </p:cNvSpPr>
            <p:nvPr/>
          </p:nvSpPr>
          <p:spPr bwMode="auto">
            <a:xfrm>
              <a:off x="3456" y="0"/>
              <a:ext cx="1155" cy="1080"/>
            </a:xfrm>
            <a:custGeom>
              <a:avLst/>
              <a:gdLst>
                <a:gd name="T0" fmla="*/ 0 w 1919"/>
                <a:gd name="T1" fmla="*/ 1799 h 1799"/>
                <a:gd name="T2" fmla="*/ 0 w 1919"/>
                <a:gd name="T3" fmla="*/ 1799 h 1799"/>
                <a:gd name="T4" fmla="*/ 1919 w 1919"/>
                <a:gd name="T5" fmla="*/ 1799 h 1799"/>
                <a:gd name="T6" fmla="*/ 1919 w 1919"/>
                <a:gd name="T7" fmla="*/ 0 h 1799"/>
                <a:gd name="T8" fmla="*/ 0 w 1919"/>
                <a:gd name="T9" fmla="*/ 0 h 1799"/>
                <a:gd name="T10" fmla="*/ 0 w 1919"/>
                <a:gd name="T11" fmla="*/ 1799 h 1799"/>
              </a:gdLst>
              <a:ahLst/>
              <a:cxnLst>
                <a:cxn ang="0">
                  <a:pos x="T0" y="T1"/>
                </a:cxn>
                <a:cxn ang="0">
                  <a:pos x="T2" y="T3"/>
                </a:cxn>
                <a:cxn ang="0">
                  <a:pos x="T4" y="T5"/>
                </a:cxn>
                <a:cxn ang="0">
                  <a:pos x="T6" y="T7"/>
                </a:cxn>
                <a:cxn ang="0">
                  <a:pos x="T8" y="T9"/>
                </a:cxn>
                <a:cxn ang="0">
                  <a:pos x="T10" y="T11"/>
                </a:cxn>
              </a:cxnLst>
              <a:rect l="0" t="0" r="r" b="b"/>
              <a:pathLst>
                <a:path w="1919" h="1799">
                  <a:moveTo>
                    <a:pt x="0" y="1799"/>
                  </a:moveTo>
                  <a:lnTo>
                    <a:pt x="0" y="1799"/>
                  </a:lnTo>
                  <a:lnTo>
                    <a:pt x="1919" y="1799"/>
                  </a:lnTo>
                  <a:lnTo>
                    <a:pt x="1919" y="0"/>
                  </a:lnTo>
                  <a:lnTo>
                    <a:pt x="0" y="0"/>
                  </a:lnTo>
                  <a:lnTo>
                    <a:pt x="0" y="1799"/>
                  </a:lnTo>
                  <a:close/>
                </a:path>
              </a:pathLst>
            </a:custGeom>
            <a:solidFill>
              <a:srgbClr val="D92C6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7">
              <a:extLst>
                <a:ext uri="{FF2B5EF4-FFF2-40B4-BE49-F238E27FC236}">
                  <a16:creationId xmlns:a16="http://schemas.microsoft.com/office/drawing/2014/main" xmlns="" id="{E828F105-3226-4581-B78A-34C3D06A3CD9}"/>
                </a:ext>
              </a:extLst>
            </p:cNvPr>
            <p:cNvSpPr>
              <a:spLocks/>
            </p:cNvSpPr>
            <p:nvPr/>
          </p:nvSpPr>
          <p:spPr bwMode="auto">
            <a:xfrm>
              <a:off x="4611" y="1073"/>
              <a:ext cx="1155" cy="1085"/>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60449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8">
              <a:extLst>
                <a:ext uri="{FF2B5EF4-FFF2-40B4-BE49-F238E27FC236}">
                  <a16:creationId xmlns:a16="http://schemas.microsoft.com/office/drawing/2014/main" xmlns="" id="{2487CF7C-72F6-4CD9-8A04-B4A06F15C875}"/>
                </a:ext>
              </a:extLst>
            </p:cNvPr>
            <p:cNvSpPr>
              <a:spLocks/>
            </p:cNvSpPr>
            <p:nvPr/>
          </p:nvSpPr>
          <p:spPr bwMode="auto">
            <a:xfrm>
              <a:off x="3456" y="1073"/>
              <a:ext cx="1155" cy="1085"/>
            </a:xfrm>
            <a:custGeom>
              <a:avLst/>
              <a:gdLst>
                <a:gd name="T0" fmla="*/ 0 w 1919"/>
                <a:gd name="T1" fmla="*/ 1800 h 1800"/>
                <a:gd name="T2" fmla="*/ 0 w 1919"/>
                <a:gd name="T3" fmla="*/ 1800 h 1800"/>
                <a:gd name="T4" fmla="*/ 1919 w 1919"/>
                <a:gd name="T5" fmla="*/ 1800 h 1800"/>
                <a:gd name="T6" fmla="*/ 1919 w 1919"/>
                <a:gd name="T7" fmla="*/ 0 h 1800"/>
                <a:gd name="T8" fmla="*/ 0 w 1919"/>
                <a:gd name="T9" fmla="*/ 0 h 1800"/>
                <a:gd name="T10" fmla="*/ 0 w 1919"/>
                <a:gd name="T11" fmla="*/ 1800 h 1800"/>
              </a:gdLst>
              <a:ahLst/>
              <a:cxnLst>
                <a:cxn ang="0">
                  <a:pos x="T0" y="T1"/>
                </a:cxn>
                <a:cxn ang="0">
                  <a:pos x="T2" y="T3"/>
                </a:cxn>
                <a:cxn ang="0">
                  <a:pos x="T4" y="T5"/>
                </a:cxn>
                <a:cxn ang="0">
                  <a:pos x="T6" y="T7"/>
                </a:cxn>
                <a:cxn ang="0">
                  <a:pos x="T8" y="T9"/>
                </a:cxn>
                <a:cxn ang="0">
                  <a:pos x="T10" y="T11"/>
                </a:cxn>
              </a:cxnLst>
              <a:rect l="0" t="0" r="r" b="b"/>
              <a:pathLst>
                <a:path w="1919" h="1800">
                  <a:moveTo>
                    <a:pt x="0" y="1800"/>
                  </a:moveTo>
                  <a:lnTo>
                    <a:pt x="0" y="1800"/>
                  </a:lnTo>
                  <a:lnTo>
                    <a:pt x="1919" y="1800"/>
                  </a:lnTo>
                  <a:lnTo>
                    <a:pt x="1919" y="0"/>
                  </a:lnTo>
                  <a:lnTo>
                    <a:pt x="0" y="0"/>
                  </a:lnTo>
                  <a:lnTo>
                    <a:pt x="0" y="1800"/>
                  </a:lnTo>
                  <a:close/>
                </a:path>
              </a:pathLst>
            </a:custGeom>
            <a:solidFill>
              <a:srgbClr val="BEA8D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 name="TextBox 9">
            <a:extLst>
              <a:ext uri="{FF2B5EF4-FFF2-40B4-BE49-F238E27FC236}">
                <a16:creationId xmlns:a16="http://schemas.microsoft.com/office/drawing/2014/main" xmlns="" id="{199BBC5C-0CA4-A946-A4F9-577A8B588A44}"/>
              </a:ext>
            </a:extLst>
          </p:cNvPr>
          <p:cNvSpPr txBox="1"/>
          <p:nvPr/>
        </p:nvSpPr>
        <p:spPr>
          <a:xfrm>
            <a:off x="206141" y="870565"/>
            <a:ext cx="4471367" cy="3170099"/>
          </a:xfrm>
          <a:prstGeom prst="rect">
            <a:avLst/>
          </a:prstGeom>
          <a:noFill/>
        </p:spPr>
        <p:txBody>
          <a:bodyPr wrap="square" rtlCol="0">
            <a:spAutoFit/>
          </a:bodyPr>
          <a:lstStyle/>
          <a:p>
            <a:r>
              <a:rPr lang="en-GB" sz="5000" dirty="0" smtClean="0">
                <a:solidFill>
                  <a:srgbClr val="44195E"/>
                </a:solidFill>
                <a:latin typeface="RN House Sans Light" panose="020B0404020203020204" pitchFamily="34" charset="77"/>
              </a:rPr>
              <a:t>Friday Training Hour</a:t>
            </a:r>
          </a:p>
          <a:p>
            <a:r>
              <a:rPr lang="en-GB" sz="5000" dirty="0" smtClean="0">
                <a:solidFill>
                  <a:srgbClr val="44195E"/>
                </a:solidFill>
                <a:latin typeface="RN House Sans Light" panose="020B0404020203020204" pitchFamily="34" charset="77"/>
              </a:rPr>
              <a:t>“Proxy Servers 101”</a:t>
            </a:r>
            <a:endParaRPr lang="en-GB" sz="5000" dirty="0">
              <a:solidFill>
                <a:srgbClr val="5A287D"/>
              </a:solidFill>
              <a:latin typeface="RN House Sans Light" panose="020B0404020203020204" pitchFamily="34" charset="77"/>
            </a:endParaRPr>
          </a:p>
        </p:txBody>
      </p:sp>
      <p:sp>
        <p:nvSpPr>
          <p:cNvPr id="11" name="TextBox 10">
            <a:extLst>
              <a:ext uri="{FF2B5EF4-FFF2-40B4-BE49-F238E27FC236}">
                <a16:creationId xmlns:a16="http://schemas.microsoft.com/office/drawing/2014/main" xmlns="" id="{A1FBEC54-B724-A643-BD15-7E520E8BF92C}"/>
              </a:ext>
            </a:extLst>
          </p:cNvPr>
          <p:cNvSpPr txBox="1"/>
          <p:nvPr/>
        </p:nvSpPr>
        <p:spPr>
          <a:xfrm>
            <a:off x="227870" y="4545013"/>
            <a:ext cx="4134842" cy="923330"/>
          </a:xfrm>
          <a:prstGeom prst="rect">
            <a:avLst/>
          </a:prstGeom>
          <a:noFill/>
        </p:spPr>
        <p:txBody>
          <a:bodyPr wrap="square" rtlCol="0">
            <a:spAutoFit/>
          </a:bodyPr>
          <a:lstStyle/>
          <a:p>
            <a:r>
              <a:rPr lang="en-GB" dirty="0" smtClean="0">
                <a:solidFill>
                  <a:srgbClr val="5A287D"/>
                </a:solidFill>
                <a:latin typeface="RN House Sans Light" panose="020B0404020203020204" pitchFamily="34" charset="77"/>
              </a:rPr>
              <a:t>Anthony McKale</a:t>
            </a:r>
          </a:p>
          <a:p>
            <a:r>
              <a:rPr lang="en-GB" dirty="0" smtClean="0">
                <a:solidFill>
                  <a:srgbClr val="5A287D"/>
                </a:solidFill>
                <a:latin typeface="RN House Sans Light" panose="020B0404020203020204" pitchFamily="34" charset="77"/>
              </a:rPr>
              <a:t>AI CoE Tech Lead</a:t>
            </a:r>
            <a:r>
              <a:rPr lang="en-GB" dirty="0">
                <a:solidFill>
                  <a:srgbClr val="5A287D"/>
                </a:solidFill>
                <a:latin typeface="RN House Sans Light" panose="020B0404020203020204" pitchFamily="34" charset="77"/>
              </a:rPr>
              <a:t/>
            </a:r>
            <a:br>
              <a:rPr lang="en-GB" dirty="0">
                <a:solidFill>
                  <a:srgbClr val="5A287D"/>
                </a:solidFill>
                <a:latin typeface="RN House Sans Light" panose="020B0404020203020204" pitchFamily="34" charset="77"/>
              </a:rPr>
            </a:br>
            <a:r>
              <a:rPr lang="en-GB" dirty="0" smtClean="0">
                <a:solidFill>
                  <a:srgbClr val="5A287D"/>
                </a:solidFill>
                <a:latin typeface="RN House Sans Light" panose="020B0404020203020204" pitchFamily="34" charset="77"/>
              </a:rPr>
              <a:t>28/02/2020</a:t>
            </a:r>
            <a:endParaRPr lang="en-GB" dirty="0">
              <a:solidFill>
                <a:srgbClr val="5A287D"/>
              </a:solidFill>
              <a:latin typeface="RN House Sans Light" panose="020B0404020203020204" pitchFamily="34" charset="77"/>
            </a:endParaRPr>
          </a:p>
        </p:txBody>
      </p:sp>
    </p:spTree>
    <p:extLst>
      <p:ext uri="{BB962C8B-B14F-4D97-AF65-F5344CB8AC3E}">
        <p14:creationId xmlns:p14="http://schemas.microsoft.com/office/powerpoint/2010/main" val="623170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smtClean="0"/>
              <a:t>Network Primer: IP Addresses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i="1" dirty="0" smtClean="0"/>
              <a:t>External 155.136.158.10</a:t>
            </a:r>
          </a:p>
          <a:p>
            <a:endParaRPr lang="en-GB" sz="2000" i="1" dirty="0"/>
          </a:p>
          <a:p>
            <a:endParaRPr lang="en-GB" sz="2000" i="1" dirty="0" smtClean="0"/>
          </a:p>
          <a:p>
            <a:endParaRPr lang="en-GB" sz="2000" i="1" dirty="0"/>
          </a:p>
          <a:p>
            <a:endParaRPr lang="en-GB" sz="2000" i="1" dirty="0" smtClean="0"/>
          </a:p>
          <a:p>
            <a:endParaRPr lang="en-GB" sz="2000" i="1" dirty="0"/>
          </a:p>
          <a:p>
            <a:r>
              <a:rPr lang="en-GB" sz="2000" i="1" dirty="0" smtClean="0"/>
              <a:t>Internal 11.14.0.147</a:t>
            </a:r>
            <a:endParaRPr lang="en-GB" sz="2000"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2939" y="4139115"/>
            <a:ext cx="3641271" cy="2037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557" y="1821806"/>
            <a:ext cx="3878036" cy="1755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397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smtClean="0"/>
              <a:t>Network Primer: Special IP Addresses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b="1" dirty="0" smtClean="0"/>
              <a:t>Loopback:</a:t>
            </a:r>
            <a:r>
              <a:rPr lang="en-GB" sz="2000" i="1" dirty="0" smtClean="0"/>
              <a:t> 0.0.0.0 and 127.0.0.1</a:t>
            </a:r>
            <a:br>
              <a:rPr lang="en-GB" sz="2000" i="1" dirty="0" smtClean="0"/>
            </a:br>
            <a:r>
              <a:rPr lang="en-GB" sz="2000" i="1" dirty="0" smtClean="0"/>
              <a:t>this is you, always goes back to you</a:t>
            </a:r>
          </a:p>
          <a:p>
            <a:endParaRPr lang="en-GB" sz="2000" i="1" dirty="0" smtClean="0"/>
          </a:p>
          <a:p>
            <a:r>
              <a:rPr lang="en-GB" sz="2000" b="1" dirty="0" smtClean="0"/>
              <a:t>Private LAN IPs: </a:t>
            </a:r>
            <a:r>
              <a:rPr lang="en-GB" sz="2000" i="1" dirty="0" smtClean="0"/>
              <a:t>10.0.0.0/8 and 172.16.0.0/12 and 192.168.0.0/16</a:t>
            </a:r>
          </a:p>
          <a:p>
            <a:endParaRPr lang="en-GB" sz="2000" b="1" dirty="0" smtClean="0"/>
          </a:p>
          <a:p>
            <a:r>
              <a:rPr lang="en-GB" sz="2000" b="1" dirty="0" smtClean="0"/>
              <a:t>Multicast </a:t>
            </a:r>
            <a:r>
              <a:rPr lang="en-GB" sz="2000" b="1" dirty="0"/>
              <a:t>LAN IPs</a:t>
            </a:r>
            <a:r>
              <a:rPr lang="en-GB" sz="2000" b="1" dirty="0" smtClean="0"/>
              <a:t>: </a:t>
            </a:r>
            <a:r>
              <a:rPr lang="en-GB" sz="2000" i="1" dirty="0" smtClean="0"/>
              <a:t>224.0.0.0/6</a:t>
            </a:r>
          </a:p>
          <a:p>
            <a:endParaRPr lang="en-GB" sz="2000" i="1" dirty="0" smtClean="0"/>
          </a:p>
          <a:p>
            <a:endParaRPr lang="en-GB" sz="2000" i="1" dirty="0"/>
          </a:p>
          <a:p>
            <a:endParaRPr lang="en-GB" sz="2000" i="1" dirty="0"/>
          </a:p>
          <a:p>
            <a:r>
              <a:rPr lang="en-GB" sz="2000" dirty="0">
                <a:hlinkClick r:id="rId2"/>
              </a:rPr>
              <a:t>https://en.wikipedia.org/wiki/IP_address</a:t>
            </a:r>
            <a:endParaRPr lang="en-GB" sz="2000"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7595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smtClean="0"/>
              <a:t>Network Primer: DNS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lnSpcReduction="10000"/>
          </a:bodyPr>
          <a:lstStyle/>
          <a:p>
            <a:r>
              <a:rPr lang="en-GB" sz="2000" dirty="0" smtClean="0"/>
              <a:t>Internet IPs* are hard to remember / type in</a:t>
            </a:r>
          </a:p>
          <a:p>
            <a:endParaRPr lang="en-GB" sz="2000" dirty="0"/>
          </a:p>
          <a:p>
            <a:r>
              <a:rPr lang="en-GB" sz="2000" dirty="0" smtClean="0"/>
              <a:t>DNS names (</a:t>
            </a:r>
            <a:r>
              <a:rPr lang="en-GB" sz="2000" dirty="0" smtClean="0">
                <a:hlinkClick r:id="rId2"/>
              </a:rPr>
              <a:t>www.bbc.co.uk</a:t>
            </a:r>
            <a:r>
              <a:rPr lang="en-GB" sz="2000" dirty="0" smtClean="0"/>
              <a:t>) are much easier to use</a:t>
            </a:r>
          </a:p>
          <a:p>
            <a:endParaRPr lang="en-GB" sz="2000" dirty="0"/>
          </a:p>
          <a:p>
            <a:r>
              <a:rPr lang="en-GB" sz="2000" dirty="0" smtClean="0"/>
              <a:t>DNS lookup servers connect internet IPs </a:t>
            </a:r>
            <a:r>
              <a:rPr lang="en-GB" sz="2000" dirty="0"/>
              <a:t>to DNS </a:t>
            </a:r>
            <a:r>
              <a:rPr lang="en-GB" sz="2000" dirty="0" smtClean="0"/>
              <a:t>names</a:t>
            </a:r>
          </a:p>
          <a:p>
            <a:endParaRPr lang="en-GB" sz="2000" i="1" dirty="0" smtClean="0"/>
          </a:p>
          <a:p>
            <a:endParaRPr lang="en-GB" sz="2000" i="1" dirty="0"/>
          </a:p>
          <a:p>
            <a:endParaRPr lang="en-GB" sz="2000" i="1" dirty="0"/>
          </a:p>
          <a:p>
            <a:r>
              <a:rPr lang="en-GB" sz="2000" i="1" dirty="0" smtClean="0"/>
              <a:t>* Especially IPv6 addresses</a:t>
            </a:r>
          </a:p>
          <a:p>
            <a:pPr marL="342900" indent="-342900">
              <a:buFont typeface="Arial" charset="0"/>
              <a:buChar char="•"/>
            </a:pPr>
            <a:endParaRPr lang="en-GB" sz="2000" i="1" dirty="0" smtClean="0"/>
          </a:p>
          <a:p>
            <a:r>
              <a:rPr lang="en-GB" sz="2000" dirty="0">
                <a:hlinkClick r:id="rId3"/>
              </a:rPr>
              <a:t>https://</a:t>
            </a:r>
            <a:r>
              <a:rPr lang="en-GB" sz="2000" dirty="0" smtClean="0">
                <a:hlinkClick r:id="rId3"/>
              </a:rPr>
              <a:t>en.wikipedia.org/wiki/List_of_DNS_record_types</a:t>
            </a:r>
            <a:endParaRPr lang="en-GB" sz="2000" dirty="0" smtClean="0"/>
          </a:p>
          <a:p>
            <a:r>
              <a:rPr lang="en-GB" sz="2000" dirty="0">
                <a:hlinkClick r:id="rId4"/>
              </a:rPr>
              <a:t>https://en.wikipedia.org/wiki/Domain_Name_System</a:t>
            </a:r>
            <a:endParaRPr lang="en-GB" sz="2000" i="1" dirty="0" smtClean="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4075347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smtClean="0"/>
              <a:t>Network Primer: DHCP</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fontScale="92500" lnSpcReduction="20000"/>
          </a:bodyPr>
          <a:lstStyle/>
          <a:p>
            <a:r>
              <a:rPr lang="en-GB" sz="2000" dirty="0" smtClean="0"/>
              <a:t>IPs* are hard to remember / type in, also you need them to be unique</a:t>
            </a:r>
          </a:p>
          <a:p>
            <a:endParaRPr lang="en-GB" sz="2000" dirty="0" smtClean="0"/>
          </a:p>
          <a:p>
            <a:r>
              <a:rPr lang="en-GB" sz="2000" dirty="0" smtClean="0"/>
              <a:t>DHCP </a:t>
            </a:r>
            <a:r>
              <a:rPr lang="en-GB" sz="2000" dirty="0"/>
              <a:t>servers hand out </a:t>
            </a:r>
            <a:r>
              <a:rPr lang="en-GB" sz="2000" dirty="0" smtClean="0"/>
              <a:t>unique LAN IPs to machines joining networks</a:t>
            </a:r>
          </a:p>
          <a:p>
            <a:endParaRPr lang="en-GB" sz="2000" dirty="0"/>
          </a:p>
          <a:p>
            <a:r>
              <a:rPr lang="en-GB" sz="2000" dirty="0" smtClean="0"/>
              <a:t>Also DHCP </a:t>
            </a:r>
            <a:r>
              <a:rPr lang="en-GB" sz="2000" dirty="0"/>
              <a:t>names (gbmlvvcsw1127) </a:t>
            </a:r>
            <a:r>
              <a:rPr lang="en-GB" sz="2000" dirty="0" smtClean="0"/>
              <a:t>are much easier to use</a:t>
            </a:r>
          </a:p>
          <a:p>
            <a:endParaRPr lang="en-GB" sz="2000" dirty="0"/>
          </a:p>
          <a:p>
            <a:r>
              <a:rPr lang="en-GB" sz="2000" dirty="0" smtClean="0"/>
              <a:t>Fun Fact: If two DHCP servers are on one network, IPs stop being unique and the network breaks *</a:t>
            </a:r>
          </a:p>
          <a:p>
            <a:endParaRPr lang="en-GB" sz="2000" i="1" dirty="0" smtClean="0"/>
          </a:p>
          <a:p>
            <a:endParaRPr lang="en-GB" sz="2000" i="1" dirty="0"/>
          </a:p>
          <a:p>
            <a:endParaRPr lang="en-GB" sz="2000" i="1" dirty="0" smtClean="0"/>
          </a:p>
          <a:p>
            <a:r>
              <a:rPr lang="en-GB" sz="1800" dirty="0">
                <a:hlinkClick r:id="rId2"/>
              </a:rPr>
              <a:t>https://</a:t>
            </a:r>
            <a:r>
              <a:rPr lang="en-GB" sz="1800" dirty="0" smtClean="0">
                <a:hlinkClick r:id="rId2"/>
              </a:rPr>
              <a:t>en.wikipedia.org/wiki/Dynamic_Host_Configuration_Protocol</a:t>
            </a:r>
            <a:endParaRPr lang="en-GB" sz="1800" dirty="0" smtClean="0"/>
          </a:p>
          <a:p>
            <a:endParaRPr lang="en-GB" sz="1800" dirty="0" smtClean="0"/>
          </a:p>
          <a:p>
            <a:r>
              <a:rPr lang="en-GB" sz="2000" i="1" dirty="0" smtClean="0"/>
              <a:t>* Have seen someone fired for connecting a home </a:t>
            </a:r>
            <a:r>
              <a:rPr lang="en-GB" sz="2000" i="1" dirty="0" err="1" smtClean="0"/>
              <a:t>wifi</a:t>
            </a:r>
            <a:r>
              <a:rPr lang="en-GB" sz="2000" i="1" dirty="0" smtClean="0"/>
              <a:t> hub with DHCP into a corporate network, and bringing down the buildings internet…</a:t>
            </a:r>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623583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smtClean="0"/>
              <a:t>Network Primer: ASN</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Internet network IPs controlled in blocks</a:t>
            </a:r>
            <a:endParaRPr lang="en-GB" sz="2000" i="1" dirty="0" smtClean="0"/>
          </a:p>
          <a:p>
            <a:r>
              <a:rPr lang="en-GB" sz="2000" dirty="0" smtClean="0"/>
              <a:t>Routing controlled by ASN *</a:t>
            </a:r>
            <a:endParaRPr lang="en-GB" sz="2000" i="1" dirty="0"/>
          </a:p>
          <a:p>
            <a:endParaRPr lang="en-GB" sz="2000" dirty="0" smtClean="0"/>
          </a:p>
          <a:p>
            <a:endParaRPr lang="en-GB" sz="2000" dirty="0"/>
          </a:p>
          <a:p>
            <a:endParaRPr lang="en-GB" sz="2000" dirty="0" smtClean="0"/>
          </a:p>
          <a:p>
            <a:endParaRPr lang="en-GB" sz="2000" dirty="0" smtClean="0"/>
          </a:p>
          <a:p>
            <a:endParaRPr lang="en-GB" sz="2000" dirty="0"/>
          </a:p>
          <a:p>
            <a:endParaRPr lang="en-GB" sz="2000" dirty="0" smtClean="0"/>
          </a:p>
          <a:p>
            <a:r>
              <a:rPr lang="en-GB" sz="2000" i="1" dirty="0" smtClean="0"/>
              <a:t>* Advanced topic</a:t>
            </a:r>
          </a:p>
          <a:p>
            <a:r>
              <a:rPr lang="en-GB" sz="2000" dirty="0">
                <a:hlinkClick r:id="rId2"/>
              </a:rPr>
              <a:t>https://en.wikipedia.org/wiki/Autonomous_system_(Internet)</a:t>
            </a:r>
            <a:r>
              <a:rPr lang="en-GB" sz="2000" dirty="0"/>
              <a:t> </a:t>
            </a:r>
            <a:r>
              <a:rPr lang="en-GB" sz="2000" dirty="0">
                <a:hlinkClick r:id="rId3"/>
              </a:rPr>
              <a:t>https://www.ultratools.com/tools/asnInfo</a:t>
            </a:r>
            <a:endParaRPr lang="en-GB" sz="2000" dirty="0"/>
          </a:p>
          <a:p>
            <a:pPr marL="342900" indent="-342900">
              <a:buFont typeface="Arial" charset="0"/>
              <a:buChar char="•"/>
            </a:pPr>
            <a:endParaRPr lang="en-GB" sz="2000"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4439" y="2807655"/>
            <a:ext cx="44386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2355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smtClean="0"/>
              <a:t>Machine Identifiers: How to Find Yours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In windows use:</a:t>
            </a:r>
            <a:br>
              <a:rPr lang="en-GB" sz="2000" dirty="0" smtClean="0"/>
            </a:br>
            <a:r>
              <a:rPr lang="en-GB" sz="2000" dirty="0" smtClean="0"/>
              <a:t/>
            </a:r>
            <a:br>
              <a:rPr lang="en-GB" sz="2000" dirty="0" smtClean="0"/>
            </a:br>
            <a:r>
              <a:rPr lang="en-GB" sz="2000" b="1" i="1" dirty="0" smtClean="0"/>
              <a:t>ipconfig -all</a:t>
            </a:r>
            <a:br>
              <a:rPr lang="en-GB" sz="2000" b="1" i="1" dirty="0" smtClean="0"/>
            </a:br>
            <a:r>
              <a:rPr lang="en-GB" sz="2000" dirty="0" smtClean="0"/>
              <a:t/>
            </a:r>
            <a:br>
              <a:rPr lang="en-GB" sz="2000" dirty="0" smtClean="0"/>
            </a:br>
            <a:r>
              <a:rPr lang="en-GB" sz="2000" dirty="0" smtClean="0"/>
              <a:t>to see them</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5876" y="1482599"/>
            <a:ext cx="4055660" cy="5055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3315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smtClean="0"/>
              <a:t>Network Primer: </a:t>
            </a:r>
            <a:r>
              <a:rPr lang="en-GB" dirty="0" err="1" smtClean="0"/>
              <a:t>Identifers</a:t>
            </a:r>
            <a:r>
              <a:rPr lang="en-GB" dirty="0" smtClean="0"/>
              <a:t> </a:t>
            </a:r>
            <a:r>
              <a:rPr lang="en-GB" dirty="0"/>
              <a:t>Overview</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endParaRPr lang="en-GB" sz="2000" dirty="0" smtClean="0"/>
          </a:p>
          <a:p>
            <a:pPr marL="457200" indent="-457200">
              <a:buFont typeface="Arial" panose="020B0604020202020204" pitchFamily="34" charset="0"/>
              <a:buChar char="•"/>
            </a:pPr>
            <a:r>
              <a:rPr lang="en-GB" sz="2000" dirty="0" smtClean="0"/>
              <a:t>MAC Address = device ID</a:t>
            </a:r>
          </a:p>
          <a:p>
            <a:pPr marL="457200" indent="-457200">
              <a:buFont typeface="Arial" panose="020B0604020202020204" pitchFamily="34" charset="0"/>
              <a:buChar char="•"/>
            </a:pPr>
            <a:r>
              <a:rPr lang="en-GB" sz="2000" dirty="0" smtClean="0"/>
              <a:t>IP Address = network ID (connected to MAC)</a:t>
            </a:r>
          </a:p>
          <a:p>
            <a:pPr marL="457200" indent="-457200">
              <a:buFont typeface="Arial" panose="020B0604020202020204" pitchFamily="34" charset="0"/>
              <a:buChar char="•"/>
            </a:pPr>
            <a:r>
              <a:rPr lang="en-GB" sz="2000" dirty="0" smtClean="0"/>
              <a:t>DNS Name = Internet IP Lookup name (connected to IP)</a:t>
            </a:r>
          </a:p>
          <a:p>
            <a:pPr marL="457200" indent="-457200">
              <a:buFont typeface="Arial" panose="020B0604020202020204" pitchFamily="34" charset="0"/>
              <a:buChar char="•"/>
            </a:pPr>
            <a:r>
              <a:rPr lang="en-GB" sz="2000" dirty="0" smtClean="0"/>
              <a:t>DHCP Name = LAN IP Lookup name (connected to IP)</a:t>
            </a:r>
          </a:p>
          <a:p>
            <a:pPr marL="457200" indent="-457200">
              <a:buFont typeface="Arial" panose="020B0604020202020204" pitchFamily="34" charset="0"/>
              <a:buChar char="•"/>
            </a:pPr>
            <a:r>
              <a:rPr lang="en-GB" sz="2000" dirty="0" smtClean="0"/>
              <a:t>ANS Number = Internet IP owner / provider (connected to IP)</a:t>
            </a:r>
          </a:p>
          <a:p>
            <a:endParaRPr lang="en-GB" sz="2000" dirty="0" smtClean="0"/>
          </a:p>
          <a:p>
            <a:endParaRPr lang="en-GB" sz="2000" dirty="0"/>
          </a:p>
          <a:p>
            <a:endParaRPr lang="en-GB" sz="2000" dirty="0" smtClean="0"/>
          </a:p>
          <a:p>
            <a:r>
              <a:rPr lang="en-GB" sz="2000" dirty="0" smtClean="0"/>
              <a:t>Questions </a:t>
            </a:r>
            <a:r>
              <a:rPr lang="en-GB" sz="2000" dirty="0"/>
              <a:t>?</a:t>
            </a:r>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030988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Protocols / Ports</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Very short primer….</a:t>
            </a:r>
            <a:br>
              <a:rPr lang="en-GB" sz="2000" dirty="0" smtClean="0"/>
            </a:br>
            <a:r>
              <a:rPr lang="en-GB" sz="2000" dirty="0" smtClean="0"/>
              <a:t/>
            </a:r>
            <a:br>
              <a:rPr lang="en-GB" sz="2000" dirty="0" smtClean="0"/>
            </a:br>
            <a:r>
              <a:rPr lang="en-GB" sz="2000" dirty="0" smtClean="0"/>
              <a:t>Protocols and Ports are a feature of TCP</a:t>
            </a:r>
          </a:p>
          <a:p>
            <a:endParaRPr lang="en-GB" sz="2000" dirty="0"/>
          </a:p>
          <a:p>
            <a:r>
              <a:rPr lang="en-GB" sz="2000" dirty="0" smtClean="0"/>
              <a:t>Which is a major internet protocol in it’s self.</a:t>
            </a:r>
          </a:p>
          <a:p>
            <a:endParaRPr lang="en-GB" sz="2000" dirty="0" smtClean="0"/>
          </a:p>
          <a:p>
            <a:r>
              <a:rPr lang="en-GB" sz="2000" dirty="0">
                <a:hlinkClick r:id="rId2"/>
              </a:rPr>
              <a:t>https://en.wikipedia.org/wiki/Transmission_Control_Protocol</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78229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Protocols / </a:t>
            </a:r>
            <a:r>
              <a:rPr lang="en-GB" dirty="0" smtClean="0"/>
              <a:t>Ports: Ports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fontScale="92500" lnSpcReduction="10000"/>
          </a:bodyPr>
          <a:lstStyle/>
          <a:p>
            <a:r>
              <a:rPr lang="en-GB" sz="2000" dirty="0" smtClean="0"/>
              <a:t>TCP Ports are a 16bit unsigned number (0 – 65535) </a:t>
            </a:r>
          </a:p>
          <a:p>
            <a:endParaRPr lang="en-GB" sz="2000" dirty="0"/>
          </a:p>
          <a:p>
            <a:r>
              <a:rPr lang="en-GB" sz="2000" dirty="0" smtClean="0"/>
              <a:t>A numbers are assigned to either Well known protocols</a:t>
            </a:r>
            <a:br>
              <a:rPr lang="en-GB" sz="2000" dirty="0" smtClean="0"/>
            </a:br>
            <a:r>
              <a:rPr lang="en-GB" sz="2000" dirty="0" smtClean="0"/>
              <a:t>aka 80 HTTP 443 HTTPS</a:t>
            </a:r>
          </a:p>
          <a:p>
            <a:endParaRPr lang="en-GB" sz="2000" dirty="0"/>
          </a:p>
          <a:p>
            <a:r>
              <a:rPr lang="en-GB" sz="2000" dirty="0" smtClean="0"/>
              <a:t>For dynamically by servers</a:t>
            </a:r>
            <a:endParaRPr lang="en-GB" sz="2000" dirty="0"/>
          </a:p>
          <a:p>
            <a:r>
              <a:rPr lang="en-GB" sz="2000" dirty="0" smtClean="0"/>
              <a:t>aka 8080 common development http server</a:t>
            </a:r>
            <a:br>
              <a:rPr lang="en-GB" sz="2000" dirty="0" smtClean="0"/>
            </a:br>
            <a:endParaRPr lang="en-GB" sz="2000" dirty="0" smtClean="0"/>
          </a:p>
          <a:p>
            <a:r>
              <a:rPr lang="en-GB" sz="2000" dirty="0" smtClean="0"/>
              <a:t>This allows multiple protocols to be serviced by one IP</a:t>
            </a:r>
          </a:p>
          <a:p>
            <a:r>
              <a:rPr lang="en-GB" sz="2000" dirty="0" smtClean="0"/>
              <a:t>Aka 10.x.x.x:80 is http server, 10.x.x.x:22 </a:t>
            </a:r>
            <a:r>
              <a:rPr lang="en-GB" sz="2000" dirty="0" err="1" smtClean="0"/>
              <a:t>ssh</a:t>
            </a:r>
            <a:r>
              <a:rPr lang="en-GB" sz="2000" dirty="0" smtClean="0"/>
              <a:t> server on same device</a:t>
            </a:r>
            <a:endParaRPr lang="en-GB" sz="2000" dirty="0"/>
          </a:p>
          <a:p>
            <a:endParaRPr lang="en-GB" sz="2000" dirty="0"/>
          </a:p>
          <a:p>
            <a:r>
              <a:rPr lang="en-GB" sz="2000" dirty="0">
                <a:hlinkClick r:id="rId2"/>
              </a:rPr>
              <a:t>https://en.wikipedia.org/wiki/Transmission_Control_Protocol#TCP_ports</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897836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Protocols / </a:t>
            </a:r>
            <a:r>
              <a:rPr lang="en-GB" dirty="0" smtClean="0"/>
              <a:t>Ports: </a:t>
            </a:r>
            <a:r>
              <a:rPr lang="en-GB" dirty="0"/>
              <a:t>Protocols </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For HTTP resources you can tell the protocol and port in the URL</a:t>
            </a:r>
          </a:p>
          <a:p>
            <a:endParaRPr lang="en-GB" sz="2000" dirty="0"/>
          </a:p>
          <a:p>
            <a:r>
              <a:rPr lang="en-GB" sz="2000" dirty="0" smtClean="0"/>
              <a:t>Each Scheme (http/https/ftp </a:t>
            </a:r>
            <a:r>
              <a:rPr lang="en-GB" sz="2000" dirty="0" err="1" smtClean="0"/>
              <a:t>etc</a:t>
            </a:r>
            <a:r>
              <a:rPr lang="en-GB" sz="2000" dirty="0" smtClean="0"/>
              <a:t>) has a default port </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3429000"/>
            <a:ext cx="756285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496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smtClean="0"/>
              <a:t>Proxy Servers 101</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smtClean="0"/>
              <a:t>This will cover some basic networking</a:t>
            </a:r>
          </a:p>
          <a:p>
            <a:endParaRPr lang="en-GB" dirty="0"/>
          </a:p>
          <a:p>
            <a:r>
              <a:rPr lang="en-GB" dirty="0" smtClean="0"/>
              <a:t>Devices, Identifiers, and the day to day basics of http/https networking</a:t>
            </a:r>
          </a:p>
          <a:p>
            <a:endParaRPr lang="en-GB" dirty="0"/>
          </a:p>
          <a:p>
            <a:r>
              <a:rPr lang="en-GB" b="1" i="1" dirty="0" smtClean="0"/>
              <a:t>ALL</a:t>
            </a:r>
            <a:r>
              <a:rPr lang="en-GB" dirty="0" smtClean="0"/>
              <a:t> Corporate networks are much more complex than home or small business networks</a:t>
            </a:r>
          </a:p>
          <a:p>
            <a:endParaRPr lang="en-GB" dirty="0"/>
          </a:p>
          <a:p>
            <a:r>
              <a:rPr lang="en-GB" i="1" dirty="0" smtClean="0"/>
              <a:t>It’s important to know the basics, or those complexities will trip you up !</a:t>
            </a:r>
            <a:endParaRPr lang="en-GB"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423855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Protocols / </a:t>
            </a:r>
            <a:r>
              <a:rPr lang="en-GB" dirty="0" smtClean="0"/>
              <a:t>Ports: HTTPS Protocol </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Certificates being provided by HTTPS server granted by 3</a:t>
            </a:r>
            <a:r>
              <a:rPr lang="en-GB" sz="2000" baseline="30000" dirty="0" smtClean="0"/>
              <a:t>rd</a:t>
            </a:r>
            <a:r>
              <a:rPr lang="en-GB" sz="2000" dirty="0" smtClean="0"/>
              <a:t> party* that the server and browser both trust, verifying they are who they say they are.</a:t>
            </a:r>
          </a:p>
          <a:p>
            <a:endParaRPr lang="en-GB" sz="2000" dirty="0" smtClean="0"/>
          </a:p>
          <a:p>
            <a:r>
              <a:rPr lang="en-GB" sz="2000" dirty="0" smtClean="0"/>
              <a:t>* See man in the middle attack later</a:t>
            </a:r>
            <a:endParaRPr lang="en-GB" sz="2000" dirty="0"/>
          </a:p>
          <a:p>
            <a:r>
              <a:rPr lang="en-GB" sz="2000" dirty="0">
                <a:hlinkClick r:id="rId2"/>
              </a:rPr>
              <a:t>https://www.thesslstore.com/knowledgebase/ssl-support/explaining-the-chain-of-trust/</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6568901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r>
              <a:rPr lang="en-GB" dirty="0" smtClean="0"/>
              <a:t>HTTPS Protocol: </a:t>
            </a:r>
            <a:r>
              <a:rPr lang="en-GB" dirty="0"/>
              <a:t>Chain of </a:t>
            </a:r>
            <a:r>
              <a:rPr lang="en-GB" dirty="0" smtClean="0"/>
              <a:t>trust</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HTTP over SSL (https) is a very important protocol</a:t>
            </a:r>
          </a:p>
          <a:p>
            <a:endParaRPr lang="en-GB" sz="2000" dirty="0"/>
          </a:p>
          <a:p>
            <a:pPr marL="342900" indent="-342900">
              <a:buFontTx/>
              <a:buChar char="-"/>
            </a:pPr>
            <a:r>
              <a:rPr lang="en-GB" sz="2000" dirty="0" smtClean="0"/>
              <a:t>It encrypts all data to prevent 3</a:t>
            </a:r>
            <a:r>
              <a:rPr lang="en-GB" sz="2000" baseline="30000" dirty="0" smtClean="0"/>
              <a:t>rd</a:t>
            </a:r>
            <a:r>
              <a:rPr lang="en-GB" sz="2000" dirty="0" smtClean="0"/>
              <a:t> parties snooping *</a:t>
            </a:r>
          </a:p>
          <a:p>
            <a:pPr marL="342900" indent="-342900">
              <a:buFontTx/>
              <a:buChar char="-"/>
            </a:pPr>
            <a:r>
              <a:rPr lang="en-GB" sz="2000" dirty="0" smtClean="0"/>
              <a:t>It signs data which can be verified source *</a:t>
            </a:r>
          </a:p>
          <a:p>
            <a:pPr marL="342900" indent="-342900">
              <a:buFontTx/>
              <a:buChar char="-"/>
            </a:pPr>
            <a:r>
              <a:rPr lang="en-GB" sz="2000" dirty="0" smtClean="0"/>
              <a:t>It signs data to make sure it’s not been tampered with *</a:t>
            </a:r>
          </a:p>
          <a:p>
            <a:pPr marL="342900" indent="-342900">
              <a:buFontTx/>
              <a:buChar char="-"/>
            </a:pPr>
            <a:r>
              <a:rPr lang="en-GB" sz="2000" dirty="0" smtClean="0"/>
              <a:t>Security through Chain of trust</a:t>
            </a:r>
          </a:p>
          <a:p>
            <a:endParaRPr lang="en-GB" sz="2000" dirty="0" smtClean="0"/>
          </a:p>
          <a:p>
            <a:r>
              <a:rPr lang="en-GB" sz="2000" dirty="0" smtClean="0"/>
              <a:t>* See man in the middle attack later</a:t>
            </a:r>
            <a:endParaRPr lang="en-GB" sz="2000" dirty="0"/>
          </a:p>
          <a:p>
            <a:r>
              <a:rPr lang="en-GB" sz="2000" dirty="0">
                <a:hlinkClick r:id="rId2"/>
              </a:rPr>
              <a:t>https://en.wikipedia.org/wiki/HTTPS</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1894692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Protocols / </a:t>
            </a:r>
            <a:r>
              <a:rPr lang="en-GB" dirty="0" smtClean="0"/>
              <a:t>Ports: </a:t>
            </a:r>
            <a:r>
              <a:rPr lang="en-GB" dirty="0"/>
              <a:t>Protocols </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Told you it was short, </a:t>
            </a:r>
            <a:r>
              <a:rPr lang="en-GB" sz="2000" dirty="0"/>
              <a:t>questions ?</a:t>
            </a:r>
            <a:endParaRPr lang="en-GB" sz="2000" dirty="0" smtClean="0"/>
          </a:p>
          <a:p>
            <a:endParaRPr lang="en-GB" sz="2000" dirty="0"/>
          </a:p>
          <a:p>
            <a:r>
              <a:rPr lang="en-GB" sz="2000" dirty="0" smtClean="0"/>
              <a:t>More info here</a:t>
            </a:r>
          </a:p>
          <a:p>
            <a:r>
              <a:rPr lang="en-GB" sz="2000" dirty="0">
                <a:hlinkClick r:id="rId2"/>
              </a:rPr>
              <a:t>https://en.wikipedia.org/wiki/Hypertext_Transfer_Protocol</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046503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smtClean="0"/>
              <a:t>Network Devices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Basic Network Device Primer… short version</a:t>
            </a:r>
          </a:p>
          <a:p>
            <a:endParaRPr lang="en-GB" sz="2000" dirty="0"/>
          </a:p>
          <a:p>
            <a:pPr marL="342900" indent="-342900">
              <a:buFontTx/>
              <a:buChar char="-"/>
            </a:pPr>
            <a:r>
              <a:rPr lang="en-GB" sz="2000" dirty="0"/>
              <a:t>DNS </a:t>
            </a:r>
            <a:r>
              <a:rPr lang="en-GB" sz="2000" dirty="0" smtClean="0"/>
              <a:t>Server</a:t>
            </a:r>
            <a:endParaRPr lang="en-GB" sz="2000" dirty="0"/>
          </a:p>
          <a:p>
            <a:pPr marL="342900" indent="-342900">
              <a:buFontTx/>
              <a:buChar char="-"/>
            </a:pPr>
            <a:r>
              <a:rPr lang="en-GB" sz="2000" dirty="0" smtClean="0"/>
              <a:t>Firewalls</a:t>
            </a:r>
            <a:endParaRPr lang="en-GB" sz="2000" dirty="0"/>
          </a:p>
          <a:p>
            <a:pPr marL="342900" indent="-342900">
              <a:buFontTx/>
              <a:buChar char="-"/>
            </a:pPr>
            <a:r>
              <a:rPr lang="en-GB" sz="2000" dirty="0" smtClean="0"/>
              <a:t>Gateways</a:t>
            </a:r>
          </a:p>
          <a:p>
            <a:pPr marL="342900" indent="-342900">
              <a:buFontTx/>
              <a:buChar char="-"/>
            </a:pPr>
            <a:r>
              <a:rPr lang="en-GB" sz="2000" dirty="0" smtClean="0"/>
              <a:t>Proxies</a:t>
            </a:r>
            <a:endParaRPr lang="en-GB" sz="2000"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2882781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Network Devices</a:t>
            </a:r>
            <a:r>
              <a:rPr lang="en-GB" dirty="0" smtClean="0"/>
              <a:t>: DNS Server</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Each time you need to connect to server you need the IP, if you have the DNS name you need to do a DNS lookup</a:t>
            </a:r>
          </a:p>
          <a:p>
            <a:endParaRPr lang="en-GB" sz="2000" i="1" dirty="0"/>
          </a:p>
          <a:p>
            <a:endParaRPr lang="en-GB" sz="2000"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
        <p:nvSpPr>
          <p:cNvPr id="6" name="AutoShape 2" descr="https://www.keycdn.com/img/support/what-is-a-dns-server-md.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4" descr="https://www.keycdn.com/img/support/what-is-a-dns-server-md.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https://www.keycdn.com/img/support/what-is-a-dns-server-md.webp"/>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https://www.keycdn.com/img/support/what-is-a-dns-server-md.webp"/>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TextBox 10"/>
          <p:cNvSpPr txBox="1"/>
          <p:nvPr/>
        </p:nvSpPr>
        <p:spPr>
          <a:xfrm>
            <a:off x="1576688" y="3218691"/>
            <a:ext cx="929039" cy="30777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400" dirty="0" smtClean="0"/>
              <a:t>LAPTOP</a:t>
            </a:r>
            <a:endParaRPr lang="en-GB" sz="1400" i="1" dirty="0" smtClean="0"/>
          </a:p>
        </p:txBody>
      </p:sp>
      <p:cxnSp>
        <p:nvCxnSpPr>
          <p:cNvPr id="12" name="Straight Arrow Connector 11"/>
          <p:cNvCxnSpPr/>
          <p:nvPr/>
        </p:nvCxnSpPr>
        <p:spPr>
          <a:xfrm flipV="1">
            <a:off x="2696308" y="3168131"/>
            <a:ext cx="1570892" cy="1938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25395" y="3014243"/>
            <a:ext cx="1553374" cy="30777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400" dirty="0" smtClean="0"/>
              <a:t>DNS SERVER</a:t>
            </a:r>
            <a:endParaRPr lang="en-GB" sz="1400" i="1" dirty="0" smtClean="0"/>
          </a:p>
        </p:txBody>
      </p:sp>
      <p:cxnSp>
        <p:nvCxnSpPr>
          <p:cNvPr id="16" name="Straight Arrow Connector 15"/>
          <p:cNvCxnSpPr/>
          <p:nvPr/>
        </p:nvCxnSpPr>
        <p:spPr>
          <a:xfrm flipH="1">
            <a:off x="2696308" y="3322020"/>
            <a:ext cx="1570892" cy="2044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16463" y="2703130"/>
            <a:ext cx="1177474" cy="553998"/>
          </a:xfrm>
          <a:prstGeom prst="rect">
            <a:avLst/>
          </a:prstGeom>
          <a:solidFill>
            <a:srgbClr val="FFFFFF">
              <a:alpha val="50196"/>
            </a:srgbClr>
          </a:solid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000" i="1" dirty="0" smtClean="0"/>
              <a:t>1) What’s the IP of www.bbc.co.uk </a:t>
            </a:r>
          </a:p>
        </p:txBody>
      </p:sp>
      <p:sp>
        <p:nvSpPr>
          <p:cNvPr id="22" name="TextBox 21"/>
          <p:cNvSpPr txBox="1"/>
          <p:nvPr/>
        </p:nvSpPr>
        <p:spPr>
          <a:xfrm>
            <a:off x="3092309" y="3583955"/>
            <a:ext cx="1467968" cy="400110"/>
          </a:xfrm>
          <a:prstGeom prst="rect">
            <a:avLst/>
          </a:prstGeom>
          <a:solidFill>
            <a:srgbClr val="FFFFFF">
              <a:alpha val="50196"/>
            </a:srgbClr>
          </a:solid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000" i="1" dirty="0" smtClean="0">
                <a:hlinkClick r:id="rId2"/>
              </a:rPr>
              <a:t>2) www.bbc.co.uk</a:t>
            </a:r>
            <a:r>
              <a:rPr lang="en-GB" sz="1000" i="1" dirty="0" smtClean="0"/>
              <a:t> is </a:t>
            </a:r>
            <a:r>
              <a:rPr lang="en-GB" sz="1000" i="1" dirty="0" err="1" smtClean="0"/>
              <a:t>x.x.x.x</a:t>
            </a:r>
            <a:endParaRPr lang="en-GB" sz="1000" i="1" dirty="0" smtClean="0"/>
          </a:p>
        </p:txBody>
      </p:sp>
      <p:sp>
        <p:nvSpPr>
          <p:cNvPr id="23" name="TextBox 22"/>
          <p:cNvSpPr txBox="1"/>
          <p:nvPr/>
        </p:nvSpPr>
        <p:spPr>
          <a:xfrm>
            <a:off x="1421704" y="5112674"/>
            <a:ext cx="1553374"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400" dirty="0" smtClean="0"/>
              <a:t>WEB SERVER</a:t>
            </a:r>
          </a:p>
          <a:p>
            <a:r>
              <a:rPr lang="en-GB" sz="1400" i="1" dirty="0" err="1" smtClean="0"/>
              <a:t>x.x.x.x</a:t>
            </a:r>
            <a:endParaRPr lang="en-GB" sz="1400" i="1" dirty="0" smtClean="0"/>
          </a:p>
        </p:txBody>
      </p:sp>
      <p:cxnSp>
        <p:nvCxnSpPr>
          <p:cNvPr id="24" name="Straight Arrow Connector 23"/>
          <p:cNvCxnSpPr/>
          <p:nvPr/>
        </p:nvCxnSpPr>
        <p:spPr>
          <a:xfrm>
            <a:off x="2286000" y="3583955"/>
            <a:ext cx="0" cy="136318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536157" y="4436432"/>
            <a:ext cx="2199966" cy="400110"/>
          </a:xfrm>
          <a:prstGeom prst="rect">
            <a:avLst/>
          </a:prstGeom>
          <a:solidFill>
            <a:srgbClr val="FFFFFF">
              <a:alpha val="50196"/>
            </a:srgbClr>
          </a:solid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000" i="1" dirty="0" smtClean="0"/>
              <a:t>3) </a:t>
            </a:r>
            <a:r>
              <a:rPr lang="en-GB" sz="1000" i="1" dirty="0" err="1" smtClean="0"/>
              <a:t>x.x.x.x</a:t>
            </a:r>
            <a:r>
              <a:rPr lang="en-GB" sz="1000" i="1" dirty="0" smtClean="0"/>
              <a:t> </a:t>
            </a:r>
            <a:r>
              <a:rPr lang="en-GB" sz="1000" i="1" dirty="0" err="1" smtClean="0"/>
              <a:t>whats</a:t>
            </a:r>
            <a:r>
              <a:rPr lang="en-GB" sz="1000" i="1" dirty="0" smtClean="0"/>
              <a:t> the web </a:t>
            </a:r>
            <a:r>
              <a:rPr lang="en-GB" sz="1000" i="1" dirty="0"/>
              <a:t>page of www.bbc.co.uk/news</a:t>
            </a:r>
          </a:p>
        </p:txBody>
      </p:sp>
      <p:cxnSp>
        <p:nvCxnSpPr>
          <p:cNvPr id="28" name="Straight Arrow Connector 27"/>
          <p:cNvCxnSpPr/>
          <p:nvPr/>
        </p:nvCxnSpPr>
        <p:spPr>
          <a:xfrm flipV="1">
            <a:off x="2041208" y="3678868"/>
            <a:ext cx="0" cy="126827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28509" y="4147552"/>
            <a:ext cx="1087821" cy="246221"/>
          </a:xfrm>
          <a:prstGeom prst="rect">
            <a:avLst/>
          </a:prstGeom>
          <a:solidFill>
            <a:srgbClr val="FFFFFF">
              <a:alpha val="50196"/>
            </a:srgbClr>
          </a:solid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000" i="1" dirty="0" smtClean="0"/>
              <a:t>4) Here you go</a:t>
            </a:r>
            <a:endParaRPr lang="en-GB" sz="1000" i="1" dirty="0"/>
          </a:p>
        </p:txBody>
      </p:sp>
    </p:spTree>
    <p:extLst>
      <p:ext uri="{BB962C8B-B14F-4D97-AF65-F5344CB8AC3E}">
        <p14:creationId xmlns:p14="http://schemas.microsoft.com/office/powerpoint/2010/main" val="33995496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Network Devices</a:t>
            </a:r>
            <a:r>
              <a:rPr lang="en-GB" dirty="0" smtClean="0"/>
              <a:t>: Gateways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Gateways Connect two networks together</a:t>
            </a:r>
            <a:br>
              <a:rPr lang="en-GB" sz="2000" dirty="0" smtClean="0"/>
            </a:br>
            <a:r>
              <a:rPr lang="en-GB" sz="2000" dirty="0" smtClean="0"/>
              <a:t>aka Corporate LAN to say Internet (the WAN)</a:t>
            </a:r>
          </a:p>
          <a:p>
            <a:endParaRPr lang="en-GB" sz="2000" i="1" dirty="0"/>
          </a:p>
          <a:p>
            <a:endParaRPr lang="en-GB" sz="2000" i="1" dirty="0" smtClean="0"/>
          </a:p>
          <a:p>
            <a:endParaRPr lang="en-GB" sz="2000" i="1" dirty="0"/>
          </a:p>
          <a:p>
            <a:endParaRPr lang="en-GB" sz="2000" i="1" dirty="0" smtClean="0"/>
          </a:p>
          <a:p>
            <a:endParaRPr lang="en-GB" sz="2000" i="1" dirty="0"/>
          </a:p>
          <a:p>
            <a:endParaRPr lang="en-GB" sz="2000" i="1" dirty="0" smtClean="0"/>
          </a:p>
          <a:p>
            <a:endParaRPr lang="en-GB" sz="2000" i="1" dirty="0" smtClean="0"/>
          </a:p>
          <a:p>
            <a:pPr marL="342900" indent="-342900">
              <a:buFontTx/>
              <a:buChar char="-"/>
            </a:pPr>
            <a:endParaRPr lang="en-GB" sz="2000" i="1" dirty="0"/>
          </a:p>
          <a:p>
            <a:r>
              <a:rPr lang="en-GB" sz="2000" dirty="0">
                <a:hlinkClick r:id="rId2"/>
              </a:rPr>
              <a:t>https://en.wikipedia.org/wiki/Proxy_server</a:t>
            </a:r>
            <a:endParaRPr lang="en-GB" sz="2000"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
        <p:nvSpPr>
          <p:cNvPr id="6" name="TextBox 5"/>
          <p:cNvSpPr txBox="1"/>
          <p:nvPr/>
        </p:nvSpPr>
        <p:spPr>
          <a:xfrm>
            <a:off x="483526" y="2761491"/>
            <a:ext cx="1743859"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400" dirty="0" smtClean="0"/>
              <a:t>MACHINE</a:t>
            </a:r>
          </a:p>
          <a:p>
            <a:r>
              <a:rPr lang="en-GB" sz="1400" i="1" dirty="0" smtClean="0"/>
              <a:t>LAN 1 IP: 10.x.x.x</a:t>
            </a:r>
          </a:p>
        </p:txBody>
      </p:sp>
      <p:cxnSp>
        <p:nvCxnSpPr>
          <p:cNvPr id="7" name="Straight Arrow Connector 6"/>
          <p:cNvCxnSpPr/>
          <p:nvPr/>
        </p:nvCxnSpPr>
        <p:spPr>
          <a:xfrm>
            <a:off x="2285996" y="2964811"/>
            <a:ext cx="97301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285996" y="3117211"/>
            <a:ext cx="97301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82042" y="2761491"/>
            <a:ext cx="1928512" cy="95410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400" dirty="0" smtClean="0"/>
              <a:t>GATEWAY SERVER</a:t>
            </a:r>
          </a:p>
          <a:p>
            <a:r>
              <a:rPr lang="en-GB" sz="1400" i="1" dirty="0"/>
              <a:t>LAN </a:t>
            </a:r>
            <a:r>
              <a:rPr lang="en-GB" sz="1400" i="1" dirty="0" smtClean="0"/>
              <a:t>1 IP</a:t>
            </a:r>
            <a:r>
              <a:rPr lang="en-GB" sz="1400" i="1" dirty="0"/>
              <a:t>: 10.x.x.x</a:t>
            </a:r>
          </a:p>
          <a:p>
            <a:r>
              <a:rPr lang="en-GB" sz="1400" i="1" dirty="0" smtClean="0"/>
              <a:t>LAN 2 </a:t>
            </a:r>
            <a:r>
              <a:rPr lang="en-GB" sz="1400" i="1" dirty="0"/>
              <a:t>IP: </a:t>
            </a:r>
            <a:r>
              <a:rPr lang="en-GB" sz="1400" i="1" dirty="0" smtClean="0"/>
              <a:t>10.y.y.y</a:t>
            </a:r>
            <a:endParaRPr lang="en-GB" sz="1400" i="1" dirty="0"/>
          </a:p>
          <a:p>
            <a:endParaRPr lang="en-GB" sz="1400" i="1" dirty="0" smtClean="0"/>
          </a:p>
        </p:txBody>
      </p:sp>
      <p:cxnSp>
        <p:nvCxnSpPr>
          <p:cNvPr id="15" name="Straight Arrow Connector 14"/>
          <p:cNvCxnSpPr/>
          <p:nvPr/>
        </p:nvCxnSpPr>
        <p:spPr>
          <a:xfrm>
            <a:off x="5462950" y="2951960"/>
            <a:ext cx="97301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462950" y="3104360"/>
            <a:ext cx="97301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94582" y="2770959"/>
            <a:ext cx="1928512" cy="95410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400" dirty="0" smtClean="0"/>
              <a:t>SOME OTHER MACHINE</a:t>
            </a:r>
          </a:p>
          <a:p>
            <a:r>
              <a:rPr lang="en-GB" sz="1400" i="1" dirty="0" smtClean="0"/>
              <a:t>LAN 2 </a:t>
            </a:r>
            <a:r>
              <a:rPr lang="en-GB" sz="1400" i="1" dirty="0"/>
              <a:t>IP: </a:t>
            </a:r>
            <a:r>
              <a:rPr lang="en-GB" sz="1400" i="1" dirty="0" smtClean="0"/>
              <a:t>10.y.y.y</a:t>
            </a:r>
            <a:endParaRPr lang="en-GB" sz="1400" i="1" dirty="0"/>
          </a:p>
          <a:p>
            <a:endParaRPr lang="en-GB" sz="1400" i="1" dirty="0" smtClean="0"/>
          </a:p>
        </p:txBody>
      </p:sp>
    </p:spTree>
    <p:extLst>
      <p:ext uri="{BB962C8B-B14F-4D97-AF65-F5344CB8AC3E}">
        <p14:creationId xmlns:p14="http://schemas.microsoft.com/office/powerpoint/2010/main" val="1067022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Network Devices</a:t>
            </a:r>
            <a:r>
              <a:rPr lang="en-GB" dirty="0" smtClean="0"/>
              <a:t>: Proxy</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Proxy is a type of gateway, there are several types</a:t>
            </a:r>
          </a:p>
          <a:p>
            <a:endParaRPr lang="en-GB" sz="2000" dirty="0" smtClean="0"/>
          </a:p>
          <a:p>
            <a:pPr marL="342900" indent="-342900">
              <a:buFontTx/>
              <a:buChar char="-"/>
            </a:pPr>
            <a:r>
              <a:rPr lang="en-GB" sz="2000" dirty="0"/>
              <a:t>O</a:t>
            </a:r>
            <a:r>
              <a:rPr lang="en-GB" sz="2000" dirty="0" smtClean="0"/>
              <a:t>pen Proxies for devices accessing other devices</a:t>
            </a:r>
            <a:br>
              <a:rPr lang="en-GB" sz="2000" dirty="0" smtClean="0"/>
            </a:br>
            <a:r>
              <a:rPr lang="en-GB" sz="2000" dirty="0" smtClean="0"/>
              <a:t>  ( anonymous / transparent flavours)</a:t>
            </a:r>
          </a:p>
          <a:p>
            <a:endParaRPr lang="en-GB" sz="2000" dirty="0" smtClean="0"/>
          </a:p>
          <a:p>
            <a:pPr marL="342900" indent="-342900">
              <a:buFontTx/>
              <a:buChar char="-"/>
            </a:pPr>
            <a:r>
              <a:rPr lang="en-GB" sz="2000" dirty="0" smtClean="0"/>
              <a:t>Reverse Proxies for sitting in front of outgoing / incoming traffic to a device</a:t>
            </a:r>
            <a:endParaRPr lang="en-GB" sz="2000" i="1" dirty="0" smtClean="0"/>
          </a:p>
          <a:p>
            <a:pPr marL="342900" indent="-342900">
              <a:buFontTx/>
              <a:buChar char="-"/>
            </a:pPr>
            <a:endParaRPr lang="en-GB" sz="2000" i="1" dirty="0" smtClean="0"/>
          </a:p>
          <a:p>
            <a:pPr marL="342900" indent="-342900">
              <a:buFontTx/>
              <a:buChar char="-"/>
            </a:pPr>
            <a:endParaRPr lang="en-GB" sz="2000" i="1" dirty="0"/>
          </a:p>
          <a:p>
            <a:pPr marL="342900" indent="-342900">
              <a:buFontTx/>
              <a:buChar char="-"/>
            </a:pPr>
            <a:endParaRPr lang="en-GB" sz="2000" i="1" dirty="0"/>
          </a:p>
          <a:p>
            <a:r>
              <a:rPr lang="en-GB" sz="2000" dirty="0">
                <a:hlinkClick r:id="rId2"/>
              </a:rPr>
              <a:t>https://en.wikipedia.org/wiki/Gateway_(telecommunications)</a:t>
            </a:r>
            <a:endParaRPr lang="en-GB" sz="2000"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8204431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Network Devices</a:t>
            </a:r>
            <a:r>
              <a:rPr lang="en-GB" dirty="0" smtClean="0"/>
              <a:t>: Proxy Features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fontScale="85000" lnSpcReduction="20000"/>
          </a:bodyPr>
          <a:lstStyle/>
          <a:p>
            <a:r>
              <a:rPr lang="en-GB" sz="2000" dirty="0" smtClean="0"/>
              <a:t>Open / Reverse Proxies often</a:t>
            </a:r>
          </a:p>
          <a:p>
            <a:pPr marL="342900" indent="-342900">
              <a:buFontTx/>
              <a:buChar char="-"/>
            </a:pPr>
            <a:r>
              <a:rPr lang="en-GB" sz="2000" dirty="0" smtClean="0"/>
              <a:t>Blocking Addresses / Blocking Protocols / Filter content </a:t>
            </a:r>
            <a:r>
              <a:rPr lang="en-GB" sz="2000" i="1" dirty="0" smtClean="0"/>
              <a:t/>
            </a:r>
            <a:br>
              <a:rPr lang="en-GB" sz="2000" i="1" dirty="0" smtClean="0"/>
            </a:br>
            <a:r>
              <a:rPr lang="en-GB" sz="2000" i="1" dirty="0" smtClean="0"/>
              <a:t>aka block and remove porn and other unsuitable content</a:t>
            </a:r>
          </a:p>
          <a:p>
            <a:pPr marL="342900" indent="-342900">
              <a:buFontTx/>
              <a:buChar char="-"/>
            </a:pPr>
            <a:endParaRPr lang="en-GB" sz="2000" i="1" dirty="0" smtClean="0"/>
          </a:p>
          <a:p>
            <a:pPr marL="342900" indent="-342900">
              <a:buFontTx/>
              <a:buChar char="-"/>
            </a:pPr>
            <a:r>
              <a:rPr lang="en-GB" sz="2000" dirty="0" smtClean="0"/>
              <a:t>Alerting / Logging / Eaves Dropping</a:t>
            </a:r>
            <a:r>
              <a:rPr lang="en-GB" sz="2000" i="1" dirty="0" smtClean="0"/>
              <a:t/>
            </a:r>
            <a:br>
              <a:rPr lang="en-GB" sz="2000" i="1" dirty="0" smtClean="0"/>
            </a:br>
            <a:r>
              <a:rPr lang="en-GB" sz="2000" i="1" dirty="0" smtClean="0"/>
              <a:t>alert proxy controllers of bad behaviour</a:t>
            </a:r>
          </a:p>
          <a:p>
            <a:pPr marL="342900" indent="-342900">
              <a:buFontTx/>
              <a:buChar char="-"/>
            </a:pPr>
            <a:endParaRPr lang="en-GB" sz="2000" i="1" dirty="0" smtClean="0"/>
          </a:p>
          <a:p>
            <a:pPr marL="342900" indent="-342900">
              <a:buFontTx/>
              <a:buChar char="-"/>
            </a:pPr>
            <a:r>
              <a:rPr lang="en-GB" sz="2000" dirty="0" smtClean="0"/>
              <a:t>Data Loss Protection of Encrypted Data</a:t>
            </a:r>
            <a:r>
              <a:rPr lang="en-GB" sz="2000" i="1" dirty="0" smtClean="0"/>
              <a:t/>
            </a:r>
            <a:br>
              <a:rPr lang="en-GB" sz="2000" i="1" dirty="0" smtClean="0"/>
            </a:br>
            <a:r>
              <a:rPr lang="en-GB" sz="2000" i="1" dirty="0" smtClean="0"/>
              <a:t>https traffic can not be analysed for filtering / alerting, so proxy might do “man in middle” attack to be able to do so</a:t>
            </a:r>
          </a:p>
          <a:p>
            <a:pPr marL="342900" indent="-342900">
              <a:buFontTx/>
              <a:buChar char="-"/>
            </a:pPr>
            <a:endParaRPr lang="en-GB" sz="2000" i="1" dirty="0" smtClean="0"/>
          </a:p>
          <a:p>
            <a:pPr marL="342900" indent="-342900">
              <a:buFontTx/>
              <a:buChar char="-"/>
            </a:pPr>
            <a:r>
              <a:rPr lang="en-GB" sz="2000" dirty="0" smtClean="0"/>
              <a:t>Enhancement</a:t>
            </a:r>
            <a:br>
              <a:rPr lang="en-GB" sz="2000" dirty="0" smtClean="0"/>
            </a:br>
            <a:r>
              <a:rPr lang="en-GB" sz="2000" dirty="0" smtClean="0"/>
              <a:t>Proxies can also transform content, aka adding compression, translation of languages, or adding https protocols, </a:t>
            </a:r>
            <a:r>
              <a:rPr lang="en-GB" sz="2000" dirty="0" err="1" smtClean="0"/>
              <a:t>etc</a:t>
            </a:r>
            <a:endParaRPr lang="en-GB" sz="2000" i="1" dirty="0"/>
          </a:p>
          <a:p>
            <a:pPr marL="342900" indent="-342900">
              <a:buFontTx/>
              <a:buChar char="-"/>
            </a:pPr>
            <a:endParaRPr lang="en-GB" sz="2000" i="1" dirty="0"/>
          </a:p>
          <a:p>
            <a:pPr marL="342900" indent="-342900">
              <a:buFontTx/>
              <a:buChar char="-"/>
            </a:pPr>
            <a:r>
              <a:rPr lang="en-GB" sz="2000" dirty="0" smtClean="0"/>
              <a:t>Bypassing filters and censorship (super no-no bad in corporate land)</a:t>
            </a:r>
            <a:r>
              <a:rPr lang="en-GB" sz="2000" i="1" dirty="0" smtClean="0"/>
              <a:t/>
            </a:r>
            <a:br>
              <a:rPr lang="en-GB" sz="2000" i="1" dirty="0" smtClean="0"/>
            </a:br>
            <a:r>
              <a:rPr lang="en-GB" sz="2000" i="1" dirty="0" smtClean="0"/>
              <a:t>Anonymous</a:t>
            </a:r>
            <a:r>
              <a:rPr lang="en-GB" sz="2000" dirty="0" smtClean="0"/>
              <a:t> </a:t>
            </a:r>
            <a:r>
              <a:rPr lang="en-GB" sz="2000" i="1" dirty="0" smtClean="0"/>
              <a:t>Proxies can be used to bypass IP firewalls, GEO location protections, or alerting and filtering</a:t>
            </a:r>
            <a:endParaRPr lang="en-GB" sz="2000" dirty="0" smtClean="0"/>
          </a:p>
          <a:p>
            <a:pPr marL="342900" indent="-342900">
              <a:buFontTx/>
              <a:buChar char="-"/>
            </a:pPr>
            <a:endParaRPr lang="en-GB" sz="2000"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5132442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Network Devices</a:t>
            </a:r>
            <a:r>
              <a:rPr lang="en-GB" dirty="0" smtClean="0"/>
              <a:t>: Firewalls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i="1" dirty="0" smtClean="0"/>
              <a:t>Specialised network devices that protect servers by vetting devices attempting to communicate to a server</a:t>
            </a:r>
          </a:p>
          <a:p>
            <a:r>
              <a:rPr lang="en-GB" sz="2000" i="1" dirty="0" smtClean="0"/>
              <a:t>Firewalling is often a feature of a proxy server</a:t>
            </a:r>
          </a:p>
          <a:p>
            <a:endParaRPr lang="en-GB" sz="2000" i="1" dirty="0" smtClean="0"/>
          </a:p>
          <a:p>
            <a:r>
              <a:rPr lang="en-GB" sz="2000" i="1" dirty="0"/>
              <a:t>Often common to block </a:t>
            </a:r>
            <a:r>
              <a:rPr lang="en-GB" sz="2000" i="1" dirty="0" smtClean="0"/>
              <a:t>by:</a:t>
            </a:r>
          </a:p>
          <a:p>
            <a:pPr marL="342900" indent="-342900">
              <a:buFontTx/>
              <a:buChar char="-"/>
            </a:pPr>
            <a:r>
              <a:rPr lang="en-GB" sz="2000" i="1" dirty="0" smtClean="0"/>
              <a:t>MAC address / IP address lists</a:t>
            </a:r>
          </a:p>
          <a:p>
            <a:pPr marL="342900" indent="-342900">
              <a:buFontTx/>
              <a:buChar char="-"/>
            </a:pPr>
            <a:r>
              <a:rPr lang="en-GB" sz="2000" i="1" dirty="0" smtClean="0"/>
              <a:t>Port numbers</a:t>
            </a:r>
          </a:p>
          <a:p>
            <a:pPr marL="342900" indent="-342900">
              <a:buFontTx/>
              <a:buChar char="-"/>
            </a:pPr>
            <a:r>
              <a:rPr lang="en-GB" sz="2000" i="1" dirty="0" smtClean="0"/>
              <a:t>More modern use AI to detect patterns</a:t>
            </a:r>
          </a:p>
          <a:p>
            <a:pPr marL="342900" indent="-342900">
              <a:buFontTx/>
              <a:buChar char="-"/>
            </a:pPr>
            <a:endParaRPr lang="en-GB" sz="2000" i="1" dirty="0" smtClean="0"/>
          </a:p>
          <a:p>
            <a:pPr marL="342900" indent="-342900">
              <a:buFontTx/>
              <a:buChar char="-"/>
            </a:pPr>
            <a:endParaRPr lang="en-GB" sz="2000" i="1" dirty="0"/>
          </a:p>
          <a:p>
            <a:r>
              <a:rPr lang="en-GB" sz="2000" dirty="0">
                <a:hlinkClick r:id="rId2"/>
              </a:rPr>
              <a:t>https://en.wikipedia.org/wiki/Firewall_(computing)</a:t>
            </a:r>
            <a:endParaRPr lang="en-GB" sz="2000"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4067625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smtClean="0"/>
              <a:t>Network Devices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short version done… questions ?</a:t>
            </a:r>
            <a:endParaRPr lang="en-GB" sz="2000"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409995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smtClean="0"/>
              <a:t>Proxy Servers 101</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smtClean="0"/>
              <a:t>It </a:t>
            </a:r>
            <a:r>
              <a:rPr lang="en-GB" b="1" dirty="0" smtClean="0"/>
              <a:t>will </a:t>
            </a:r>
            <a:r>
              <a:rPr lang="en-GB" dirty="0" smtClean="0"/>
              <a:t>get to proxy servers at the end</a:t>
            </a:r>
          </a:p>
          <a:p>
            <a:endParaRPr lang="en-GB" dirty="0"/>
          </a:p>
          <a:p>
            <a:r>
              <a:rPr lang="en-GB" dirty="0" smtClean="0"/>
              <a:t>But without those basics, the proxy stuff won’t make much sense !</a:t>
            </a: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9403313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smtClean="0"/>
              <a:t>RBS Bluecoat Proxy Server</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REMOVED</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4378727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Questions ?</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a:t>I’ve been Anthony M</a:t>
            </a:r>
            <a:r>
              <a:rPr lang="en-GB" sz="2000" baseline="30000" dirty="0"/>
              <a:t>c</a:t>
            </a:r>
            <a:r>
              <a:rPr lang="en-GB" sz="2000" dirty="0"/>
              <a:t>Kale</a:t>
            </a:r>
            <a:br>
              <a:rPr lang="en-GB" sz="2000" dirty="0"/>
            </a:br>
            <a:r>
              <a:rPr lang="en-GB" sz="2000" dirty="0"/>
              <a:t/>
            </a:r>
            <a:br>
              <a:rPr lang="en-GB" sz="2000" dirty="0"/>
            </a:br>
            <a:r>
              <a:rPr lang="en-GB" sz="2000" i="1" dirty="0"/>
              <a:t>“Wizard without Portfolio”</a:t>
            </a:r>
            <a:r>
              <a:rPr lang="en-GB" sz="2000" dirty="0"/>
              <a:t/>
            </a:r>
            <a:br>
              <a:rPr lang="en-GB" sz="2000" dirty="0"/>
            </a:br>
            <a:r>
              <a:rPr lang="en-GB" sz="2000" dirty="0"/>
              <a:t/>
            </a:r>
            <a:br>
              <a:rPr lang="en-GB" sz="2000" dirty="0"/>
            </a:br>
            <a:r>
              <a:rPr lang="en-GB" sz="2000" dirty="0"/>
              <a:t>Fixer-Upper of </a:t>
            </a:r>
            <a:r>
              <a:rPr lang="en-GB" sz="2000" b="1" i="1" dirty="0"/>
              <a:t>Broken</a:t>
            </a:r>
            <a:r>
              <a:rPr lang="en-GB" sz="2000" dirty="0"/>
              <a:t> things, and </a:t>
            </a:r>
            <a:r>
              <a:rPr lang="en-GB" sz="2000" b="1" i="1" dirty="0"/>
              <a:t>creator</a:t>
            </a:r>
            <a:r>
              <a:rPr lang="en-GB" sz="2000" dirty="0"/>
              <a:t> of time-constrained workable </a:t>
            </a:r>
            <a:r>
              <a:rPr lang="en-GB" sz="2000" b="1" i="1" dirty="0"/>
              <a:t>Fudges</a:t>
            </a:r>
            <a:r>
              <a:rPr lang="en-GB" sz="2000" dirty="0"/>
              <a:t> for 15 years. </a:t>
            </a:r>
            <a:br>
              <a:rPr lang="en-GB" sz="2000" dirty="0"/>
            </a:br>
            <a:r>
              <a:rPr lang="en-GB" sz="2000" dirty="0"/>
              <a:t/>
            </a:r>
            <a:br>
              <a:rPr lang="en-GB" sz="2000" dirty="0"/>
            </a:br>
            <a:r>
              <a:rPr lang="en-GB" sz="2000" dirty="0"/>
              <a:t>Email :</a:t>
            </a:r>
            <a:br>
              <a:rPr lang="en-GB" sz="2000" dirty="0"/>
            </a:br>
            <a:r>
              <a:rPr lang="en-GB" sz="2000" dirty="0">
                <a:hlinkClick r:id="rId2"/>
              </a:rPr>
              <a:t>anthony@zapper.hodgers.com</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06069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A43836D-227C-476F-B3AB-036D77B9F0D4}"/>
              </a:ext>
            </a:extLst>
          </p:cNvPr>
          <p:cNvSpPr txBox="1"/>
          <p:nvPr/>
        </p:nvSpPr>
        <p:spPr>
          <a:xfrm>
            <a:off x="235756" y="1702159"/>
            <a:ext cx="5585690" cy="784830"/>
          </a:xfrm>
          <a:prstGeom prst="rect">
            <a:avLst/>
          </a:prstGeom>
          <a:noFill/>
        </p:spPr>
        <p:txBody>
          <a:bodyPr wrap="square" rtlCol="0">
            <a:spAutoFit/>
          </a:bodyPr>
          <a:lstStyle/>
          <a:p>
            <a:r>
              <a:rPr lang="en-GB" sz="4500" dirty="0">
                <a:solidFill>
                  <a:srgbClr val="44195E"/>
                </a:solidFill>
                <a:latin typeface="RN House Sans Light" panose="020B0404020203020204" pitchFamily="34" charset="77"/>
              </a:rPr>
              <a:t>Thank you</a:t>
            </a:r>
            <a:endParaRPr lang="en-GB" sz="4500" dirty="0">
              <a:solidFill>
                <a:srgbClr val="5A287D"/>
              </a:solidFill>
              <a:latin typeface="RN House Sans Light" panose="020B0404020203020204" pitchFamily="34" charset="77"/>
            </a:endParaRPr>
          </a:p>
        </p:txBody>
      </p:sp>
      <p:sp>
        <p:nvSpPr>
          <p:cNvPr id="7" name="TextBox 6">
            <a:extLst>
              <a:ext uri="{FF2B5EF4-FFF2-40B4-BE49-F238E27FC236}">
                <a16:creationId xmlns:a16="http://schemas.microsoft.com/office/drawing/2014/main" xmlns="" id="{C6357B4A-6E83-446B-96F0-D73535170A65}"/>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grpSp>
        <p:nvGrpSpPr>
          <p:cNvPr id="2" name="Group 4">
            <a:extLst>
              <a:ext uri="{FF2B5EF4-FFF2-40B4-BE49-F238E27FC236}">
                <a16:creationId xmlns:a16="http://schemas.microsoft.com/office/drawing/2014/main" xmlns="" id="{7136D1FD-F2E3-49C4-9927-9C76D582CB7C}"/>
              </a:ext>
            </a:extLst>
          </p:cNvPr>
          <p:cNvGrpSpPr>
            <a:grpSpLocks noChangeAspect="1"/>
          </p:cNvGrpSpPr>
          <p:nvPr/>
        </p:nvGrpSpPr>
        <p:grpSpPr bwMode="auto">
          <a:xfrm>
            <a:off x="0" y="3429000"/>
            <a:ext cx="9144000" cy="3429000"/>
            <a:chOff x="0" y="2160"/>
            <a:chExt cx="5760" cy="2160"/>
          </a:xfrm>
        </p:grpSpPr>
        <p:sp>
          <p:nvSpPr>
            <p:cNvPr id="3" name="AutoShape 3">
              <a:extLst>
                <a:ext uri="{FF2B5EF4-FFF2-40B4-BE49-F238E27FC236}">
                  <a16:creationId xmlns:a16="http://schemas.microsoft.com/office/drawing/2014/main" xmlns="" id="{A2261257-71A9-450E-9322-261B59EDEA0A}"/>
                </a:ext>
              </a:extLst>
            </p:cNvPr>
            <p:cNvSpPr>
              <a:spLocks noChangeAspect="1" noChangeArrowheads="1" noTextEdit="1"/>
            </p:cNvSpPr>
            <p:nvPr/>
          </p:nvSpPr>
          <p:spPr bwMode="auto">
            <a:xfrm>
              <a:off x="0" y="2160"/>
              <a:ext cx="5760"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5">
              <a:extLst>
                <a:ext uri="{FF2B5EF4-FFF2-40B4-BE49-F238E27FC236}">
                  <a16:creationId xmlns:a16="http://schemas.microsoft.com/office/drawing/2014/main" xmlns="" id="{5FC7E67F-4CFC-4352-B997-D7548D9D7CEA}"/>
                </a:ext>
              </a:extLst>
            </p:cNvPr>
            <p:cNvSpPr>
              <a:spLocks/>
            </p:cNvSpPr>
            <p:nvPr/>
          </p:nvSpPr>
          <p:spPr bwMode="auto">
            <a:xfrm>
              <a:off x="0" y="2160"/>
              <a:ext cx="1153" cy="2166"/>
            </a:xfrm>
            <a:custGeom>
              <a:avLst/>
              <a:gdLst>
                <a:gd name="T0" fmla="*/ 0 w 1919"/>
                <a:gd name="T1" fmla="*/ 3599 h 3599"/>
                <a:gd name="T2" fmla="*/ 0 w 1919"/>
                <a:gd name="T3" fmla="*/ 3599 h 3599"/>
                <a:gd name="T4" fmla="*/ 1919 w 1919"/>
                <a:gd name="T5" fmla="*/ 3599 h 3599"/>
                <a:gd name="T6" fmla="*/ 1919 w 1919"/>
                <a:gd name="T7" fmla="*/ 0 h 3599"/>
                <a:gd name="T8" fmla="*/ 0 w 1919"/>
                <a:gd name="T9" fmla="*/ 0 h 3599"/>
                <a:gd name="T10" fmla="*/ 0 w 1919"/>
                <a:gd name="T11" fmla="*/ 3599 h 3599"/>
              </a:gdLst>
              <a:ahLst/>
              <a:cxnLst>
                <a:cxn ang="0">
                  <a:pos x="T0" y="T1"/>
                </a:cxn>
                <a:cxn ang="0">
                  <a:pos x="T2" y="T3"/>
                </a:cxn>
                <a:cxn ang="0">
                  <a:pos x="T4" y="T5"/>
                </a:cxn>
                <a:cxn ang="0">
                  <a:pos x="T6" y="T7"/>
                </a:cxn>
                <a:cxn ang="0">
                  <a:pos x="T8" y="T9"/>
                </a:cxn>
                <a:cxn ang="0">
                  <a:pos x="T10" y="T11"/>
                </a:cxn>
              </a:cxnLst>
              <a:rect l="0" t="0" r="r" b="b"/>
              <a:pathLst>
                <a:path w="1919" h="3599">
                  <a:moveTo>
                    <a:pt x="0" y="3599"/>
                  </a:moveTo>
                  <a:lnTo>
                    <a:pt x="0" y="3599"/>
                  </a:lnTo>
                  <a:lnTo>
                    <a:pt x="1919" y="3599"/>
                  </a:lnTo>
                  <a:lnTo>
                    <a:pt x="1919" y="0"/>
                  </a:lnTo>
                  <a:lnTo>
                    <a:pt x="0" y="0"/>
                  </a:lnTo>
                  <a:lnTo>
                    <a:pt x="0" y="3599"/>
                  </a:lnTo>
                  <a:close/>
                </a:path>
              </a:pathLst>
            </a:custGeom>
            <a:solidFill>
              <a:srgbClr val="3B256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6">
              <a:extLst>
                <a:ext uri="{FF2B5EF4-FFF2-40B4-BE49-F238E27FC236}">
                  <a16:creationId xmlns:a16="http://schemas.microsoft.com/office/drawing/2014/main" xmlns="" id="{2EECAEED-BFA9-4F16-89EE-C738D75F970B}"/>
                </a:ext>
              </a:extLst>
            </p:cNvPr>
            <p:cNvSpPr>
              <a:spLocks/>
            </p:cNvSpPr>
            <p:nvPr/>
          </p:nvSpPr>
          <p:spPr bwMode="auto">
            <a:xfrm>
              <a:off x="1153" y="3243"/>
              <a:ext cx="1153" cy="1083"/>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5A287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7">
              <a:extLst>
                <a:ext uri="{FF2B5EF4-FFF2-40B4-BE49-F238E27FC236}">
                  <a16:creationId xmlns:a16="http://schemas.microsoft.com/office/drawing/2014/main" xmlns="" id="{B4B94D2E-ACBE-40CD-A134-3D87BE593D0E}"/>
                </a:ext>
              </a:extLst>
            </p:cNvPr>
            <p:cNvSpPr>
              <a:spLocks/>
            </p:cNvSpPr>
            <p:nvPr/>
          </p:nvSpPr>
          <p:spPr bwMode="auto">
            <a:xfrm>
              <a:off x="2306" y="2160"/>
              <a:ext cx="1154" cy="2166"/>
            </a:xfrm>
            <a:custGeom>
              <a:avLst/>
              <a:gdLst>
                <a:gd name="T0" fmla="*/ 0 w 1920"/>
                <a:gd name="T1" fmla="*/ 3599 h 3599"/>
                <a:gd name="T2" fmla="*/ 0 w 1920"/>
                <a:gd name="T3" fmla="*/ 3599 h 3599"/>
                <a:gd name="T4" fmla="*/ 1920 w 1920"/>
                <a:gd name="T5" fmla="*/ 3599 h 3599"/>
                <a:gd name="T6" fmla="*/ 1920 w 1920"/>
                <a:gd name="T7" fmla="*/ 0 h 3599"/>
                <a:gd name="T8" fmla="*/ 0 w 1920"/>
                <a:gd name="T9" fmla="*/ 0 h 3599"/>
                <a:gd name="T10" fmla="*/ 0 w 1920"/>
                <a:gd name="T11" fmla="*/ 3599 h 3599"/>
              </a:gdLst>
              <a:ahLst/>
              <a:cxnLst>
                <a:cxn ang="0">
                  <a:pos x="T0" y="T1"/>
                </a:cxn>
                <a:cxn ang="0">
                  <a:pos x="T2" y="T3"/>
                </a:cxn>
                <a:cxn ang="0">
                  <a:pos x="T4" y="T5"/>
                </a:cxn>
                <a:cxn ang="0">
                  <a:pos x="T6" y="T7"/>
                </a:cxn>
                <a:cxn ang="0">
                  <a:pos x="T8" y="T9"/>
                </a:cxn>
                <a:cxn ang="0">
                  <a:pos x="T10" y="T11"/>
                </a:cxn>
              </a:cxnLst>
              <a:rect l="0" t="0" r="r" b="b"/>
              <a:pathLst>
                <a:path w="1920" h="3599">
                  <a:moveTo>
                    <a:pt x="0" y="3599"/>
                  </a:moveTo>
                  <a:lnTo>
                    <a:pt x="0" y="3599"/>
                  </a:lnTo>
                  <a:lnTo>
                    <a:pt x="1920" y="3599"/>
                  </a:lnTo>
                  <a:lnTo>
                    <a:pt x="1920" y="0"/>
                  </a:lnTo>
                  <a:lnTo>
                    <a:pt x="0" y="0"/>
                  </a:lnTo>
                  <a:lnTo>
                    <a:pt x="0" y="3599"/>
                  </a:lnTo>
                  <a:close/>
                </a:path>
              </a:pathLst>
            </a:custGeom>
            <a:solidFill>
              <a:srgbClr val="3B256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8">
              <a:extLst>
                <a:ext uri="{FF2B5EF4-FFF2-40B4-BE49-F238E27FC236}">
                  <a16:creationId xmlns:a16="http://schemas.microsoft.com/office/drawing/2014/main" xmlns="" id="{46121946-4A2D-4FE0-B03A-88FD824F2703}"/>
                </a:ext>
              </a:extLst>
            </p:cNvPr>
            <p:cNvSpPr>
              <a:spLocks/>
            </p:cNvSpPr>
            <p:nvPr/>
          </p:nvSpPr>
          <p:spPr bwMode="auto">
            <a:xfrm>
              <a:off x="3459" y="2160"/>
              <a:ext cx="1153" cy="2166"/>
            </a:xfrm>
            <a:custGeom>
              <a:avLst/>
              <a:gdLst>
                <a:gd name="T0" fmla="*/ 0 w 1920"/>
                <a:gd name="T1" fmla="*/ 3599 h 3599"/>
                <a:gd name="T2" fmla="*/ 0 w 1920"/>
                <a:gd name="T3" fmla="*/ 3599 h 3599"/>
                <a:gd name="T4" fmla="*/ 1920 w 1920"/>
                <a:gd name="T5" fmla="*/ 3599 h 3599"/>
                <a:gd name="T6" fmla="*/ 1920 w 1920"/>
                <a:gd name="T7" fmla="*/ 0 h 3599"/>
                <a:gd name="T8" fmla="*/ 0 w 1920"/>
                <a:gd name="T9" fmla="*/ 0 h 3599"/>
                <a:gd name="T10" fmla="*/ 0 w 1920"/>
                <a:gd name="T11" fmla="*/ 3599 h 3599"/>
              </a:gdLst>
              <a:ahLst/>
              <a:cxnLst>
                <a:cxn ang="0">
                  <a:pos x="T0" y="T1"/>
                </a:cxn>
                <a:cxn ang="0">
                  <a:pos x="T2" y="T3"/>
                </a:cxn>
                <a:cxn ang="0">
                  <a:pos x="T4" y="T5"/>
                </a:cxn>
                <a:cxn ang="0">
                  <a:pos x="T6" y="T7"/>
                </a:cxn>
                <a:cxn ang="0">
                  <a:pos x="T8" y="T9"/>
                </a:cxn>
                <a:cxn ang="0">
                  <a:pos x="T10" y="T11"/>
                </a:cxn>
              </a:cxnLst>
              <a:rect l="0" t="0" r="r" b="b"/>
              <a:pathLst>
                <a:path w="1920" h="3599">
                  <a:moveTo>
                    <a:pt x="0" y="3599"/>
                  </a:moveTo>
                  <a:lnTo>
                    <a:pt x="0" y="3599"/>
                  </a:lnTo>
                  <a:lnTo>
                    <a:pt x="1920" y="3599"/>
                  </a:lnTo>
                  <a:lnTo>
                    <a:pt x="1920" y="0"/>
                  </a:lnTo>
                  <a:lnTo>
                    <a:pt x="0" y="0"/>
                  </a:lnTo>
                  <a:lnTo>
                    <a:pt x="0" y="3599"/>
                  </a:lnTo>
                  <a:close/>
                </a:path>
              </a:pathLst>
            </a:custGeom>
            <a:solidFill>
              <a:srgbClr val="3B256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9">
              <a:extLst>
                <a:ext uri="{FF2B5EF4-FFF2-40B4-BE49-F238E27FC236}">
                  <a16:creationId xmlns:a16="http://schemas.microsoft.com/office/drawing/2014/main" xmlns="" id="{18464785-8CF6-4E4C-81C1-119736C5785A}"/>
                </a:ext>
              </a:extLst>
            </p:cNvPr>
            <p:cNvSpPr>
              <a:spLocks/>
            </p:cNvSpPr>
            <p:nvPr/>
          </p:nvSpPr>
          <p:spPr bwMode="auto">
            <a:xfrm>
              <a:off x="4613" y="3243"/>
              <a:ext cx="1153" cy="1083"/>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D73C5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10">
              <a:extLst>
                <a:ext uri="{FF2B5EF4-FFF2-40B4-BE49-F238E27FC236}">
                  <a16:creationId xmlns:a16="http://schemas.microsoft.com/office/drawing/2014/main" xmlns="" id="{1539ABF0-B8A4-47CE-8406-9D28A2773933}"/>
                </a:ext>
              </a:extLst>
            </p:cNvPr>
            <p:cNvSpPr>
              <a:spLocks/>
            </p:cNvSpPr>
            <p:nvPr/>
          </p:nvSpPr>
          <p:spPr bwMode="auto">
            <a:xfrm>
              <a:off x="1153" y="2160"/>
              <a:ext cx="1153" cy="1083"/>
            </a:xfrm>
            <a:custGeom>
              <a:avLst/>
              <a:gdLst>
                <a:gd name="T0" fmla="*/ 0 w 1920"/>
                <a:gd name="T1" fmla="*/ 1799 h 1799"/>
                <a:gd name="T2" fmla="*/ 0 w 1920"/>
                <a:gd name="T3" fmla="*/ 1799 h 1799"/>
                <a:gd name="T4" fmla="*/ 1920 w 1920"/>
                <a:gd name="T5" fmla="*/ 1799 h 1799"/>
                <a:gd name="T6" fmla="*/ 1920 w 1920"/>
                <a:gd name="T7" fmla="*/ 0 h 1799"/>
                <a:gd name="T8" fmla="*/ 0 w 1920"/>
                <a:gd name="T9" fmla="*/ 0 h 1799"/>
                <a:gd name="T10" fmla="*/ 0 w 1920"/>
                <a:gd name="T11" fmla="*/ 1799 h 1799"/>
              </a:gdLst>
              <a:ahLst/>
              <a:cxnLst>
                <a:cxn ang="0">
                  <a:pos x="T0" y="T1"/>
                </a:cxn>
                <a:cxn ang="0">
                  <a:pos x="T2" y="T3"/>
                </a:cxn>
                <a:cxn ang="0">
                  <a:pos x="T4" y="T5"/>
                </a:cxn>
                <a:cxn ang="0">
                  <a:pos x="T6" y="T7"/>
                </a:cxn>
                <a:cxn ang="0">
                  <a:pos x="T8" y="T9"/>
                </a:cxn>
                <a:cxn ang="0">
                  <a:pos x="T10" y="T11"/>
                </a:cxn>
              </a:cxnLst>
              <a:rect l="0" t="0" r="r" b="b"/>
              <a:pathLst>
                <a:path w="1920" h="1799">
                  <a:moveTo>
                    <a:pt x="0" y="1799"/>
                  </a:moveTo>
                  <a:lnTo>
                    <a:pt x="0" y="1799"/>
                  </a:lnTo>
                  <a:lnTo>
                    <a:pt x="1920" y="1799"/>
                  </a:lnTo>
                  <a:lnTo>
                    <a:pt x="1920" y="0"/>
                  </a:lnTo>
                  <a:lnTo>
                    <a:pt x="0" y="0"/>
                  </a:lnTo>
                  <a:lnTo>
                    <a:pt x="0" y="1799"/>
                  </a:lnTo>
                  <a:close/>
                </a:path>
              </a:pathLst>
            </a:custGeom>
            <a:solidFill>
              <a:srgbClr val="D6C5E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1">
              <a:extLst>
                <a:ext uri="{FF2B5EF4-FFF2-40B4-BE49-F238E27FC236}">
                  <a16:creationId xmlns:a16="http://schemas.microsoft.com/office/drawing/2014/main" xmlns="" id="{427BC860-7089-453D-9AE7-40C7A8F416FC}"/>
                </a:ext>
              </a:extLst>
            </p:cNvPr>
            <p:cNvSpPr>
              <a:spLocks/>
            </p:cNvSpPr>
            <p:nvPr/>
          </p:nvSpPr>
          <p:spPr bwMode="auto">
            <a:xfrm>
              <a:off x="4613" y="2160"/>
              <a:ext cx="1153" cy="1083"/>
            </a:xfrm>
            <a:custGeom>
              <a:avLst/>
              <a:gdLst>
                <a:gd name="T0" fmla="*/ 0 w 1920"/>
                <a:gd name="T1" fmla="*/ 1799 h 1799"/>
                <a:gd name="T2" fmla="*/ 0 w 1920"/>
                <a:gd name="T3" fmla="*/ 1799 h 1799"/>
                <a:gd name="T4" fmla="*/ 1920 w 1920"/>
                <a:gd name="T5" fmla="*/ 1799 h 1799"/>
                <a:gd name="T6" fmla="*/ 1920 w 1920"/>
                <a:gd name="T7" fmla="*/ 0 h 1799"/>
                <a:gd name="T8" fmla="*/ 0 w 1920"/>
                <a:gd name="T9" fmla="*/ 0 h 1799"/>
                <a:gd name="T10" fmla="*/ 0 w 1920"/>
                <a:gd name="T11" fmla="*/ 1799 h 1799"/>
              </a:gdLst>
              <a:ahLst/>
              <a:cxnLst>
                <a:cxn ang="0">
                  <a:pos x="T0" y="T1"/>
                </a:cxn>
                <a:cxn ang="0">
                  <a:pos x="T2" y="T3"/>
                </a:cxn>
                <a:cxn ang="0">
                  <a:pos x="T4" y="T5"/>
                </a:cxn>
                <a:cxn ang="0">
                  <a:pos x="T6" y="T7"/>
                </a:cxn>
                <a:cxn ang="0">
                  <a:pos x="T8" y="T9"/>
                </a:cxn>
                <a:cxn ang="0">
                  <a:pos x="T10" y="T11"/>
                </a:cxn>
              </a:cxnLst>
              <a:rect l="0" t="0" r="r" b="b"/>
              <a:pathLst>
                <a:path w="1920" h="1799">
                  <a:moveTo>
                    <a:pt x="0" y="1799"/>
                  </a:moveTo>
                  <a:lnTo>
                    <a:pt x="0" y="1799"/>
                  </a:lnTo>
                  <a:lnTo>
                    <a:pt x="1920" y="1799"/>
                  </a:lnTo>
                  <a:lnTo>
                    <a:pt x="1920" y="0"/>
                  </a:lnTo>
                  <a:lnTo>
                    <a:pt x="0" y="0"/>
                  </a:lnTo>
                  <a:lnTo>
                    <a:pt x="0" y="1799"/>
                  </a:lnTo>
                  <a:close/>
                </a:path>
              </a:pathLst>
            </a:custGeom>
            <a:solidFill>
              <a:srgbClr val="D6C5E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 name="Rectangle 5">
            <a:extLst>
              <a:ext uri="{FF2B5EF4-FFF2-40B4-BE49-F238E27FC236}">
                <a16:creationId xmlns:a16="http://schemas.microsoft.com/office/drawing/2014/main" xmlns="" id="{4CAEA3A5-9A51-4317-BE99-D8EFB6E5B83A}"/>
              </a:ext>
            </a:extLst>
          </p:cNvPr>
          <p:cNvSpPr/>
          <p:nvPr/>
        </p:nvSpPr>
        <p:spPr>
          <a:xfrm>
            <a:off x="243921" y="6399313"/>
            <a:ext cx="1797287" cy="230832"/>
          </a:xfrm>
          <a:prstGeom prst="rect">
            <a:avLst/>
          </a:prstGeom>
        </p:spPr>
        <p:txBody>
          <a:bodyPr wrap="none">
            <a:spAutoFit/>
          </a:bodyPr>
          <a:lstStyle/>
          <a:p>
            <a:r>
              <a:rPr lang="en-US" sz="900" dirty="0">
                <a:solidFill>
                  <a:schemeClr val="bg1"/>
                </a:solidFill>
                <a:latin typeface="RN House Sans Light" panose="020B0404020203020204" pitchFamily="34" charset="77"/>
              </a:rPr>
              <a:t>Information classiﬁcation: </a:t>
            </a:r>
            <a:r>
              <a:rPr lang="en-US" sz="900" dirty="0" smtClean="0">
                <a:solidFill>
                  <a:schemeClr val="bg1"/>
                </a:solidFill>
                <a:latin typeface="RN House Sans Light" panose="020B0404020203020204" pitchFamily="34" charset="77"/>
              </a:rPr>
              <a:t>Public</a:t>
            </a:r>
            <a:endParaRPr lang="en-US" sz="900" dirty="0">
              <a:solidFill>
                <a:schemeClr val="bg1"/>
              </a:solidFill>
              <a:latin typeface="RN House Sans Light" panose="020B0404020203020204" pitchFamily="34" charset="77"/>
            </a:endParaRPr>
          </a:p>
        </p:txBody>
      </p:sp>
    </p:spTree>
    <p:extLst>
      <p:ext uri="{BB962C8B-B14F-4D97-AF65-F5344CB8AC3E}">
        <p14:creationId xmlns:p14="http://schemas.microsoft.com/office/powerpoint/2010/main" val="3314259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r>
              <a:rPr lang="en-GB" dirty="0" smtClean="0"/>
              <a:t>Proxy Servers 101: Table of Contents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endParaRPr lang="en-GB" dirty="0" smtClean="0"/>
          </a:p>
          <a:p>
            <a:pPr marL="342900" indent="-342900">
              <a:buFontTx/>
              <a:buChar char="-"/>
            </a:pPr>
            <a:r>
              <a:rPr lang="en-GB" dirty="0" smtClean="0"/>
              <a:t>Machine </a:t>
            </a:r>
            <a:r>
              <a:rPr lang="en-GB" dirty="0"/>
              <a:t>Identifiers</a:t>
            </a:r>
          </a:p>
          <a:p>
            <a:pPr marL="342900" indent="-342900">
              <a:buFontTx/>
              <a:buChar char="-"/>
            </a:pPr>
            <a:r>
              <a:rPr lang="en-GB" dirty="0"/>
              <a:t>Protocols / Ports</a:t>
            </a:r>
          </a:p>
          <a:p>
            <a:pPr marL="342900" indent="-342900">
              <a:buFontTx/>
              <a:buChar char="-"/>
            </a:pPr>
            <a:r>
              <a:rPr lang="en-GB" dirty="0"/>
              <a:t>Network </a:t>
            </a:r>
            <a:r>
              <a:rPr lang="en-GB" dirty="0" smtClean="0"/>
              <a:t>Devices</a:t>
            </a:r>
          </a:p>
          <a:p>
            <a:pPr marL="342900" indent="-342900">
              <a:buFontTx/>
              <a:buChar char="-"/>
            </a:pPr>
            <a:r>
              <a:rPr lang="en-GB" strike="sngStrike" dirty="0" smtClean="0"/>
              <a:t>RBS Proxy</a:t>
            </a:r>
            <a:endParaRPr lang="en-GB" strike="sngStrike"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88481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smtClean="0"/>
              <a:t>Network Primer: </a:t>
            </a:r>
            <a:r>
              <a:rPr lang="en-GB" dirty="0"/>
              <a:t>Machine </a:t>
            </a:r>
            <a:r>
              <a:rPr lang="en-GB" dirty="0" smtClean="0"/>
              <a:t>Identifiers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You identity Machines on networks with unique identifiers</a:t>
            </a:r>
          </a:p>
          <a:p>
            <a:endParaRPr lang="en-GB" sz="2000" dirty="0" smtClean="0"/>
          </a:p>
          <a:p>
            <a:r>
              <a:rPr lang="en-GB" sz="2000" dirty="0" smtClean="0"/>
              <a:t>Topics:</a:t>
            </a:r>
          </a:p>
          <a:p>
            <a:pPr marL="342900" indent="-342900">
              <a:buFontTx/>
              <a:buChar char="-"/>
            </a:pPr>
            <a:r>
              <a:rPr lang="en-GB" sz="2000" dirty="0" smtClean="0"/>
              <a:t>MAC Addresses </a:t>
            </a:r>
          </a:p>
          <a:p>
            <a:pPr marL="342900" indent="-342900">
              <a:buFontTx/>
              <a:buChar char="-"/>
            </a:pPr>
            <a:r>
              <a:rPr lang="en-GB" sz="2000" dirty="0" smtClean="0"/>
              <a:t>IPs</a:t>
            </a:r>
          </a:p>
          <a:p>
            <a:pPr marL="342900" indent="-342900">
              <a:buFontTx/>
              <a:buChar char="-"/>
            </a:pPr>
            <a:r>
              <a:rPr lang="en-GB" sz="2000" dirty="0" smtClean="0"/>
              <a:t>DNS</a:t>
            </a:r>
          </a:p>
          <a:p>
            <a:pPr marL="342900" indent="-342900">
              <a:buFontTx/>
              <a:buChar char="-"/>
            </a:pPr>
            <a:r>
              <a:rPr lang="en-GB" sz="2000" dirty="0" smtClean="0"/>
              <a:t>DHCP</a:t>
            </a:r>
          </a:p>
          <a:p>
            <a:pPr marL="342900" indent="-342900">
              <a:buFontTx/>
              <a:buChar char="-"/>
            </a:pPr>
            <a:r>
              <a:rPr lang="en-GB" sz="2000" dirty="0" smtClean="0"/>
              <a:t>ASN</a:t>
            </a:r>
            <a:endParaRPr lang="en-GB" sz="2000" dirty="0"/>
          </a:p>
          <a:p>
            <a:pPr marL="342900" indent="-342900">
              <a:buFontTx/>
              <a:buChar char="-"/>
            </a:pPr>
            <a:r>
              <a:rPr lang="en-GB" sz="2000" dirty="0"/>
              <a:t>Find </a:t>
            </a:r>
            <a:r>
              <a:rPr lang="en-GB" sz="2000" dirty="0" smtClean="0"/>
              <a:t>yours</a:t>
            </a:r>
          </a:p>
          <a:p>
            <a:pPr marL="342900" indent="-342900">
              <a:buFontTx/>
              <a:buChar char="-"/>
            </a:pPr>
            <a:r>
              <a:rPr lang="en-GB" sz="2000" dirty="0" smtClean="0"/>
              <a:t>Overview</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469048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smtClean="0"/>
              <a:t>Network Primer: </a:t>
            </a:r>
            <a:r>
              <a:rPr lang="en-GB" dirty="0" err="1" smtClean="0"/>
              <a:t>Identifers</a:t>
            </a:r>
            <a:r>
              <a:rPr lang="en-GB" dirty="0" smtClean="0"/>
              <a:t> </a:t>
            </a:r>
            <a:r>
              <a:rPr lang="en-GB" dirty="0"/>
              <a:t>Overview</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Basically…</a:t>
            </a:r>
          </a:p>
          <a:p>
            <a:pPr marL="457200" indent="-457200">
              <a:buFont typeface="Arial" panose="020B0604020202020204" pitchFamily="34" charset="0"/>
              <a:buChar char="•"/>
            </a:pPr>
            <a:r>
              <a:rPr lang="en-GB" sz="2000" dirty="0" smtClean="0"/>
              <a:t>MAC Address = device ID</a:t>
            </a:r>
          </a:p>
          <a:p>
            <a:pPr marL="457200" indent="-457200">
              <a:buFont typeface="Arial" panose="020B0604020202020204" pitchFamily="34" charset="0"/>
              <a:buChar char="•"/>
            </a:pPr>
            <a:r>
              <a:rPr lang="en-GB" sz="2000" dirty="0" smtClean="0"/>
              <a:t>IP Address = network ID (connected to MAC)</a:t>
            </a:r>
          </a:p>
          <a:p>
            <a:pPr marL="457200" indent="-457200">
              <a:buFont typeface="Arial" panose="020B0604020202020204" pitchFamily="34" charset="0"/>
              <a:buChar char="•"/>
            </a:pPr>
            <a:r>
              <a:rPr lang="en-GB" sz="2000" dirty="0" smtClean="0"/>
              <a:t>DNS Name = Internet IP Lookup name (connected to IP)</a:t>
            </a:r>
          </a:p>
          <a:p>
            <a:pPr marL="457200" indent="-457200">
              <a:buFont typeface="Arial" panose="020B0604020202020204" pitchFamily="34" charset="0"/>
              <a:buChar char="•"/>
            </a:pPr>
            <a:r>
              <a:rPr lang="en-GB" sz="2000" dirty="0" smtClean="0"/>
              <a:t>DHCP Name = LAN IP Lookup name (connected to IP)</a:t>
            </a:r>
          </a:p>
          <a:p>
            <a:pPr marL="457200" indent="-457200">
              <a:buFont typeface="Arial" panose="020B0604020202020204" pitchFamily="34" charset="0"/>
              <a:buChar char="•"/>
            </a:pPr>
            <a:r>
              <a:rPr lang="en-GB" sz="2000" dirty="0" smtClean="0"/>
              <a:t>ANS Number = Internet IP owner / provider (connected to IP)</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endParaRPr lang="en-GB" sz="2000" dirty="0" smtClean="0"/>
          </a:p>
          <a:p>
            <a:pPr marL="457200" indent="-457200">
              <a:buFont typeface="Arial" panose="020B0604020202020204" pitchFamily="34" charset="0"/>
              <a:buChar char="•"/>
            </a:pPr>
            <a:endParaRPr lang="en-GB" sz="2000" dirty="0"/>
          </a:p>
          <a:p>
            <a:r>
              <a:rPr lang="en-GB" sz="2000" dirty="0" smtClean="0"/>
              <a:t>In wee bit more details though…</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224940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smtClean="0"/>
              <a:t>Network Primer: MAC Addresses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lnSpcReduction="10000"/>
          </a:bodyPr>
          <a:lstStyle/>
          <a:p>
            <a:pPr marL="457200" indent="-457200">
              <a:buFont typeface="Arial" panose="020B0604020202020204" pitchFamily="34" charset="0"/>
              <a:buChar char="•"/>
            </a:pPr>
            <a:r>
              <a:rPr lang="en-GB" sz="2000" dirty="0" smtClean="0"/>
              <a:t>Every device in the world has a MAC address</a:t>
            </a:r>
            <a:br>
              <a:rPr lang="en-GB" sz="2000" dirty="0" smtClean="0"/>
            </a:br>
            <a:r>
              <a:rPr lang="en-GB" sz="2000" i="1" dirty="0" smtClean="0"/>
              <a:t>aka </a:t>
            </a:r>
            <a:r>
              <a:rPr lang="en-GB" sz="2000" i="1" dirty="0"/>
              <a:t>network card in computer / external router </a:t>
            </a:r>
            <a:r>
              <a:rPr lang="en-GB" sz="2000" i="1" dirty="0" err="1" smtClean="0"/>
              <a:t>etc</a:t>
            </a:r>
            <a:endParaRPr lang="en-GB" sz="2000" dirty="0" smtClean="0"/>
          </a:p>
          <a:p>
            <a:pPr marL="457200" indent="-457200">
              <a:buFont typeface="Arial" panose="020B0604020202020204" pitchFamily="34" charset="0"/>
              <a:buChar char="•"/>
            </a:pPr>
            <a:r>
              <a:rPr lang="en-GB" sz="2000" dirty="0" smtClean="0"/>
              <a:t>multiple </a:t>
            </a:r>
            <a:r>
              <a:rPr lang="en-GB" sz="2000" dirty="0"/>
              <a:t>computer </a:t>
            </a:r>
            <a:r>
              <a:rPr lang="en-GB" sz="2000" dirty="0" smtClean="0"/>
              <a:t>devices each </a:t>
            </a:r>
            <a:r>
              <a:rPr lang="en-GB" sz="2000" dirty="0"/>
              <a:t>a MAC address</a:t>
            </a:r>
            <a:br>
              <a:rPr lang="en-GB" sz="2000" dirty="0"/>
            </a:br>
            <a:r>
              <a:rPr lang="en-GB" sz="2000" i="1" dirty="0"/>
              <a:t>aka </a:t>
            </a:r>
            <a:r>
              <a:rPr lang="en-GB" sz="2000" i="1" dirty="0" smtClean="0"/>
              <a:t>laptop “</a:t>
            </a:r>
            <a:r>
              <a:rPr lang="en-GB" sz="2000" i="1" dirty="0" err="1" smtClean="0"/>
              <a:t>wifi</a:t>
            </a:r>
            <a:r>
              <a:rPr lang="en-GB" sz="2000" i="1" dirty="0" smtClean="0"/>
              <a:t> card” and “LAN card” </a:t>
            </a:r>
            <a:r>
              <a:rPr lang="en-GB" sz="2000" i="1" dirty="0"/>
              <a:t>different </a:t>
            </a:r>
            <a:r>
              <a:rPr lang="en-GB" sz="2000" i="1" dirty="0" smtClean="0"/>
              <a:t>mac addresses</a:t>
            </a:r>
          </a:p>
          <a:p>
            <a:pPr marL="457200" indent="-457200">
              <a:buFont typeface="Arial" panose="020B0604020202020204" pitchFamily="34" charset="0"/>
              <a:buChar char="•"/>
            </a:pPr>
            <a:r>
              <a:rPr lang="en-GB" sz="2000" dirty="0" smtClean="0"/>
              <a:t>very </a:t>
            </a:r>
            <a:r>
              <a:rPr lang="en-GB" sz="2000" dirty="0"/>
              <a:t>low level and rarely used outside of lower level networking </a:t>
            </a:r>
            <a:r>
              <a:rPr lang="en-GB" sz="2000" dirty="0" smtClean="0"/>
              <a:t>devices</a:t>
            </a:r>
            <a:endParaRPr lang="en-GB" sz="2000" i="1" dirty="0" smtClean="0"/>
          </a:p>
          <a:p>
            <a:pPr marL="457200" indent="-457200">
              <a:buFont typeface="Arial" panose="020B0604020202020204" pitchFamily="34" charset="0"/>
              <a:buChar char="•"/>
            </a:pPr>
            <a:r>
              <a:rPr lang="en-GB" sz="2000" dirty="0" smtClean="0"/>
              <a:t>completely unique *</a:t>
            </a:r>
          </a:p>
          <a:p>
            <a:pPr marL="457200" indent="-457200">
              <a:buFont typeface="Arial" panose="020B0604020202020204" pitchFamily="34" charset="0"/>
              <a:buChar char="•"/>
            </a:pPr>
            <a:endParaRPr lang="en-GB" sz="2000" dirty="0" smtClean="0"/>
          </a:p>
          <a:p>
            <a:pPr marL="457200" indent="-457200">
              <a:buFont typeface="Arial" panose="020B0604020202020204" pitchFamily="34" charset="0"/>
              <a:buChar char="•"/>
            </a:pPr>
            <a:endParaRPr lang="en-GB" sz="2000" dirty="0" smtClean="0"/>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endParaRPr lang="en-GB" sz="2000" dirty="0"/>
          </a:p>
          <a:p>
            <a:r>
              <a:rPr lang="en-GB" sz="2000" dirty="0">
                <a:hlinkClick r:id="rId2"/>
              </a:rPr>
              <a:t>https://</a:t>
            </a:r>
            <a:r>
              <a:rPr lang="en-GB" sz="2000" dirty="0" smtClean="0">
                <a:hlinkClick r:id="rId2"/>
              </a:rPr>
              <a:t>en.wikipedia.org/wiki/MAC_address</a:t>
            </a:r>
            <a:endParaRPr lang="en-GB" sz="2000" dirty="0"/>
          </a:p>
          <a:p>
            <a:r>
              <a:rPr lang="en-GB" sz="2000" i="1" dirty="0" smtClean="0"/>
              <a:t>* Google MAC address spoofing</a:t>
            </a:r>
            <a:endParaRPr lang="en-GB" sz="2000"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495" y="4073333"/>
            <a:ext cx="5550438" cy="978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1648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smtClean="0"/>
              <a:t>Network Primer: IP Addresses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IP Address is your networking ID</a:t>
            </a:r>
          </a:p>
          <a:p>
            <a:endParaRPr lang="en-GB" sz="2000" i="1" dirty="0"/>
          </a:p>
          <a:p>
            <a:r>
              <a:rPr lang="en-GB" sz="2000" dirty="0" smtClean="0"/>
              <a:t>It is connected to a MAC address</a:t>
            </a:r>
          </a:p>
          <a:p>
            <a:endParaRPr lang="en-GB" sz="2000" dirty="0" smtClean="0"/>
          </a:p>
          <a:p>
            <a:r>
              <a:rPr lang="en-GB" sz="2000" dirty="0" smtClean="0"/>
              <a:t>Every device on every network is assigned a unique IP</a:t>
            </a:r>
            <a:br>
              <a:rPr lang="en-GB" sz="2000" dirty="0" smtClean="0"/>
            </a:br>
            <a:r>
              <a:rPr lang="en-GB" sz="2000" dirty="0" smtClean="0"/>
              <a:t>Advanced </a:t>
            </a:r>
            <a:r>
              <a:rPr lang="en-GB" sz="2000" dirty="0"/>
              <a:t>topic</a:t>
            </a:r>
            <a:r>
              <a:rPr lang="en-GB" sz="2000" dirty="0" smtClean="0"/>
              <a:t>: these can be statically or dynamically assigned</a:t>
            </a:r>
          </a:p>
          <a:p>
            <a:endParaRPr lang="en-GB" sz="2000" dirty="0"/>
          </a:p>
          <a:p>
            <a:r>
              <a:rPr lang="en-GB" sz="2000" dirty="0" smtClean="0"/>
              <a:t>You use the IP address to contact a server</a:t>
            </a:r>
          </a:p>
          <a:p>
            <a:endParaRPr lang="en-GB" sz="2000" i="1" dirty="0" smtClean="0"/>
          </a:p>
          <a:p>
            <a:endParaRPr lang="en-GB" sz="2000" i="1" dirty="0"/>
          </a:p>
          <a:p>
            <a:r>
              <a:rPr lang="en-GB" sz="2000" dirty="0">
                <a:hlinkClick r:id="rId2"/>
              </a:rPr>
              <a:t>https://en.wikipedia.org/wiki/IP_address</a:t>
            </a:r>
            <a:endParaRPr lang="en-GB" sz="2000" i="1" dirty="0"/>
          </a:p>
          <a:p>
            <a:endParaRPr lang="en-GB" sz="2000"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087674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smtClean="0"/>
              <a:t>Network Primer: Multiple IP Addresses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Just for fun that IP is unique and different between each nested network between you and the internet</a:t>
            </a:r>
          </a:p>
          <a:p>
            <a:endParaRPr lang="en-GB" sz="2000" dirty="0" smtClean="0"/>
          </a:p>
          <a:p>
            <a:pPr marL="342900" indent="-342900">
              <a:buFontTx/>
              <a:buChar char="-"/>
            </a:pPr>
            <a:r>
              <a:rPr lang="en-GB" sz="2000" dirty="0" smtClean="0"/>
              <a:t>User computers have </a:t>
            </a:r>
            <a:r>
              <a:rPr lang="en-GB" sz="2000" dirty="0"/>
              <a:t>a local IP, and a external </a:t>
            </a:r>
            <a:r>
              <a:rPr lang="en-GB" sz="2000" dirty="0" smtClean="0"/>
              <a:t>IP</a:t>
            </a:r>
            <a:r>
              <a:rPr lang="en-GB" sz="2000" i="1" dirty="0" smtClean="0"/>
              <a:t>*1</a:t>
            </a:r>
            <a:endParaRPr lang="en-GB" sz="2000" dirty="0" smtClean="0"/>
          </a:p>
          <a:p>
            <a:pPr marL="342900" indent="-342900">
              <a:buFontTx/>
              <a:buChar char="-"/>
            </a:pPr>
            <a:r>
              <a:rPr lang="en-GB" sz="2000" dirty="0" smtClean="0"/>
              <a:t>External IP will be shared behind you and everyone else going through that internet proxy</a:t>
            </a:r>
            <a:endParaRPr lang="en-GB" sz="2000" dirty="0"/>
          </a:p>
          <a:p>
            <a:pPr marL="342900" indent="-342900">
              <a:buFontTx/>
              <a:buChar char="-"/>
            </a:pPr>
            <a:r>
              <a:rPr lang="en-GB" sz="2000" dirty="0" smtClean="0"/>
              <a:t>it’s completely unique </a:t>
            </a:r>
            <a:r>
              <a:rPr lang="en-GB" sz="2000" i="1" dirty="0" smtClean="0"/>
              <a:t>*2</a:t>
            </a:r>
          </a:p>
          <a:p>
            <a:pPr marL="342900" indent="-342900">
              <a:buFontTx/>
              <a:buChar char="-"/>
            </a:pPr>
            <a:endParaRPr lang="en-GB" sz="2000" i="1" dirty="0"/>
          </a:p>
          <a:p>
            <a:pPr marL="342900" indent="-342900">
              <a:buFontTx/>
              <a:buChar char="-"/>
            </a:pPr>
            <a:endParaRPr lang="en-GB" sz="2000" i="1" dirty="0"/>
          </a:p>
          <a:p>
            <a:r>
              <a:rPr lang="en-GB" sz="2000" dirty="0">
                <a:hlinkClick r:id="rId2"/>
              </a:rPr>
              <a:t>https://en.wikipedia.org/wiki/IP_address</a:t>
            </a:r>
            <a:endParaRPr lang="en-GB" sz="2000" i="1" dirty="0"/>
          </a:p>
          <a:p>
            <a:r>
              <a:rPr lang="en-GB" sz="2000" i="1" dirty="0" smtClean="0"/>
              <a:t>*1 - </a:t>
            </a:r>
            <a:r>
              <a:rPr lang="en-GB" sz="2000" dirty="0" smtClean="0"/>
              <a:t>Several </a:t>
            </a:r>
            <a:r>
              <a:rPr lang="en-GB" sz="2000" dirty="0"/>
              <a:t>actually one per nested </a:t>
            </a:r>
            <a:r>
              <a:rPr lang="en-GB" sz="2000" dirty="0" smtClean="0"/>
              <a:t>LAN</a:t>
            </a:r>
          </a:p>
          <a:p>
            <a:r>
              <a:rPr lang="en-GB" sz="2000" i="1" dirty="0" smtClean="0"/>
              <a:t>*2 - Handled out LAN by a DHCP server</a:t>
            </a:r>
            <a:endParaRPr lang="en-GB" sz="2000"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676685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NWG">
      <a:dk1>
        <a:srgbClr val="42145F"/>
      </a:dk1>
      <a:lt1>
        <a:srgbClr val="FFFFFF"/>
      </a:lt1>
      <a:dk2>
        <a:srgbClr val="5E10B1"/>
      </a:dk2>
      <a:lt2>
        <a:srgbClr val="F4F0E8"/>
      </a:lt2>
      <a:accent1>
        <a:srgbClr val="A58CC3"/>
      </a:accent1>
      <a:accent2>
        <a:srgbClr val="E6A000"/>
      </a:accent2>
      <a:accent3>
        <a:srgbClr val="D73C5F"/>
      </a:accent3>
      <a:accent4>
        <a:srgbClr val="82B400"/>
      </a:accent4>
      <a:accent5>
        <a:srgbClr val="D75F19"/>
      </a:accent5>
      <a:accent6>
        <a:srgbClr val="EBAF8C"/>
      </a:accent6>
      <a:hlink>
        <a:srgbClr val="5E10B1"/>
      </a:hlink>
      <a:folHlink>
        <a:srgbClr val="C8B9D7"/>
      </a:folHlink>
    </a:clrScheme>
    <a:fontScheme name="NWG">
      <a:majorFont>
        <a:latin typeface="RN House Sans Light"/>
        <a:ea typeface=""/>
        <a:cs typeface=""/>
      </a:majorFont>
      <a:minorFont>
        <a:latin typeface="RN House Sans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RBS Document" ma:contentTypeID="0x010100634BF9FE955A4640AC0E96B7B578D17E00479388E2961AC74F803D4D112818351A" ma:contentTypeVersion="4" ma:contentTypeDescription="RBS Document base content type" ma:contentTypeScope="" ma:versionID="a85f61f0bf72ff9fe675215b1e8b6a80">
  <xsd:schema xmlns:xsd="http://www.w3.org/2001/XMLSchema" xmlns:xs="http://www.w3.org/2001/XMLSchema" xmlns:p="http://schemas.microsoft.com/office/2006/metadata/properties" xmlns:ns2="a89de3b2-3620-4c32-8902-d2201d5d97e1" targetNamespace="http://schemas.microsoft.com/office/2006/metadata/properties" ma:root="true" ma:fieldsID="7d32c2674e2b24346c3a7653a075a3ec" ns2:_="">
    <xsd:import namespace="a89de3b2-3620-4c32-8902-d2201d5d97e1"/>
    <xsd:element name="properties">
      <xsd:complexType>
        <xsd:sequence>
          <xsd:element name="documentManagement">
            <xsd:complexType>
              <xsd:all>
                <xsd:element ref="ns2:RbsSecurityClassification"/>
                <xsd:element ref="ns2:f83392ae46624cc79c2cd3340305e650" minOccurs="0"/>
                <xsd:element ref="ns2:TaxCatchAll" minOccurs="0"/>
                <xsd:element ref="ns2:TaxCatchAllLabel" minOccurs="0"/>
                <xsd:element ref="ns2:RbsDocument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de3b2-3620-4c32-8902-d2201d5d97e1" elementFormDefault="qualified">
    <xsd:import namespace="http://schemas.microsoft.com/office/2006/documentManagement/types"/>
    <xsd:import namespace="http://schemas.microsoft.com/office/infopath/2007/PartnerControls"/>
    <xsd:element name="RbsSecurityClassification" ma:index="8" ma:displayName="Security classification" ma:default="" ma:description="Please provide a Security Classification for this content. Classifying information helps your colleagues handle and protect it correctly, and helps prevent information from getting into the wrong hands. Please note, that the Bank Intranet is not an appropriate location to store content that should be classified as either Confidential or Secret. For further information, please refer to this site: https://www.securityzone.rbs.com/kzscripts/default.asp?cid=4" ma:format="RadioButtons" ma:internalName="RbsSecurityClassification">
      <xsd:simpleType>
        <xsd:restriction base="dms:Choice">
          <xsd:enumeration value="IC0 – Public – Information intended and approved for general public use and publication, or is already in the public domain."/>
          <xsd:enumeration value="IC1 – Internal – Information intended to be shared within the Group. This could be Group-wide (covering employees, contractors and third-party users)."/>
        </xsd:restriction>
      </xsd:simpleType>
    </xsd:element>
    <xsd:element name="f83392ae46624cc79c2cd3340305e650" ma:index="9" nillable="true" ma:taxonomy="true" ma:internalName="f83392ae46624cc79c2cd3340305e650" ma:taxonomyFieldName="RbsBusinessOwner" ma:displayName="Business owner" ma:fieldId="{f83392ae-4662-4cc7-9c2c-d3340305e650}" ma:sspId="fd27e408-9a26-4a62-845b-dcdaf7f7275a" ma:termSetId="9ff1e197-0a7e-42b0-ab27-8600a5716170"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b25e8d90-3a11-4c6e-8d90-a727d06e039e}" ma:internalName="TaxCatchAll" ma:showField="CatchAllData"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b25e8d90-3a11-4c6e-8d90-a727d06e039e}" ma:internalName="TaxCatchAllLabel" ma:readOnly="true" ma:showField="CatchAllDataLabel"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RbsDocumentDescription" ma:index="13" nillable="true" ma:displayName="Description" ma:description="Any relevant description for this document" ma:internalName="RbsDocument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bsSecurityClassification xmlns="a89de3b2-3620-4c32-8902-d2201d5d97e1">IC1 – Internal – Information intended to be shared within the Group. This could be Group-wide (covering employees, contractors and third-party users).</RbsSecurityClassification>
    <f83392ae46624cc79c2cd3340305e650 xmlns="a89de3b2-3620-4c32-8902-d2201d5d97e1">
      <Terms xmlns="http://schemas.microsoft.com/office/infopath/2007/PartnerControls"/>
    </f83392ae46624cc79c2cd3340305e650>
    <RbsDocumentDescription xmlns="a89de3b2-3620-4c32-8902-d2201d5d97e1" xsi:nil="true"/>
    <TaxCatchAll xmlns="a89de3b2-3620-4c32-8902-d2201d5d97e1"/>
  </documentManagement>
</p:properties>
</file>

<file path=customXml/itemProps1.xml><?xml version="1.0" encoding="utf-8"?>
<ds:datastoreItem xmlns:ds="http://schemas.openxmlformats.org/officeDocument/2006/customXml" ds:itemID="{EE8AFE94-A7EB-4DB0-997A-17AD5BDD76BE}">
  <ds:schemaRefs>
    <ds:schemaRef ds:uri="http://schemas.microsoft.com/sharepoint/v3/contenttype/forms"/>
  </ds:schemaRefs>
</ds:datastoreItem>
</file>

<file path=customXml/itemProps2.xml><?xml version="1.0" encoding="utf-8"?>
<ds:datastoreItem xmlns:ds="http://schemas.openxmlformats.org/officeDocument/2006/customXml" ds:itemID="{1DA739CF-227D-44DF-858A-405127FA13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de3b2-3620-4c32-8902-d2201d5d97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B9DDFE-003E-4269-9EAF-85F9076129C6}">
  <ds:schemaRefs>
    <ds:schemaRef ds:uri="http://schemas.microsoft.com/office/2006/documentManagement/types"/>
    <ds:schemaRef ds:uri="http://purl.org/dc/elements/1.1/"/>
    <ds:schemaRef ds:uri="http://purl.org/dc/terms/"/>
    <ds:schemaRef ds:uri="http://schemas.openxmlformats.org/package/2006/metadata/core-properties"/>
    <ds:schemaRef ds:uri="a89de3b2-3620-4c32-8902-d2201d5d97e1"/>
    <ds:schemaRef ds:uri="http://schemas.microsoft.com/office/infopath/2007/PartnerControl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1044</TotalTime>
  <Words>1233</Words>
  <Application>Microsoft Office PowerPoint</Application>
  <PresentationFormat>On-screen Show (4:3)</PresentationFormat>
  <Paragraphs>324</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Proxy Servers 101</vt:lpstr>
      <vt:lpstr>Proxy Servers 101</vt:lpstr>
      <vt:lpstr>Proxy Servers 101: Table of Contents</vt:lpstr>
      <vt:lpstr>Network Primer: Machine Identifiers</vt:lpstr>
      <vt:lpstr>Network Primer: Identifers Overview</vt:lpstr>
      <vt:lpstr>Network Primer: MAC Addresses</vt:lpstr>
      <vt:lpstr>Network Primer: IP Addresses</vt:lpstr>
      <vt:lpstr>Network Primer: Multiple IP Addresses</vt:lpstr>
      <vt:lpstr>Network Primer: IP Addresses</vt:lpstr>
      <vt:lpstr>Network Primer: Special IP Addresses</vt:lpstr>
      <vt:lpstr>Network Primer: DNS</vt:lpstr>
      <vt:lpstr>Network Primer: DHCP</vt:lpstr>
      <vt:lpstr>Network Primer: ASN</vt:lpstr>
      <vt:lpstr>Machine Identifiers: How to Find Yours</vt:lpstr>
      <vt:lpstr>Network Primer: Identifers Overview</vt:lpstr>
      <vt:lpstr>Protocols / Ports</vt:lpstr>
      <vt:lpstr>Protocols / Ports: Ports</vt:lpstr>
      <vt:lpstr>Protocols / Ports: Protocols </vt:lpstr>
      <vt:lpstr>Protocols / Ports: HTTPS Protocol </vt:lpstr>
      <vt:lpstr>HTTPS Protocol: Chain of trust</vt:lpstr>
      <vt:lpstr>Protocols / Ports: Protocols </vt:lpstr>
      <vt:lpstr>Network Devices</vt:lpstr>
      <vt:lpstr>Network Devices: DNS Server</vt:lpstr>
      <vt:lpstr>Network Devices: Gateways</vt:lpstr>
      <vt:lpstr>Network Devices: Proxy</vt:lpstr>
      <vt:lpstr>Network Devices: Proxy Features</vt:lpstr>
      <vt:lpstr>Network Devices: Firewalls</vt:lpstr>
      <vt:lpstr>Network Devices</vt:lpstr>
      <vt:lpstr>RBS Bluecoat Proxy Server</vt:lpstr>
      <vt:lpstr>Questions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 Green (WLT GB)</dc:creator>
  <cp:lastModifiedBy>Anthony McKale</cp:lastModifiedBy>
  <cp:revision>107</cp:revision>
  <cp:lastPrinted>2020-01-17T12:51:04Z</cp:lastPrinted>
  <dcterms:created xsi:type="dcterms:W3CDTF">2019-12-23T12:27:16Z</dcterms:created>
  <dcterms:modified xsi:type="dcterms:W3CDTF">2020-05-01T11:17:59Z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0x010100634BF9FE955A4640AC0E96B7B578D17E00479388E2961AC74F803D4D112818351A</vt:lpwstr>
  </property>
  <property fmtid="{D5CDD505-2E9C-101B-9397-08002B2CF9AE}" pid="3" name="RbsBusinessOwner">
    <vt:lpwstr/>
  </property>
</Properties>
</file>