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2"/>
  </p:notesMasterIdLst>
  <p:sldIdLst>
    <p:sldId id="298" r:id="rId5"/>
    <p:sldId id="332" r:id="rId6"/>
    <p:sldId id="304" r:id="rId7"/>
    <p:sldId id="345" r:id="rId8"/>
    <p:sldId id="368" r:id="rId9"/>
    <p:sldId id="370" r:id="rId10"/>
    <p:sldId id="372" r:id="rId11"/>
    <p:sldId id="373" r:id="rId12"/>
    <p:sldId id="388" r:id="rId13"/>
    <p:sldId id="376" r:id="rId14"/>
    <p:sldId id="377" r:id="rId15"/>
    <p:sldId id="378" r:id="rId16"/>
    <p:sldId id="379" r:id="rId17"/>
    <p:sldId id="381" r:id="rId18"/>
    <p:sldId id="374" r:id="rId19"/>
    <p:sldId id="380" r:id="rId20"/>
    <p:sldId id="375" r:id="rId21"/>
    <p:sldId id="382" r:id="rId22"/>
    <p:sldId id="383" r:id="rId23"/>
    <p:sldId id="384" r:id="rId24"/>
    <p:sldId id="385" r:id="rId25"/>
    <p:sldId id="386" r:id="rId26"/>
    <p:sldId id="371" r:id="rId27"/>
    <p:sldId id="348" r:id="rId28"/>
    <p:sldId id="406" r:id="rId29"/>
    <p:sldId id="326" r:id="rId30"/>
    <p:sldId id="30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35890E-F173-48DB-ACDB-46696130D385}">
          <p14:sldIdLst>
            <p14:sldId id="298"/>
            <p14:sldId id="332"/>
            <p14:sldId id="304"/>
          </p14:sldIdLst>
        </p14:section>
        <p14:section name="What is local development" id="{9357B0D5-1125-44E1-8F96-F23A4FCB819A}">
          <p14:sldIdLst>
            <p14:sldId id="345"/>
            <p14:sldId id="368"/>
            <p14:sldId id="370"/>
            <p14:sldId id="372"/>
            <p14:sldId id="373"/>
            <p14:sldId id="388"/>
            <p14:sldId id="376"/>
            <p14:sldId id="377"/>
            <p14:sldId id="378"/>
            <p14:sldId id="379"/>
            <p14:sldId id="381"/>
            <p14:sldId id="374"/>
            <p14:sldId id="380"/>
            <p14:sldId id="375"/>
            <p14:sldId id="382"/>
            <p14:sldId id="383"/>
            <p14:sldId id="384"/>
            <p14:sldId id="385"/>
            <p14:sldId id="386"/>
            <p14:sldId id="371"/>
          </p14:sldIdLst>
        </p14:section>
        <p14:section name="How to setup a machine for development" id="{0E563F47-0A4F-437C-AEB3-2ABE88F484D5}">
          <p14:sldIdLst>
            <p14:sldId id="348"/>
          </p14:sldIdLst>
        </p14:section>
        <p14:section name="How to run a Chatbot locally" id="{41F51B4A-EE63-46F1-AFF3-E567443FB2AB}">
          <p14:sldIdLst/>
        </p14:section>
        <p14:section name="The recent broker =&gt; botmaster merge" id="{AE7007A5-7CC3-41BF-A3E3-E2528FD58245}">
          <p14:sldIdLst>
            <p14:sldId id="406"/>
          </p14:sldIdLst>
        </p14:section>
        <p14:section name="Questions" id="{9419E5F3-F784-4CEE-BF3A-D300FC2D9D32}">
          <p14:sldIdLst>
            <p14:sldId id="326"/>
            <p14:sldId id="301"/>
          </p14:sldIdLst>
        </p14:section>
      </p14:sectionLst>
    </p:ext>
    <p:ext uri="{EFAFB233-063F-42B5-8137-9DF3F51BA10A}">
      <p15:sldGuideLst xmlns:p15="http://schemas.microsoft.com/office/powerpoint/2012/main" xmlns="">
        <p15:guide id="1" orient="horz" pos="3906" userDrawn="1">
          <p15:clr>
            <a:srgbClr val="A4A3A4"/>
          </p15:clr>
        </p15:guide>
        <p15:guide id="2" pos="3674" userDrawn="1">
          <p15:clr>
            <a:srgbClr val="A4A3A4"/>
          </p15:clr>
        </p15:guide>
        <p15:guide id="3" pos="226" userDrawn="1">
          <p15:clr>
            <a:srgbClr val="A4A3A4"/>
          </p15:clr>
        </p15:guide>
        <p15:guide id="4" orient="horz" pos="2024" userDrawn="1">
          <p15:clr>
            <a:srgbClr val="A4A3A4"/>
          </p15:clr>
        </p15:guide>
        <p15:guide id="5" pos="43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73C5F"/>
    <a:srgbClr val="D6C5E2"/>
    <a:srgbClr val="5A287D"/>
    <a:srgbClr val="42145F"/>
    <a:srgbClr val="A58CC3"/>
    <a:srgbClr val="E6A000"/>
    <a:srgbClr val="82B400"/>
    <a:srgbClr val="D75F19"/>
    <a:srgbClr val="4532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1359" autoAdjust="0"/>
    <p:restoredTop sz="94651" autoAdjust="0"/>
  </p:normalViewPr>
  <p:slideViewPr>
    <p:cSldViewPr snapToGrid="0" snapToObjects="1">
      <p:cViewPr varScale="1">
        <p:scale>
          <a:sx n="120" d="100"/>
          <a:sy n="120" d="100"/>
        </p:scale>
        <p:origin x="-1374" y="-108"/>
      </p:cViewPr>
      <p:guideLst>
        <p:guide orient="horz" pos="3906"/>
        <p:guide orient="horz" pos="2024"/>
        <p:guide pos="3674"/>
        <p:guide pos="226"/>
        <p:guide pos="430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8" d="100"/>
          <a:sy n="88" d="100"/>
        </p:scale>
        <p:origin x="-381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8EED35-AC03-40F5-B280-73BC3423B57B}" type="datetimeFigureOut">
              <a:rPr lang="en-GB" smtClean="0"/>
              <a:t>01/05/2020</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4B3847-D3D3-4991-88FB-7068D2BFE1CF}" type="slidenum">
              <a:rPr lang="en-GB" smtClean="0"/>
              <a:t>‹#›</a:t>
            </a:fld>
            <a:endParaRPr lang="en-GB"/>
          </a:p>
        </p:txBody>
      </p:sp>
    </p:spTree>
    <p:extLst>
      <p:ext uri="{BB962C8B-B14F-4D97-AF65-F5344CB8AC3E}">
        <p14:creationId xmlns:p14="http://schemas.microsoft.com/office/powerpoint/2010/main" val="29378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B4B3847-D3D3-4991-88FB-7068D2BFE1CF}" type="slidenum">
              <a:rPr lang="en-GB" smtClean="0"/>
              <a:t>1</a:t>
            </a:fld>
            <a:endParaRPr lang="en-GB"/>
          </a:p>
        </p:txBody>
      </p:sp>
    </p:spTree>
    <p:extLst>
      <p:ext uri="{BB962C8B-B14F-4D97-AF65-F5344CB8AC3E}">
        <p14:creationId xmlns:p14="http://schemas.microsoft.com/office/powerpoint/2010/main" val="214707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2B9A78-71B9-4A5D-B696-8AC8C130DEB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017BDA7D-652E-4023-B626-508ACD35793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76C18881-DC08-4723-876B-2C8FEC75A98E}"/>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BE7F5B96-5B19-4E3C-8271-14DE2B02B0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492A314-8D37-4CB3-A774-E9B06422BBCA}"/>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85071627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49D7C-F626-4443-BA21-F64B5D53AC7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B781C092-90FD-49D2-A1E3-31962D092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A6E5A4C-21F3-42D0-B89C-4F4EF10D0527}"/>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FBB926A6-9C2E-48C1-A9A8-B2BD2CB97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10A3B04-50FB-4DC4-A0C6-3E49A82293A3}"/>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772252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064848A-3218-426B-9CB8-58FA2F5D074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E6E468C2-37BE-4624-BB38-B173802EEF3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BD78BCA-92B1-4306-826D-71188A18731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22DE5ED2-2E44-4443-909A-B649F031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ECAFB4D-A598-420D-8107-5322C6169CFC}"/>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177733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A96362-9594-4641-985E-9DE1E1325B1A}"/>
              </a:ext>
            </a:extLst>
          </p:cNvPr>
          <p:cNvSpPr>
            <a:spLocks noGrp="1"/>
          </p:cNvSpPr>
          <p:nvPr>
            <p:ph type="title" hasCustomPrompt="1"/>
          </p:nvPr>
        </p:nvSpPr>
        <p:spPr>
          <a:xfrm>
            <a:off x="196389" y="136524"/>
            <a:ext cx="7886700" cy="1325563"/>
          </a:xfrm>
        </p:spPr>
        <p:txBody>
          <a:bodyPr>
            <a:normAutofit/>
          </a:bodyPr>
          <a:lstStyle>
            <a:lvl1pPr>
              <a:defRPr sz="3200"/>
            </a:lvl1pPr>
          </a:lstStyle>
          <a:p>
            <a:r>
              <a:rPr lang="en-US" dirty="0"/>
              <a:t>Heading</a:t>
            </a:r>
            <a:endParaRPr lang="en-GB" dirty="0"/>
          </a:p>
        </p:txBody>
      </p:sp>
      <p:sp>
        <p:nvSpPr>
          <p:cNvPr id="3" name="Content Placeholder 2">
            <a:extLst>
              <a:ext uri="{FF2B5EF4-FFF2-40B4-BE49-F238E27FC236}">
                <a16:creationId xmlns:a16="http://schemas.microsoft.com/office/drawing/2014/main" xmlns="" id="{B294F98C-E8A6-476D-86BF-0B8E4F9F409E}"/>
              </a:ext>
            </a:extLst>
          </p:cNvPr>
          <p:cNvSpPr>
            <a:spLocks noGrp="1"/>
          </p:cNvSpPr>
          <p:nvPr>
            <p:ph idx="1"/>
          </p:nvPr>
        </p:nvSpPr>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xmlns="" id="{F13BDF25-6AEB-4FAE-9653-BFC3F360ABE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F29E14C4-56BD-4E56-9312-6A52B7241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928FDF2-ECAC-4D57-A041-61B4A3531C32}"/>
              </a:ext>
            </a:extLst>
          </p:cNvPr>
          <p:cNvSpPr>
            <a:spLocks noGrp="1"/>
          </p:cNvSpPr>
          <p:nvPr>
            <p:ph type="sldNum" sz="quarter" idx="12"/>
          </p:nvPr>
        </p:nvSpPr>
        <p:spPr/>
        <p:txBody>
          <a:bodyPr/>
          <a:lstStyle/>
          <a:p>
            <a:fld id="{63E01DB9-4BD9-4C43-A10E-8D4F70EA4320}" type="slidenum">
              <a:rPr lang="en-US" smtClean="0"/>
              <a:t>‹#›</a:t>
            </a:fld>
            <a:endParaRPr lang="en-US"/>
          </a:p>
        </p:txBody>
      </p:sp>
      <p:pic>
        <p:nvPicPr>
          <p:cNvPr id="7" name="Picture 6">
            <a:extLst>
              <a:ext uri="{FF2B5EF4-FFF2-40B4-BE49-F238E27FC236}">
                <a16:creationId xmlns:a16="http://schemas.microsoft.com/office/drawing/2014/main" xmlns="" id="{7E328A75-C6D1-4C64-9B97-DFD32DD6903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61222" y="197758"/>
            <a:ext cx="1136757" cy="1318985"/>
          </a:xfrm>
          <a:prstGeom prst="rect">
            <a:avLst/>
          </a:prstGeom>
        </p:spPr>
      </p:pic>
      <p:sp>
        <p:nvSpPr>
          <p:cNvPr id="8" name="Rectangle 7">
            <a:extLst>
              <a:ext uri="{FF2B5EF4-FFF2-40B4-BE49-F238E27FC236}">
                <a16:creationId xmlns:a16="http://schemas.microsoft.com/office/drawing/2014/main" xmlns="" id="{D8DE5F4C-C553-41AA-BA53-4FE50B94A76F}"/>
              </a:ext>
            </a:extLst>
          </p:cNvPr>
          <p:cNvSpPr/>
          <p:nvPr userDrawn="1"/>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a:t>
            </a:r>
            <a:r>
              <a:rPr lang="en-US" sz="900" dirty="0" smtClean="0">
                <a:solidFill>
                  <a:srgbClr val="45325D"/>
                </a:solidFill>
                <a:latin typeface="RN House Sans Light" panose="020B0404020203020204" pitchFamily="34" charset="77"/>
              </a:rPr>
              <a:t>Public</a:t>
            </a:r>
            <a:endParaRPr lang="en-US" sz="900" dirty="0">
              <a:solidFill>
                <a:srgbClr val="45325D"/>
              </a:solidFill>
              <a:latin typeface="RN House Sans Light" panose="020B0404020203020204" pitchFamily="34" charset="77"/>
            </a:endParaRPr>
          </a:p>
        </p:txBody>
      </p:sp>
    </p:spTree>
    <p:extLst>
      <p:ext uri="{BB962C8B-B14F-4D97-AF65-F5344CB8AC3E}">
        <p14:creationId xmlns:p14="http://schemas.microsoft.com/office/powerpoint/2010/main" val="208475856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0A2730-A9FC-43EC-A01F-1A0BDD8DCB2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B1F437B8-C66B-44C0-8765-508E6792D43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085DE6-12D8-4DE4-92F3-6D82B16DE3F2}"/>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8213356C-C117-407E-94DD-C9340A4B52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C98D4F2-AEDA-47D3-95B1-DB5B67711C94}"/>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97871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F4D81-D47B-4CFE-979F-15B0AA9D4D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06F6005D-8407-48FB-9069-5EA9CA102AD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167D748C-2BD5-4533-A9FB-4EBB504327A5}"/>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A707A6DD-137F-4A3C-A7CD-FB07955C09F5}"/>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91ACF802-7490-4F3C-9C33-A27B0904D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46BCD44-A16D-4797-98F2-018C762B306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18168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833E52-71A7-419C-BC0C-23DFCDA4E32F}"/>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61783E9-A7A3-4347-9E48-31C3FBA8EA6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088EB34-6495-4E3B-B868-5EF39BF74793}"/>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749CDBC9-180C-4F28-8415-73CE8BB167A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8291E763-5477-4AFA-9BC9-579B1E5BDF6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92C913BE-259E-4D45-84F3-54C928CCF2B5}"/>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8" name="Footer Placeholder 7">
            <a:extLst>
              <a:ext uri="{FF2B5EF4-FFF2-40B4-BE49-F238E27FC236}">
                <a16:creationId xmlns:a16="http://schemas.microsoft.com/office/drawing/2014/main" xmlns="" id="{63AE874C-1DDE-42CE-9E72-FC062A6759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E536D70-E48E-4899-B863-7A1B45F6443B}"/>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409013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0F5169-A914-457D-8764-BEB0B6596F8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3D29D95-1A30-4B9E-8BA5-C905DA45F32F}"/>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4" name="Footer Placeholder 3">
            <a:extLst>
              <a:ext uri="{FF2B5EF4-FFF2-40B4-BE49-F238E27FC236}">
                <a16:creationId xmlns:a16="http://schemas.microsoft.com/office/drawing/2014/main" xmlns="" id="{ADCD7CB7-360C-449C-9D64-6818802395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68B80F5-0EA9-46A0-98BD-F5776D645DCF}"/>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76688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9BF870F-B528-41B9-B4F2-D41AE9554B7B}"/>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3" name="Footer Placeholder 2">
            <a:extLst>
              <a:ext uri="{FF2B5EF4-FFF2-40B4-BE49-F238E27FC236}">
                <a16:creationId xmlns:a16="http://schemas.microsoft.com/office/drawing/2014/main" xmlns="" id="{2D9F374A-E9C1-40C0-B3EA-66F798CE30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537D1B05-DA0B-4B9B-94BE-69BB62732EE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630408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00846-6A87-4D68-A4C0-CD5D3946D7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58C5B3B0-A1B1-4D58-B3F8-87744C6EEDA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ABCD049F-211F-4F0C-BBCB-F72673A003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39CC8CE0-7D56-41E9-AE62-9C400A5EE13C}"/>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DE5BE058-FB3A-4365-B39C-B3805C73E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9059AB7-45B7-4927-99A2-34E2DA2AA678}"/>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279006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A24E3-BF81-4B3B-913F-E2F65789151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2ED520F7-B874-408B-BB26-167EFE3E23B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xmlns="" id="{EABEEDBE-4197-4952-BBE2-F751DA02532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3AB03CF-EF81-457E-ADFB-A122E0A7231E}"/>
              </a:ext>
            </a:extLst>
          </p:cNvPr>
          <p:cNvSpPr>
            <a:spLocks noGrp="1"/>
          </p:cNvSpPr>
          <p:nvPr>
            <p:ph type="dt" sz="half" idx="10"/>
          </p:nvPr>
        </p:nvSpPr>
        <p:spPr/>
        <p:txBody>
          <a:bodyPr/>
          <a:lstStyle/>
          <a:p>
            <a:fld id="{AFAF0A7F-2CF2-074E-A38D-5B351353F492}" type="datetimeFigureOut">
              <a:rPr lang="en-US" smtClean="0"/>
              <a:t>5/1/2020</a:t>
            </a:fld>
            <a:endParaRPr lang="en-US"/>
          </a:p>
        </p:txBody>
      </p:sp>
      <p:sp>
        <p:nvSpPr>
          <p:cNvPr id="6" name="Footer Placeholder 5">
            <a:extLst>
              <a:ext uri="{FF2B5EF4-FFF2-40B4-BE49-F238E27FC236}">
                <a16:creationId xmlns:a16="http://schemas.microsoft.com/office/drawing/2014/main" xmlns="" id="{DC7C2CE9-6326-4888-B5F2-1411C5AA0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1303BF1F-12A6-44C1-86C6-7F6E902A4B29}"/>
              </a:ext>
            </a:extLst>
          </p:cNvPr>
          <p:cNvSpPr>
            <a:spLocks noGrp="1"/>
          </p:cNvSpPr>
          <p:nvPr>
            <p:ph type="sldNum" sz="quarter" idx="12"/>
          </p:nvPr>
        </p:nvSpPr>
        <p:spPr/>
        <p:txBody>
          <a:bodyPr/>
          <a:lstStyle/>
          <a:p>
            <a:fld id="{63E01DB9-4BD9-4C43-A10E-8D4F70EA4320}" type="slidenum">
              <a:rPr lang="en-US" smtClean="0"/>
              <a:t>‹#›</a:t>
            </a:fld>
            <a:endParaRPr lang="en-US"/>
          </a:p>
        </p:txBody>
      </p:sp>
    </p:spTree>
    <p:extLst>
      <p:ext uri="{BB962C8B-B14F-4D97-AF65-F5344CB8AC3E}">
        <p14:creationId xmlns:p14="http://schemas.microsoft.com/office/powerpoint/2010/main" val="302425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3C97A35-A87F-47D8-A358-9D3F6853F2E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E9B31058-617D-4DD0-8009-C465D8BE252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5F489392-67A8-4A15-81BF-8FDBD04DAC1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AFAF0A7F-2CF2-074E-A38D-5B351353F492}" type="datetimeFigureOut">
              <a:rPr lang="en-US" smtClean="0"/>
              <a:t>5/1/2020</a:t>
            </a:fld>
            <a:endParaRPr lang="en-US"/>
          </a:p>
        </p:txBody>
      </p:sp>
      <p:sp>
        <p:nvSpPr>
          <p:cNvPr id="5" name="Footer Placeholder 4">
            <a:extLst>
              <a:ext uri="{FF2B5EF4-FFF2-40B4-BE49-F238E27FC236}">
                <a16:creationId xmlns:a16="http://schemas.microsoft.com/office/drawing/2014/main" xmlns="" id="{1F8F2A13-FB9B-4ABB-8F1D-42BBE79D3A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5B39E47B-ED85-4486-B5A4-183DF2BF3F1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3E01DB9-4BD9-4C43-A10E-8D4F70EA4320}" type="slidenum">
              <a:rPr lang="en-US" smtClean="0"/>
              <a:t>‹#›</a:t>
            </a:fld>
            <a:endParaRPr lang="en-US"/>
          </a:p>
        </p:txBody>
      </p:sp>
    </p:spTree>
    <p:extLst>
      <p:ext uri="{BB962C8B-B14F-4D97-AF65-F5344CB8AC3E}">
        <p14:creationId xmlns:p14="http://schemas.microsoft.com/office/powerpoint/2010/main" val="16498529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mailto:anthony@zapper.hodgers.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slint.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6A8E8AC5-1034-46F2-A2BB-7FAB49B4354B}"/>
              </a:ext>
            </a:extLst>
          </p:cNvPr>
          <p:cNvPicPr>
            <a:picLocks noChangeAspect="1"/>
          </p:cNvPicPr>
          <p:nvPr/>
        </p:nvPicPr>
        <p:blipFill rotWithShape="1">
          <a:blip r:embed="rId3"/>
          <a:srcRect t="50185"/>
          <a:stretch/>
        </p:blipFill>
        <p:spPr>
          <a:xfrm>
            <a:off x="5486400" y="3322041"/>
            <a:ext cx="3667126" cy="3535960"/>
          </a:xfrm>
          <a:prstGeom prst="rect">
            <a:avLst/>
          </a:prstGeom>
        </p:spPr>
      </p:pic>
      <p:grpSp>
        <p:nvGrpSpPr>
          <p:cNvPr id="2" name="Group 4">
            <a:extLst>
              <a:ext uri="{FF2B5EF4-FFF2-40B4-BE49-F238E27FC236}">
                <a16:creationId xmlns:a16="http://schemas.microsoft.com/office/drawing/2014/main" xmlns="" id="{8DC3C2AE-7101-4146-9D26-0DB07BE70244}"/>
              </a:ext>
            </a:extLst>
          </p:cNvPr>
          <p:cNvGrpSpPr>
            <a:grpSpLocks noChangeAspect="1"/>
          </p:cNvGrpSpPr>
          <p:nvPr/>
        </p:nvGrpSpPr>
        <p:grpSpPr bwMode="auto">
          <a:xfrm>
            <a:off x="5486400" y="0"/>
            <a:ext cx="3667125" cy="3425825"/>
            <a:chOff x="3456" y="0"/>
            <a:chExt cx="2310" cy="2158"/>
          </a:xfrm>
        </p:grpSpPr>
        <p:sp>
          <p:nvSpPr>
            <p:cNvPr id="3" name="AutoShape 3">
              <a:extLst>
                <a:ext uri="{FF2B5EF4-FFF2-40B4-BE49-F238E27FC236}">
                  <a16:creationId xmlns:a16="http://schemas.microsoft.com/office/drawing/2014/main" xmlns="" id="{EA9D01DC-1352-48E3-A254-547C1C107E47}"/>
                </a:ext>
              </a:extLst>
            </p:cNvPr>
            <p:cNvSpPr>
              <a:spLocks noChangeAspect="1" noChangeArrowheads="1" noTextEdit="1"/>
            </p:cNvSpPr>
            <p:nvPr/>
          </p:nvSpPr>
          <p:spPr bwMode="auto">
            <a:xfrm>
              <a:off x="3456" y="0"/>
              <a:ext cx="2304" cy="2152"/>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xmlns="" id="{512327FE-A3F1-4F7A-B489-5DA43FD86661}"/>
                </a:ext>
              </a:extLst>
            </p:cNvPr>
            <p:cNvSpPr>
              <a:spLocks/>
            </p:cNvSpPr>
            <p:nvPr/>
          </p:nvSpPr>
          <p:spPr bwMode="auto">
            <a:xfrm>
              <a:off x="3456" y="0"/>
              <a:ext cx="1155" cy="1080"/>
            </a:xfrm>
            <a:custGeom>
              <a:avLst/>
              <a:gdLst>
                <a:gd name="T0" fmla="*/ 0 w 1919"/>
                <a:gd name="T1" fmla="*/ 1799 h 1799"/>
                <a:gd name="T2" fmla="*/ 0 w 1919"/>
                <a:gd name="T3" fmla="*/ 1799 h 1799"/>
                <a:gd name="T4" fmla="*/ 1919 w 1919"/>
                <a:gd name="T5" fmla="*/ 1799 h 1799"/>
                <a:gd name="T6" fmla="*/ 1919 w 1919"/>
                <a:gd name="T7" fmla="*/ 0 h 1799"/>
                <a:gd name="T8" fmla="*/ 0 w 1919"/>
                <a:gd name="T9" fmla="*/ 0 h 1799"/>
                <a:gd name="T10" fmla="*/ 0 w 1919"/>
                <a:gd name="T11" fmla="*/ 1799 h 1799"/>
              </a:gdLst>
              <a:ahLst/>
              <a:cxnLst>
                <a:cxn ang="0">
                  <a:pos x="T0" y="T1"/>
                </a:cxn>
                <a:cxn ang="0">
                  <a:pos x="T2" y="T3"/>
                </a:cxn>
                <a:cxn ang="0">
                  <a:pos x="T4" y="T5"/>
                </a:cxn>
                <a:cxn ang="0">
                  <a:pos x="T6" y="T7"/>
                </a:cxn>
                <a:cxn ang="0">
                  <a:pos x="T8" y="T9"/>
                </a:cxn>
                <a:cxn ang="0">
                  <a:pos x="T10" y="T11"/>
                </a:cxn>
              </a:cxnLst>
              <a:rect l="0" t="0" r="r" b="b"/>
              <a:pathLst>
                <a:path w="1919" h="1799">
                  <a:moveTo>
                    <a:pt x="0" y="1799"/>
                  </a:moveTo>
                  <a:lnTo>
                    <a:pt x="0" y="1799"/>
                  </a:lnTo>
                  <a:lnTo>
                    <a:pt x="1919" y="1799"/>
                  </a:lnTo>
                  <a:lnTo>
                    <a:pt x="1919" y="0"/>
                  </a:lnTo>
                  <a:lnTo>
                    <a:pt x="0" y="0"/>
                  </a:lnTo>
                  <a:lnTo>
                    <a:pt x="0" y="1799"/>
                  </a:lnTo>
                  <a:close/>
                </a:path>
              </a:pathLst>
            </a:custGeom>
            <a:solidFill>
              <a:srgbClr val="D92C6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 name="Freeform 7">
              <a:extLst>
                <a:ext uri="{FF2B5EF4-FFF2-40B4-BE49-F238E27FC236}">
                  <a16:creationId xmlns:a16="http://schemas.microsoft.com/office/drawing/2014/main" xmlns="" id="{E828F105-3226-4581-B78A-34C3D06A3CD9}"/>
                </a:ext>
              </a:extLst>
            </p:cNvPr>
            <p:cNvSpPr>
              <a:spLocks/>
            </p:cNvSpPr>
            <p:nvPr/>
          </p:nvSpPr>
          <p:spPr bwMode="auto">
            <a:xfrm>
              <a:off x="4611" y="1073"/>
              <a:ext cx="1155" cy="1085"/>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604499"/>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8">
              <a:extLst>
                <a:ext uri="{FF2B5EF4-FFF2-40B4-BE49-F238E27FC236}">
                  <a16:creationId xmlns:a16="http://schemas.microsoft.com/office/drawing/2014/main" xmlns="" id="{2487CF7C-72F6-4CD9-8A04-B4A06F15C875}"/>
                </a:ext>
              </a:extLst>
            </p:cNvPr>
            <p:cNvSpPr>
              <a:spLocks/>
            </p:cNvSpPr>
            <p:nvPr/>
          </p:nvSpPr>
          <p:spPr bwMode="auto">
            <a:xfrm>
              <a:off x="3456" y="1073"/>
              <a:ext cx="1155" cy="1085"/>
            </a:xfrm>
            <a:custGeom>
              <a:avLst/>
              <a:gdLst>
                <a:gd name="T0" fmla="*/ 0 w 1919"/>
                <a:gd name="T1" fmla="*/ 1800 h 1800"/>
                <a:gd name="T2" fmla="*/ 0 w 1919"/>
                <a:gd name="T3" fmla="*/ 1800 h 1800"/>
                <a:gd name="T4" fmla="*/ 1919 w 1919"/>
                <a:gd name="T5" fmla="*/ 1800 h 1800"/>
                <a:gd name="T6" fmla="*/ 1919 w 1919"/>
                <a:gd name="T7" fmla="*/ 0 h 1800"/>
                <a:gd name="T8" fmla="*/ 0 w 1919"/>
                <a:gd name="T9" fmla="*/ 0 h 1800"/>
                <a:gd name="T10" fmla="*/ 0 w 1919"/>
                <a:gd name="T11" fmla="*/ 1800 h 1800"/>
              </a:gdLst>
              <a:ahLst/>
              <a:cxnLst>
                <a:cxn ang="0">
                  <a:pos x="T0" y="T1"/>
                </a:cxn>
                <a:cxn ang="0">
                  <a:pos x="T2" y="T3"/>
                </a:cxn>
                <a:cxn ang="0">
                  <a:pos x="T4" y="T5"/>
                </a:cxn>
                <a:cxn ang="0">
                  <a:pos x="T6" y="T7"/>
                </a:cxn>
                <a:cxn ang="0">
                  <a:pos x="T8" y="T9"/>
                </a:cxn>
                <a:cxn ang="0">
                  <a:pos x="T10" y="T11"/>
                </a:cxn>
              </a:cxnLst>
              <a:rect l="0" t="0" r="r" b="b"/>
              <a:pathLst>
                <a:path w="1919" h="1800">
                  <a:moveTo>
                    <a:pt x="0" y="1800"/>
                  </a:moveTo>
                  <a:lnTo>
                    <a:pt x="0" y="1800"/>
                  </a:lnTo>
                  <a:lnTo>
                    <a:pt x="1919" y="1800"/>
                  </a:lnTo>
                  <a:lnTo>
                    <a:pt x="1919" y="0"/>
                  </a:lnTo>
                  <a:lnTo>
                    <a:pt x="0" y="0"/>
                  </a:lnTo>
                  <a:lnTo>
                    <a:pt x="0" y="1800"/>
                  </a:lnTo>
                  <a:close/>
                </a:path>
              </a:pathLst>
            </a:custGeom>
            <a:solidFill>
              <a:srgbClr val="BEA8D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10" name="TextBox 9">
            <a:extLst>
              <a:ext uri="{FF2B5EF4-FFF2-40B4-BE49-F238E27FC236}">
                <a16:creationId xmlns:a16="http://schemas.microsoft.com/office/drawing/2014/main" xmlns="" id="{199BBC5C-0CA4-A946-A4F9-577A8B588A44}"/>
              </a:ext>
            </a:extLst>
          </p:cNvPr>
          <p:cNvSpPr txBox="1"/>
          <p:nvPr/>
        </p:nvSpPr>
        <p:spPr>
          <a:xfrm>
            <a:off x="206141" y="870565"/>
            <a:ext cx="5051659" cy="3354765"/>
          </a:xfrm>
          <a:prstGeom prst="rect">
            <a:avLst/>
          </a:prstGeom>
          <a:noFill/>
        </p:spPr>
        <p:txBody>
          <a:bodyPr wrap="square" rtlCol="0">
            <a:spAutoFit/>
          </a:bodyPr>
          <a:lstStyle/>
          <a:p>
            <a:r>
              <a:rPr lang="en-GB" sz="5000" dirty="0" smtClean="0">
                <a:solidFill>
                  <a:srgbClr val="44195E"/>
                </a:solidFill>
                <a:latin typeface="RN House Sans Light" panose="020B0404020203020204" pitchFamily="34" charset="77"/>
              </a:rPr>
              <a:t>Friday Training Hour</a:t>
            </a:r>
          </a:p>
          <a:p>
            <a:r>
              <a:rPr lang="en-GB" sz="2800" dirty="0">
                <a:solidFill>
                  <a:srgbClr val="44195E"/>
                </a:solidFill>
                <a:latin typeface="RN House Sans Light" panose="020B0404020203020204" pitchFamily="34" charset="77"/>
              </a:rPr>
              <a:t>“Local </a:t>
            </a:r>
            <a:r>
              <a:rPr lang="en-GB" sz="2800" strike="sngStrike" dirty="0">
                <a:solidFill>
                  <a:srgbClr val="44195E"/>
                </a:solidFill>
                <a:latin typeface="RN House Sans Light" panose="020B0404020203020204" pitchFamily="34" charset="77"/>
              </a:rPr>
              <a:t>Chatbot</a:t>
            </a:r>
            <a:r>
              <a:rPr lang="en-GB" sz="2800" dirty="0">
                <a:solidFill>
                  <a:srgbClr val="44195E"/>
                </a:solidFill>
                <a:latin typeface="RN House Sans Light" panose="020B0404020203020204" pitchFamily="34" charset="77"/>
              </a:rPr>
              <a:t> </a:t>
            </a:r>
            <a:r>
              <a:rPr lang="en-GB" sz="2800" dirty="0" smtClean="0">
                <a:solidFill>
                  <a:srgbClr val="44195E"/>
                </a:solidFill>
                <a:latin typeface="RN House Sans Light" panose="020B0404020203020204" pitchFamily="34" charset="77"/>
              </a:rPr>
              <a:t>Development”</a:t>
            </a:r>
          </a:p>
          <a:p>
            <a:endParaRPr lang="en-GB" sz="2800" dirty="0" smtClean="0">
              <a:solidFill>
                <a:srgbClr val="44195E"/>
              </a:solidFill>
              <a:latin typeface="RN House Sans Light" panose="020B0404020203020204" pitchFamily="34" charset="77"/>
            </a:endParaRPr>
          </a:p>
          <a:p>
            <a:r>
              <a:rPr lang="en-GB" sz="2800" i="1" strike="sngStrike" dirty="0" smtClean="0">
                <a:solidFill>
                  <a:srgbClr val="44195E"/>
                </a:solidFill>
                <a:latin typeface="RN House Sans Light" panose="020B0404020203020204" pitchFamily="34" charset="77"/>
              </a:rPr>
              <a:t>… </a:t>
            </a:r>
            <a:r>
              <a:rPr lang="en-GB" sz="2800" i="1" strike="sngStrike" dirty="0">
                <a:solidFill>
                  <a:srgbClr val="44195E"/>
                </a:solidFill>
                <a:latin typeface="RN House Sans Light" panose="020B0404020203020204" pitchFamily="34" charset="77"/>
              </a:rPr>
              <a:t>and </a:t>
            </a:r>
            <a:r>
              <a:rPr lang="en-GB" sz="2800" i="1" strike="sngStrike" dirty="0" smtClean="0">
                <a:solidFill>
                  <a:srgbClr val="44195E"/>
                </a:solidFill>
                <a:latin typeface="RN House Sans Light" panose="020B0404020203020204" pitchFamily="34" charset="77"/>
              </a:rPr>
              <a:t>the Merging </a:t>
            </a:r>
            <a:r>
              <a:rPr lang="en-GB" sz="2800" i="1" strike="sngStrike" dirty="0">
                <a:solidFill>
                  <a:srgbClr val="44195E"/>
                </a:solidFill>
                <a:latin typeface="RN House Sans Light" panose="020B0404020203020204" pitchFamily="34" charset="77"/>
              </a:rPr>
              <a:t>of Broker into </a:t>
            </a:r>
            <a:r>
              <a:rPr lang="en-GB" sz="2800" i="1" strike="sngStrike" dirty="0" err="1">
                <a:solidFill>
                  <a:srgbClr val="44195E"/>
                </a:solidFill>
                <a:latin typeface="RN House Sans Light" panose="020B0404020203020204" pitchFamily="34" charset="77"/>
              </a:rPr>
              <a:t>Botmaster</a:t>
            </a:r>
            <a:endParaRPr lang="en-GB" sz="2800" i="1" strike="sngStrike" dirty="0">
              <a:solidFill>
                <a:srgbClr val="5A287D"/>
              </a:solidFill>
              <a:latin typeface="RN House Sans Light" panose="020B0404020203020204" pitchFamily="34" charset="77"/>
            </a:endParaRPr>
          </a:p>
        </p:txBody>
      </p:sp>
      <p:sp>
        <p:nvSpPr>
          <p:cNvPr id="11" name="TextBox 10">
            <a:extLst>
              <a:ext uri="{FF2B5EF4-FFF2-40B4-BE49-F238E27FC236}">
                <a16:creationId xmlns:a16="http://schemas.microsoft.com/office/drawing/2014/main" xmlns="" id="{A1FBEC54-B724-A643-BD15-7E520E8BF92C}"/>
              </a:ext>
            </a:extLst>
          </p:cNvPr>
          <p:cNvSpPr txBox="1"/>
          <p:nvPr/>
        </p:nvSpPr>
        <p:spPr>
          <a:xfrm>
            <a:off x="227870" y="4545013"/>
            <a:ext cx="4134842" cy="923330"/>
          </a:xfrm>
          <a:prstGeom prst="rect">
            <a:avLst/>
          </a:prstGeom>
          <a:noFill/>
        </p:spPr>
        <p:txBody>
          <a:bodyPr wrap="square" rtlCol="0">
            <a:spAutoFit/>
          </a:bodyPr>
          <a:lstStyle/>
          <a:p>
            <a:r>
              <a:rPr lang="en-GB" dirty="0" smtClean="0">
                <a:solidFill>
                  <a:srgbClr val="5A287D"/>
                </a:solidFill>
                <a:latin typeface="RN House Sans Light" panose="020B0404020203020204" pitchFamily="34" charset="77"/>
              </a:rPr>
              <a:t>Anthony McKale</a:t>
            </a:r>
          </a:p>
          <a:p>
            <a:r>
              <a:rPr lang="en-GB" dirty="0" smtClean="0">
                <a:solidFill>
                  <a:srgbClr val="5A287D"/>
                </a:solidFill>
                <a:latin typeface="RN House Sans Light" panose="020B0404020203020204" pitchFamily="34" charset="77"/>
              </a:rPr>
              <a:t>AI CoE Tech Lead</a:t>
            </a:r>
            <a:r>
              <a:rPr lang="en-GB" dirty="0">
                <a:solidFill>
                  <a:srgbClr val="5A287D"/>
                </a:solidFill>
                <a:latin typeface="RN House Sans Light" panose="020B0404020203020204" pitchFamily="34" charset="77"/>
              </a:rPr>
              <a:t/>
            </a:r>
            <a:br>
              <a:rPr lang="en-GB" dirty="0">
                <a:solidFill>
                  <a:srgbClr val="5A287D"/>
                </a:solidFill>
                <a:latin typeface="RN House Sans Light" panose="020B0404020203020204" pitchFamily="34" charset="77"/>
              </a:rPr>
            </a:br>
            <a:r>
              <a:rPr lang="en-GB" dirty="0" smtClean="0">
                <a:solidFill>
                  <a:srgbClr val="5A287D"/>
                </a:solidFill>
                <a:latin typeface="RN House Sans Light" panose="020B0404020203020204" pitchFamily="34" charset="77"/>
              </a:rPr>
              <a:t>27/03/2020</a:t>
            </a:r>
            <a:endParaRPr lang="en-GB" dirty="0">
              <a:solidFill>
                <a:srgbClr val="5A287D"/>
              </a:solidFill>
              <a:latin typeface="RN House Sans Light" panose="020B0404020203020204" pitchFamily="34" charset="77"/>
            </a:endParaRPr>
          </a:p>
        </p:txBody>
      </p:sp>
    </p:spTree>
    <p:extLst>
      <p:ext uri="{BB962C8B-B14F-4D97-AF65-F5344CB8AC3E}">
        <p14:creationId xmlns:p14="http://schemas.microsoft.com/office/powerpoint/2010/main" val="623170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457200" indent="-457200"/>
            <a:r>
              <a:rPr lang="en-GB" dirty="0"/>
              <a:t>LD: Interpreter: For running </a:t>
            </a:r>
            <a:r>
              <a:rPr lang="en-GB" dirty="0" smtClean="0"/>
              <a:t>Code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For every programming language there is a compiler or interpreter (</a:t>
            </a:r>
            <a:r>
              <a:rPr lang="en-GB" sz="2000" i="1" dirty="0"/>
              <a:t>scripting </a:t>
            </a:r>
            <a:r>
              <a:rPr lang="en-GB" sz="2000" i="1" dirty="0" smtClean="0"/>
              <a:t>languages only</a:t>
            </a:r>
            <a:r>
              <a:rPr lang="en-GB" sz="2000" dirty="0" smtClean="0"/>
              <a:t>) for it</a:t>
            </a:r>
          </a:p>
          <a:p>
            <a:endParaRPr lang="en-GB" sz="2000" i="1" dirty="0" smtClean="0"/>
          </a:p>
          <a:p>
            <a:r>
              <a:rPr lang="en-GB" sz="2000" dirty="0" smtClean="0"/>
              <a:t>For us we must install the </a:t>
            </a:r>
            <a:r>
              <a:rPr lang="en-GB" sz="2000" b="1" i="1" dirty="0" smtClean="0"/>
              <a:t>node</a:t>
            </a:r>
            <a:r>
              <a:rPr lang="en-GB" sz="2000" dirty="0" smtClean="0"/>
              <a:t> interpreter to run code locally</a:t>
            </a:r>
            <a:endParaRPr lang="en-GB" sz="2000" dirty="0"/>
          </a:p>
          <a:p>
            <a:endParaRPr lang="en-GB" sz="2000" dirty="0" smtClean="0"/>
          </a:p>
          <a:p>
            <a:endParaRPr lang="en-GB" sz="2000" dirty="0"/>
          </a:p>
          <a:p>
            <a:endParaRPr lang="en-GB" sz="2000" dirty="0"/>
          </a:p>
          <a:p>
            <a:endParaRPr lang="en-GB" sz="2000" dirty="0" smtClean="0"/>
          </a:p>
          <a:p>
            <a:endParaRPr lang="en-GB" sz="2000" dirty="0"/>
          </a:p>
          <a:p>
            <a:endParaRPr lang="en-GB" sz="2000" dirty="0" smtClean="0"/>
          </a:p>
          <a:p>
            <a:r>
              <a:rPr lang="en-GB" sz="1400" dirty="0"/>
              <a:t>Documentation:</a:t>
            </a:r>
            <a:br>
              <a:rPr lang="en-GB" sz="1400" dirty="0"/>
            </a:br>
            <a:r>
              <a:rPr lang="en-GB" sz="1400" dirty="0"/>
              <a:t>REMOVED</a:t>
            </a:r>
            <a:r>
              <a:rPr lang="en-GB" sz="2000" dirty="0"/>
              <a:t/>
            </a:r>
            <a:br>
              <a:rPr lang="en-GB" sz="2000" dirty="0"/>
            </a:br>
            <a:endParaRPr lang="en-GB" sz="12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540" y="3289222"/>
            <a:ext cx="6632431" cy="16144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42444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dirty="0"/>
              <a:t>LD: Test Framework : For Testing </a:t>
            </a:r>
            <a:r>
              <a:rPr lang="en-GB" dirty="0" smtClean="0"/>
              <a:t>Code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fontScale="92500" lnSpcReduction="20000"/>
          </a:bodyPr>
          <a:lstStyle/>
          <a:p>
            <a:r>
              <a:rPr lang="en-GB" sz="2000" dirty="0" smtClean="0"/>
              <a:t>For every professional programmer you write unit tests to ensure code is still running as expected, every time the code changes.</a:t>
            </a:r>
          </a:p>
          <a:p>
            <a:endParaRPr lang="en-GB" sz="2000" i="1" dirty="0" smtClean="0"/>
          </a:p>
          <a:p>
            <a:r>
              <a:rPr lang="en-GB" sz="2000" dirty="0" smtClean="0"/>
              <a:t>For us we must install the </a:t>
            </a:r>
            <a:r>
              <a:rPr lang="en-GB" sz="2000" b="1" i="1" dirty="0" smtClean="0"/>
              <a:t>mocha </a:t>
            </a:r>
            <a:r>
              <a:rPr lang="en-GB" sz="2000" dirty="0" smtClean="0"/>
              <a:t>test framework to run test locally</a:t>
            </a:r>
            <a:endParaRPr lang="en-GB" sz="2000" dirty="0"/>
          </a:p>
          <a:p>
            <a:endParaRPr lang="en-GB" sz="2000" dirty="0" smtClean="0"/>
          </a:p>
          <a:p>
            <a:endParaRPr lang="en-GB" sz="2000" dirty="0"/>
          </a:p>
          <a:p>
            <a:endParaRPr lang="en-GB" sz="2000" dirty="0"/>
          </a:p>
          <a:p>
            <a:endParaRPr lang="en-GB" sz="2000" dirty="0" smtClean="0"/>
          </a:p>
          <a:p>
            <a:endParaRPr lang="en-GB" sz="2000" dirty="0"/>
          </a:p>
          <a:p>
            <a:endParaRPr lang="en-GB" sz="2000" dirty="0" smtClean="0"/>
          </a:p>
          <a:p>
            <a:endParaRPr lang="en-GB" sz="2000" dirty="0"/>
          </a:p>
          <a:p>
            <a:endParaRPr lang="en-GB" sz="2000" dirty="0" smtClean="0"/>
          </a:p>
          <a:p>
            <a:r>
              <a:rPr lang="en-GB" sz="1400" dirty="0"/>
              <a:t>Documentation</a:t>
            </a:r>
            <a:r>
              <a:rPr lang="en-GB" sz="1400" dirty="0" smtClean="0"/>
              <a:t>:</a:t>
            </a:r>
            <a:br>
              <a:rPr lang="en-GB" sz="1400" dirty="0" smtClean="0"/>
            </a:br>
            <a:r>
              <a:rPr lang="en-GB" sz="1400" dirty="0" smtClean="0"/>
              <a:t>Friday Training Day</a:t>
            </a:r>
            <a:r>
              <a:rPr lang="en-GB" sz="1400" dirty="0"/>
              <a:t/>
            </a:r>
            <a:br>
              <a:rPr lang="en-GB" sz="1400" dirty="0"/>
            </a:br>
            <a:r>
              <a:rPr lang="en-GB" sz="1400" dirty="0"/>
              <a:t>REMOVED</a:t>
            </a:r>
            <a:r>
              <a:rPr lang="en-GB" sz="2000" dirty="0"/>
              <a:t/>
            </a:r>
            <a:br>
              <a:rPr lang="en-GB" sz="2000" dirty="0"/>
            </a:br>
            <a:endParaRPr lang="en-GB" sz="12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768" y="3047713"/>
            <a:ext cx="4710978" cy="2172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46328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dirty="0"/>
              <a:t>LD: Test Framework : For Testing </a:t>
            </a:r>
            <a:r>
              <a:rPr lang="en-GB" dirty="0" smtClean="0"/>
              <a:t>Code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PS Global Install is this</a:t>
            </a:r>
            <a:br>
              <a:rPr lang="en-GB" sz="2000" dirty="0" smtClean="0"/>
            </a:br>
            <a:r>
              <a:rPr lang="en-GB" sz="2000" i="1" dirty="0" smtClean="0"/>
              <a:t/>
            </a:r>
            <a:br>
              <a:rPr lang="en-GB" sz="2000" i="1" dirty="0" smtClean="0"/>
            </a:br>
            <a:r>
              <a:rPr lang="en-GB" sz="2000" i="1" dirty="0" err="1" smtClean="0"/>
              <a:t>npm</a:t>
            </a:r>
            <a:r>
              <a:rPr lang="en-GB" sz="2000" i="1" dirty="0" smtClean="0"/>
              <a:t> install mocha -g</a:t>
            </a:r>
          </a:p>
          <a:p>
            <a:r>
              <a:rPr lang="en-GB" sz="2000" dirty="0" smtClean="0"/>
              <a:t>(adds mocha as a command line program)</a:t>
            </a:r>
            <a:endParaRPr lang="en-GB" sz="2000" dirty="0"/>
          </a:p>
          <a:p>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572" y="3235030"/>
            <a:ext cx="6461255" cy="1825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572" y="5145667"/>
            <a:ext cx="5545282" cy="538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638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Version Control : For </a:t>
            </a:r>
            <a:r>
              <a:rPr lang="en-GB" sz="2800" dirty="0" smtClean="0"/>
              <a:t>storing / sharing code</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So everyone can work together </a:t>
            </a:r>
          </a:p>
          <a:p>
            <a:endParaRPr lang="en-GB" sz="2000" dirty="0" smtClean="0"/>
          </a:p>
          <a:p>
            <a:r>
              <a:rPr lang="en-GB" sz="2000" dirty="0" smtClean="0"/>
              <a:t>Modern development uses a system called “version control”</a:t>
            </a:r>
          </a:p>
          <a:p>
            <a:endParaRPr lang="en-GB" sz="2000" dirty="0" smtClean="0"/>
          </a:p>
          <a:p>
            <a:r>
              <a:rPr lang="en-GB" sz="2000" dirty="0" smtClean="0"/>
              <a:t>This helps:</a:t>
            </a:r>
          </a:p>
          <a:p>
            <a:pPr marL="342900" indent="-342900">
              <a:buFontTx/>
              <a:buChar char="-"/>
            </a:pPr>
            <a:r>
              <a:rPr lang="en-GB" sz="2000" dirty="0" smtClean="0"/>
              <a:t>everyone work on code together (pulling)</a:t>
            </a:r>
          </a:p>
          <a:p>
            <a:pPr marL="342900" indent="-342900">
              <a:buFontTx/>
              <a:buChar char="-"/>
            </a:pPr>
            <a:r>
              <a:rPr lang="en-GB" sz="2000" dirty="0" smtClean="0"/>
              <a:t>share the changes (merging)</a:t>
            </a:r>
          </a:p>
          <a:p>
            <a:pPr marL="342900" indent="-342900">
              <a:buFontTx/>
              <a:buChar char="-"/>
            </a:pPr>
            <a:r>
              <a:rPr lang="en-GB" sz="2000" dirty="0" smtClean="0"/>
              <a:t>Areas for work in progress or experiments (</a:t>
            </a:r>
            <a:r>
              <a:rPr lang="en-GB" sz="2000" dirty="0" err="1" smtClean="0"/>
              <a:t>branchies</a:t>
            </a:r>
            <a:r>
              <a:rPr lang="en-GB" sz="2000" dirty="0" smtClean="0"/>
              <a:t>)</a:t>
            </a:r>
          </a:p>
          <a:p>
            <a:pPr marL="342900" indent="-342900">
              <a:buFontTx/>
              <a:buChar char="-"/>
            </a:pPr>
            <a:r>
              <a:rPr lang="en-GB" sz="2000" dirty="0" smtClean="0"/>
              <a:t>Conflict resolution</a:t>
            </a:r>
          </a:p>
          <a:p>
            <a:pPr marL="342900" indent="-342900">
              <a:buFontTx/>
              <a:buChar char="-"/>
            </a:pPr>
            <a:r>
              <a:rPr lang="en-GB" sz="2000" dirty="0" smtClean="0"/>
              <a:t>Audit Trail of work done</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879091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Version Control : For storing / sharing code</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We use the Git Version Control System</a:t>
            </a:r>
          </a:p>
          <a:p>
            <a:r>
              <a:rPr lang="en-GB" sz="2000" dirty="0" smtClean="0"/>
              <a:t>And the Git server is a </a:t>
            </a:r>
            <a:r>
              <a:rPr lang="en-GB" sz="2000" dirty="0" err="1" smtClean="0"/>
              <a:t>GitLab</a:t>
            </a:r>
            <a:r>
              <a:rPr lang="en-GB" sz="2000" dirty="0" smtClean="0"/>
              <a:t> server hosted on </a:t>
            </a:r>
            <a:r>
              <a:rPr lang="en-GB" sz="2000" dirty="0" err="1" smtClean="0"/>
              <a:t>IBMCloud</a:t>
            </a:r>
            <a:endParaRPr lang="en-GB" sz="2000" dirty="0" smtClean="0"/>
          </a:p>
          <a:p>
            <a:endParaRPr lang="en-GB" sz="2000" dirty="0"/>
          </a:p>
          <a:p>
            <a:r>
              <a:rPr lang="en-GB" sz="2000" dirty="0" smtClean="0"/>
              <a:t>On windows it’s easier to install git-bash command line tool to use git</a:t>
            </a:r>
          </a:p>
          <a:p>
            <a:endParaRPr lang="en-GB" sz="2000" dirty="0"/>
          </a:p>
          <a:p>
            <a:endParaRPr lang="en-GB" sz="2000" dirty="0" smtClean="0"/>
          </a:p>
          <a:p>
            <a:r>
              <a:rPr lang="en-GB" sz="2000" dirty="0" smtClean="0"/>
              <a:t/>
            </a:r>
            <a:br>
              <a:rPr lang="en-GB" sz="2000" dirty="0" smtClean="0"/>
            </a:br>
            <a:endParaRPr lang="en-GB" sz="2000" dirty="0" smtClean="0"/>
          </a:p>
          <a:p>
            <a:r>
              <a:rPr lang="en-GB" sz="1200" dirty="0"/>
              <a:t>Documentation</a:t>
            </a:r>
            <a:r>
              <a:rPr lang="en-GB" sz="1200" dirty="0" smtClean="0"/>
              <a:t>:</a:t>
            </a:r>
          </a:p>
          <a:p>
            <a:r>
              <a:rPr lang="en-GB" sz="1200" dirty="0" smtClean="0"/>
              <a:t>Friday training day</a:t>
            </a:r>
            <a:r>
              <a:rPr lang="en-GB" sz="1200" dirty="0"/>
              <a:t/>
            </a:r>
            <a:br>
              <a:rPr lang="en-GB" sz="1200" dirty="0"/>
            </a:br>
            <a:r>
              <a:rPr lang="en-GB" sz="1200" dirty="0"/>
              <a:t>REMOVED Git </a:t>
            </a:r>
            <a:r>
              <a:rPr lang="en-GB" sz="1200" dirty="0" smtClean="0"/>
              <a:t>Setup</a:t>
            </a:r>
          </a:p>
          <a:p>
            <a:r>
              <a:rPr lang="en-GB" sz="1200" dirty="0"/>
              <a:t>REMOVED</a:t>
            </a:r>
            <a:endParaRPr lang="en-GB" sz="12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167" y="3647546"/>
            <a:ext cx="4953000"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546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Final piece of the puzzle the IDE, this brings all the rest together!</a:t>
            </a:r>
            <a:endParaRPr lang="en-GB" sz="2000" dirty="0"/>
          </a:p>
          <a:p>
            <a:endParaRPr lang="en-GB" sz="20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314993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sz="2000" dirty="0"/>
              <a:t>Final piece of the puzzle the IDE, this brings all the rest together!</a:t>
            </a:r>
          </a:p>
          <a:p>
            <a:endParaRPr lang="en-GB" sz="2000" dirty="0" smtClean="0"/>
          </a:p>
          <a:p>
            <a:r>
              <a:rPr lang="en-GB" sz="2000" dirty="0" smtClean="0"/>
              <a:t>For modern professional development you’ll need a integration development environment</a:t>
            </a:r>
          </a:p>
          <a:p>
            <a:endParaRPr lang="en-GB" sz="2000" dirty="0" smtClean="0"/>
          </a:p>
          <a:p>
            <a:r>
              <a:rPr lang="en-GB" sz="2000" b="1" i="1" dirty="0" smtClean="0">
                <a:solidFill>
                  <a:schemeClr val="accent4">
                    <a:lumMod val="50000"/>
                  </a:schemeClr>
                </a:solidFill>
              </a:rPr>
              <a:t>Good</a:t>
            </a:r>
            <a:r>
              <a:rPr lang="en-GB" sz="2000" dirty="0" smtClean="0">
                <a:solidFill>
                  <a:schemeClr val="accent4">
                    <a:lumMod val="50000"/>
                  </a:schemeClr>
                </a:solidFill>
              </a:rPr>
              <a:t> </a:t>
            </a:r>
            <a:r>
              <a:rPr lang="en-GB" sz="2000" dirty="0" smtClean="0"/>
              <a:t>options are: </a:t>
            </a:r>
            <a:r>
              <a:rPr lang="en-GB" sz="2000" dirty="0" err="1" smtClean="0"/>
              <a:t>VSCode</a:t>
            </a:r>
            <a:r>
              <a:rPr lang="en-GB" sz="2000" dirty="0" smtClean="0"/>
              <a:t> or IntelliJ</a:t>
            </a:r>
          </a:p>
          <a:p>
            <a:endParaRPr lang="en-GB" sz="2000" i="1" dirty="0" smtClean="0"/>
          </a:p>
          <a:p>
            <a:r>
              <a:rPr lang="en-GB" sz="2000" b="1" i="1" dirty="0" smtClean="0">
                <a:solidFill>
                  <a:srgbClr val="C00000"/>
                </a:solidFill>
              </a:rPr>
              <a:t>Bad</a:t>
            </a:r>
            <a:r>
              <a:rPr lang="en-GB" sz="2000" dirty="0" smtClean="0">
                <a:solidFill>
                  <a:srgbClr val="C00000"/>
                </a:solidFill>
              </a:rPr>
              <a:t> </a:t>
            </a:r>
            <a:r>
              <a:rPr lang="en-GB" sz="2000" dirty="0" smtClean="0"/>
              <a:t>options are: </a:t>
            </a:r>
            <a:r>
              <a:rPr lang="en-GB" sz="2000" dirty="0"/>
              <a:t>notepad++ </a:t>
            </a:r>
            <a:r>
              <a:rPr lang="en-GB" sz="2000" dirty="0" smtClean="0"/>
              <a:t>or eclipse</a:t>
            </a:r>
            <a:r>
              <a:rPr lang="en-GB" sz="2000" dirty="0"/>
              <a:t/>
            </a:r>
            <a:br>
              <a:rPr lang="en-GB" sz="2000" dirty="0"/>
            </a:br>
            <a:r>
              <a:rPr lang="en-GB" sz="2000" i="1" dirty="0" smtClean="0"/>
              <a:t>you </a:t>
            </a:r>
            <a:r>
              <a:rPr lang="en-GB" sz="2000" i="1" dirty="0"/>
              <a:t>could use notepad++ but </a:t>
            </a:r>
            <a:r>
              <a:rPr lang="en-GB" sz="2000" b="1" i="1" dirty="0"/>
              <a:t>DON’T</a:t>
            </a:r>
            <a:r>
              <a:rPr lang="en-GB" sz="2000" i="1" dirty="0"/>
              <a:t> </a:t>
            </a:r>
          </a:p>
          <a:p>
            <a:endParaRPr lang="en-GB" sz="2000" i="1" dirty="0"/>
          </a:p>
          <a:p>
            <a:endParaRPr lang="en-GB" sz="2000" i="1" dirty="0" smtClean="0"/>
          </a:p>
          <a:p>
            <a:r>
              <a:rPr lang="en-GB" sz="1200" dirty="0"/>
              <a:t>Documentation</a:t>
            </a:r>
            <a:r>
              <a:rPr lang="en-GB" sz="1200" dirty="0" smtClean="0"/>
              <a:t>:</a:t>
            </a:r>
            <a:r>
              <a:rPr lang="en-GB" sz="1200" dirty="0"/>
              <a:t/>
            </a:r>
            <a:br>
              <a:rPr lang="en-GB" sz="1200" dirty="0"/>
            </a:br>
            <a:r>
              <a:rPr lang="en-GB" sz="1200" dirty="0" smtClean="0"/>
              <a:t>Visual Code Friday Training Day</a:t>
            </a:r>
            <a:r>
              <a:rPr lang="en-GB" sz="1200" dirty="0"/>
              <a:t/>
            </a:r>
            <a:br>
              <a:rPr lang="en-GB" sz="1200" dirty="0"/>
            </a:br>
            <a:r>
              <a:rPr lang="en-GB" sz="1200" dirty="0"/>
              <a:t>REMOVED</a:t>
            </a:r>
            <a:endParaRPr lang="en-GB" sz="12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8850101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IDEs will give you:</a:t>
            </a:r>
          </a:p>
          <a:p>
            <a:endParaRPr lang="en-GB" sz="2000" dirty="0"/>
          </a:p>
          <a:p>
            <a:pPr marL="342900" indent="-342900">
              <a:buFontTx/>
              <a:buChar char="-"/>
            </a:pPr>
            <a:r>
              <a:rPr lang="en-GB" sz="2000" dirty="0" smtClean="0"/>
              <a:t>Easy to use version control</a:t>
            </a:r>
          </a:p>
          <a:p>
            <a:pPr marL="342900" indent="-342900">
              <a:buFontTx/>
              <a:buChar char="-"/>
            </a:pPr>
            <a:r>
              <a:rPr lang="en-GB" sz="2000" dirty="0" smtClean="0"/>
              <a:t>Easy to understand Code Standards Support</a:t>
            </a:r>
          </a:p>
          <a:p>
            <a:pPr marL="342900" indent="-342900">
              <a:buFontTx/>
              <a:buChar char="-"/>
            </a:pPr>
            <a:r>
              <a:rPr lang="en-GB" sz="2000" dirty="0" smtClean="0"/>
              <a:t>Easy to run unit tests</a:t>
            </a:r>
          </a:p>
          <a:p>
            <a:pPr marL="342900" indent="-342900">
              <a:buFontTx/>
              <a:buChar char="-"/>
            </a:pPr>
            <a:r>
              <a:rPr lang="en-GB" sz="2000" dirty="0" smtClean="0"/>
              <a:t>Easy to run code interpreters</a:t>
            </a:r>
          </a:p>
          <a:p>
            <a:pPr marL="342900" indent="-342900">
              <a:buFontTx/>
              <a:buChar char="-"/>
            </a:pPr>
            <a:endParaRPr lang="en-GB" sz="2000" dirty="0"/>
          </a:p>
          <a:p>
            <a:endParaRPr lang="en-GB" sz="2000" i="1" dirty="0"/>
          </a:p>
          <a:p>
            <a:endParaRPr lang="en-GB" sz="2000" i="1" dirty="0" smtClean="0"/>
          </a:p>
          <a:p>
            <a:r>
              <a:rPr lang="en-GB" sz="1200" dirty="0"/>
              <a:t>Documentation</a:t>
            </a:r>
            <a:r>
              <a:rPr lang="en-GB" sz="1200" dirty="0" smtClean="0"/>
              <a:t>:</a:t>
            </a:r>
            <a:r>
              <a:rPr lang="en-GB" sz="1200" dirty="0"/>
              <a:t/>
            </a:r>
            <a:br>
              <a:rPr lang="en-GB" sz="1200" dirty="0"/>
            </a:br>
            <a:r>
              <a:rPr lang="en-GB" sz="1200" dirty="0" smtClean="0"/>
              <a:t>Visual Code Friday Training Day</a:t>
            </a:r>
            <a:r>
              <a:rPr lang="en-GB" sz="1200" dirty="0"/>
              <a:t/>
            </a:r>
            <a:br>
              <a:rPr lang="en-GB" sz="1200" dirty="0"/>
            </a:br>
            <a:r>
              <a:rPr lang="en-GB" sz="1200" dirty="0"/>
              <a:t>REMOVED</a:t>
            </a:r>
            <a:endParaRPr lang="en-GB" sz="12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3514053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Aka Easy to use version control</a:t>
            </a:r>
            <a:endParaRPr lang="en-GB" sz="12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946" y="2290025"/>
            <a:ext cx="4421187" cy="388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94017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Easy to understand Code Standards Support</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564" y="2364317"/>
            <a:ext cx="6010275" cy="392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6153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solidFill>
                  <a:srgbClr val="44195E"/>
                </a:solidFill>
                <a:latin typeface="RN House Sans Light" panose="020B0404020203020204" pitchFamily="34" charset="77"/>
              </a:rPr>
              <a:t>Local Chatbot Development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dirty="0" smtClean="0"/>
              <a:t>This will cover :</a:t>
            </a:r>
          </a:p>
          <a:p>
            <a:endParaRPr lang="en-GB" dirty="0"/>
          </a:p>
          <a:p>
            <a:pPr marL="342900" indent="-342900">
              <a:buFontTx/>
              <a:buChar char="-"/>
            </a:pPr>
            <a:r>
              <a:rPr lang="en-GB" dirty="0" smtClean="0"/>
              <a:t>What is local development</a:t>
            </a:r>
          </a:p>
          <a:p>
            <a:pPr marL="342900" indent="-342900">
              <a:buFontTx/>
              <a:buChar char="-"/>
            </a:pPr>
            <a:r>
              <a:rPr lang="en-GB" dirty="0" smtClean="0"/>
              <a:t>How to setup a machine for development</a:t>
            </a:r>
          </a:p>
          <a:p>
            <a:pPr marL="342900" indent="-342900">
              <a:buFontTx/>
              <a:buChar char="-"/>
            </a:pPr>
            <a:r>
              <a:rPr lang="en-GB" strike="sngStrike" dirty="0" smtClean="0"/>
              <a:t>How to run a </a:t>
            </a:r>
            <a:r>
              <a:rPr lang="en-GB" strike="sngStrike" dirty="0"/>
              <a:t>C</a:t>
            </a:r>
            <a:r>
              <a:rPr lang="en-GB" strike="sngStrike" dirty="0" smtClean="0"/>
              <a:t>hatbot locally</a:t>
            </a:r>
          </a:p>
          <a:p>
            <a:pPr marL="342900" indent="-342900">
              <a:buFontTx/>
              <a:buChar char="-"/>
            </a:pPr>
            <a:r>
              <a:rPr lang="en-GB" strike="sngStrike" dirty="0" smtClean="0"/>
              <a:t>The recent broker =&gt; </a:t>
            </a:r>
            <a:r>
              <a:rPr lang="en-GB" strike="sngStrike" dirty="0" err="1" smtClean="0"/>
              <a:t>botmaster</a:t>
            </a:r>
            <a:r>
              <a:rPr lang="en-GB" strike="sngStrike" dirty="0" smtClean="0"/>
              <a:t> merge</a:t>
            </a:r>
            <a:endParaRPr lang="en-GB" strike="sngStrike" dirty="0"/>
          </a:p>
          <a:p>
            <a:endParaRPr lang="en-GB" dirty="0" smtClean="0"/>
          </a:p>
          <a:p>
            <a:endParaRPr lang="en-GB" i="1" dirty="0"/>
          </a:p>
          <a:p>
            <a:r>
              <a:rPr lang="en-GB" dirty="0"/>
              <a:t>Will be aimed at the </a:t>
            </a:r>
            <a:r>
              <a:rPr lang="en-GB" dirty="0" smtClean="0"/>
              <a:t>developer </a:t>
            </a:r>
            <a:r>
              <a:rPr lang="en-GB" dirty="0"/>
              <a:t>knowledge </a:t>
            </a:r>
            <a:r>
              <a:rPr lang="en-GB" dirty="0" smtClean="0"/>
              <a:t>level</a:t>
            </a: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238553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Easy to run unit tests</a:t>
            </a:r>
            <a:endParaRPr lang="en-GB" sz="12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8872" y="2247220"/>
            <a:ext cx="6644217" cy="3991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5707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Easy to run code interpreters</a:t>
            </a:r>
          </a:p>
          <a:p>
            <a:endParaRPr lang="en-GB" sz="2000" dirty="0" smtClean="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2466378"/>
            <a:ext cx="7137400" cy="2092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5707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IDE : </a:t>
            </a:r>
            <a:r>
              <a:rPr lang="en-GB" sz="2800" dirty="0" smtClean="0"/>
              <a:t>Integrated Development Environment</a:t>
            </a:r>
            <a:endParaRPr lang="en-GB" sz="2800"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Easy to run code interpreters + debugging with breakpoints !</a:t>
            </a:r>
          </a:p>
          <a:p>
            <a:endParaRPr lang="en-GB" sz="2000" dirty="0" smtClean="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930" y="2207370"/>
            <a:ext cx="5473021" cy="442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392187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What is local </a:t>
            </a:r>
            <a:r>
              <a:rPr lang="en-GB" dirty="0" smtClean="0"/>
              <a:t>development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Questions ?</a:t>
            </a:r>
          </a:p>
          <a:p>
            <a:endParaRPr lang="en-GB" sz="2000" dirty="0"/>
          </a:p>
          <a:p>
            <a:endParaRPr lang="en-GB" sz="2000" dirty="0" smtClean="0"/>
          </a:p>
          <a:p>
            <a:r>
              <a:rPr lang="en-GB" sz="2000" dirty="0" smtClean="0"/>
              <a:t>For simplicity I haven’t mentioned deployment aka </a:t>
            </a:r>
            <a:r>
              <a:rPr lang="en-GB" sz="2000" dirty="0" err="1" smtClean="0"/>
              <a:t>cf</a:t>
            </a:r>
            <a:r>
              <a:rPr lang="en-GB" sz="2000" dirty="0" smtClean="0"/>
              <a:t> / </a:t>
            </a:r>
            <a:r>
              <a:rPr lang="en-GB" sz="2000" dirty="0" err="1" smtClean="0"/>
              <a:t>ibmcloud</a:t>
            </a:r>
            <a:r>
              <a:rPr lang="en-GB" sz="2000" dirty="0"/>
              <a:t> tooling</a:t>
            </a:r>
            <a:br>
              <a:rPr lang="en-GB" sz="2000" dirty="0"/>
            </a:br>
            <a:r>
              <a:rPr lang="en-GB" sz="2000" dirty="0"/>
              <a:t/>
            </a:r>
            <a:br>
              <a:rPr lang="en-GB" sz="2000" dirty="0"/>
            </a:br>
            <a:r>
              <a:rPr lang="en-GB" sz="2000" dirty="0"/>
              <a:t>see </a:t>
            </a:r>
            <a:r>
              <a:rPr lang="en-GB" sz="2000" dirty="0" smtClean="0"/>
              <a:t>this Friday </a:t>
            </a:r>
            <a:r>
              <a:rPr lang="en-GB" sz="2000" dirty="0" err="1" smtClean="0"/>
              <a:t>trianing</a:t>
            </a:r>
            <a:r>
              <a:rPr lang="en-GB" sz="2000" dirty="0" smtClean="0"/>
              <a:t> day for details:</a:t>
            </a:r>
          </a:p>
          <a:p>
            <a:r>
              <a:rPr lang="en-GB" sz="2000" dirty="0"/>
              <a:t>REMOVED</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2200978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a:t>How to setup a machine for development</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a:t>REMOVED</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1997202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342900" indent="-342900"/>
            <a:r>
              <a:rPr lang="en-GB" dirty="0" smtClean="0"/>
              <a:t>Broker into </a:t>
            </a:r>
            <a:r>
              <a:rPr lang="en-GB" dirty="0" err="1" smtClean="0"/>
              <a:t>Botmaster</a:t>
            </a:r>
            <a:r>
              <a:rPr lang="en-GB" dirty="0" smtClean="0"/>
              <a:t> Merge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a:t>REMOVED</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965328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Questions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a:t>I’ve been Anthony M</a:t>
            </a:r>
            <a:r>
              <a:rPr lang="en-GB" sz="2000" baseline="30000" dirty="0"/>
              <a:t>c</a:t>
            </a:r>
            <a:r>
              <a:rPr lang="en-GB" sz="2000" dirty="0"/>
              <a:t>Kale</a:t>
            </a:r>
            <a:br>
              <a:rPr lang="en-GB" sz="2000" dirty="0"/>
            </a:br>
            <a:r>
              <a:rPr lang="en-GB" sz="2000" dirty="0"/>
              <a:t/>
            </a:r>
            <a:br>
              <a:rPr lang="en-GB" sz="2000" dirty="0"/>
            </a:br>
            <a:r>
              <a:rPr lang="en-GB" sz="2000" i="1" dirty="0"/>
              <a:t>“Wizard without Portfolio”</a:t>
            </a:r>
            <a:r>
              <a:rPr lang="en-GB" sz="2000" dirty="0"/>
              <a:t/>
            </a:r>
            <a:br>
              <a:rPr lang="en-GB" sz="2000" dirty="0"/>
            </a:br>
            <a:r>
              <a:rPr lang="en-GB" sz="2000" dirty="0"/>
              <a:t/>
            </a:r>
            <a:br>
              <a:rPr lang="en-GB" sz="2000" dirty="0"/>
            </a:br>
            <a:r>
              <a:rPr lang="en-GB" sz="2000" dirty="0"/>
              <a:t>Fixer-Upper of </a:t>
            </a:r>
            <a:r>
              <a:rPr lang="en-GB" sz="2000" b="1" i="1" dirty="0"/>
              <a:t>Broken</a:t>
            </a:r>
            <a:r>
              <a:rPr lang="en-GB" sz="2000" dirty="0"/>
              <a:t> things, and </a:t>
            </a:r>
            <a:r>
              <a:rPr lang="en-GB" sz="2000" b="1" i="1" dirty="0"/>
              <a:t>creator</a:t>
            </a:r>
            <a:r>
              <a:rPr lang="en-GB" sz="2000" dirty="0"/>
              <a:t> of time-constrained workable </a:t>
            </a:r>
            <a:r>
              <a:rPr lang="en-GB" sz="2000" b="1" i="1" dirty="0"/>
              <a:t>Fudges</a:t>
            </a:r>
            <a:r>
              <a:rPr lang="en-GB" sz="2000" dirty="0"/>
              <a:t> for 15 years. </a:t>
            </a:r>
            <a:br>
              <a:rPr lang="en-GB" sz="2000" dirty="0"/>
            </a:br>
            <a:r>
              <a:rPr lang="en-GB" sz="2000" dirty="0"/>
              <a:t/>
            </a:r>
            <a:br>
              <a:rPr lang="en-GB" sz="2000" dirty="0"/>
            </a:br>
            <a:r>
              <a:rPr lang="en-GB" sz="2000" dirty="0"/>
              <a:t>Email :</a:t>
            </a:r>
            <a:br>
              <a:rPr lang="en-GB" sz="2000" dirty="0"/>
            </a:br>
            <a:r>
              <a:rPr lang="en-GB" sz="2000" dirty="0">
                <a:hlinkClick r:id="rId2"/>
              </a:rPr>
              <a:t>anthony@zapper.hodgers.com</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06069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EA43836D-227C-476F-B3AB-036D77B9F0D4}"/>
              </a:ext>
            </a:extLst>
          </p:cNvPr>
          <p:cNvSpPr txBox="1"/>
          <p:nvPr/>
        </p:nvSpPr>
        <p:spPr>
          <a:xfrm>
            <a:off x="235756" y="1702159"/>
            <a:ext cx="5585690" cy="784830"/>
          </a:xfrm>
          <a:prstGeom prst="rect">
            <a:avLst/>
          </a:prstGeom>
          <a:noFill/>
        </p:spPr>
        <p:txBody>
          <a:bodyPr wrap="square" rtlCol="0">
            <a:spAutoFit/>
          </a:bodyPr>
          <a:lstStyle/>
          <a:p>
            <a:r>
              <a:rPr lang="en-GB" sz="4500" dirty="0">
                <a:solidFill>
                  <a:srgbClr val="44195E"/>
                </a:solidFill>
                <a:latin typeface="RN House Sans Light" panose="020B0404020203020204" pitchFamily="34" charset="77"/>
              </a:rPr>
              <a:t>Thank you</a:t>
            </a:r>
            <a:endParaRPr lang="en-GB" sz="4500" dirty="0">
              <a:solidFill>
                <a:srgbClr val="5A287D"/>
              </a:solidFill>
              <a:latin typeface="RN House Sans Light" panose="020B0404020203020204" pitchFamily="34" charset="77"/>
            </a:endParaRPr>
          </a:p>
        </p:txBody>
      </p:sp>
      <p:sp>
        <p:nvSpPr>
          <p:cNvPr id="7" name="TextBox 6">
            <a:extLst>
              <a:ext uri="{FF2B5EF4-FFF2-40B4-BE49-F238E27FC236}">
                <a16:creationId xmlns:a16="http://schemas.microsoft.com/office/drawing/2014/main" xmlns="" id="{C6357B4A-6E83-446B-96F0-D73535170A65}"/>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grpSp>
        <p:nvGrpSpPr>
          <p:cNvPr id="2" name="Group 4">
            <a:extLst>
              <a:ext uri="{FF2B5EF4-FFF2-40B4-BE49-F238E27FC236}">
                <a16:creationId xmlns:a16="http://schemas.microsoft.com/office/drawing/2014/main" xmlns="" id="{7136D1FD-F2E3-49C4-9927-9C76D582CB7C}"/>
              </a:ext>
            </a:extLst>
          </p:cNvPr>
          <p:cNvGrpSpPr>
            <a:grpSpLocks noChangeAspect="1"/>
          </p:cNvGrpSpPr>
          <p:nvPr/>
        </p:nvGrpSpPr>
        <p:grpSpPr bwMode="auto">
          <a:xfrm>
            <a:off x="0" y="3429000"/>
            <a:ext cx="9144000" cy="3429000"/>
            <a:chOff x="0" y="2160"/>
            <a:chExt cx="5760" cy="2160"/>
          </a:xfrm>
        </p:grpSpPr>
        <p:sp>
          <p:nvSpPr>
            <p:cNvPr id="3" name="AutoShape 3">
              <a:extLst>
                <a:ext uri="{FF2B5EF4-FFF2-40B4-BE49-F238E27FC236}">
                  <a16:creationId xmlns:a16="http://schemas.microsoft.com/office/drawing/2014/main" xmlns="" id="{A2261257-71A9-450E-9322-261B59EDEA0A}"/>
                </a:ext>
              </a:extLst>
            </p:cNvPr>
            <p:cNvSpPr>
              <a:spLocks noChangeAspect="1" noChangeArrowheads="1" noTextEdit="1"/>
            </p:cNvSpPr>
            <p:nvPr/>
          </p:nvSpPr>
          <p:spPr bwMode="auto">
            <a:xfrm>
              <a:off x="0" y="2160"/>
              <a:ext cx="57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Freeform 5">
              <a:extLst>
                <a:ext uri="{FF2B5EF4-FFF2-40B4-BE49-F238E27FC236}">
                  <a16:creationId xmlns:a16="http://schemas.microsoft.com/office/drawing/2014/main" xmlns="" id="{5FC7E67F-4CFC-4352-B997-D7548D9D7CEA}"/>
                </a:ext>
              </a:extLst>
            </p:cNvPr>
            <p:cNvSpPr>
              <a:spLocks/>
            </p:cNvSpPr>
            <p:nvPr/>
          </p:nvSpPr>
          <p:spPr bwMode="auto">
            <a:xfrm>
              <a:off x="0" y="2160"/>
              <a:ext cx="1153" cy="2166"/>
            </a:xfrm>
            <a:custGeom>
              <a:avLst/>
              <a:gdLst>
                <a:gd name="T0" fmla="*/ 0 w 1919"/>
                <a:gd name="T1" fmla="*/ 3599 h 3599"/>
                <a:gd name="T2" fmla="*/ 0 w 1919"/>
                <a:gd name="T3" fmla="*/ 3599 h 3599"/>
                <a:gd name="T4" fmla="*/ 1919 w 1919"/>
                <a:gd name="T5" fmla="*/ 3599 h 3599"/>
                <a:gd name="T6" fmla="*/ 1919 w 1919"/>
                <a:gd name="T7" fmla="*/ 0 h 3599"/>
                <a:gd name="T8" fmla="*/ 0 w 1919"/>
                <a:gd name="T9" fmla="*/ 0 h 3599"/>
                <a:gd name="T10" fmla="*/ 0 w 1919"/>
                <a:gd name="T11" fmla="*/ 3599 h 3599"/>
              </a:gdLst>
              <a:ahLst/>
              <a:cxnLst>
                <a:cxn ang="0">
                  <a:pos x="T0" y="T1"/>
                </a:cxn>
                <a:cxn ang="0">
                  <a:pos x="T2" y="T3"/>
                </a:cxn>
                <a:cxn ang="0">
                  <a:pos x="T4" y="T5"/>
                </a:cxn>
                <a:cxn ang="0">
                  <a:pos x="T6" y="T7"/>
                </a:cxn>
                <a:cxn ang="0">
                  <a:pos x="T8" y="T9"/>
                </a:cxn>
                <a:cxn ang="0">
                  <a:pos x="T10" y="T11"/>
                </a:cxn>
              </a:cxnLst>
              <a:rect l="0" t="0" r="r" b="b"/>
              <a:pathLst>
                <a:path w="1919" h="3599">
                  <a:moveTo>
                    <a:pt x="0" y="3599"/>
                  </a:moveTo>
                  <a:lnTo>
                    <a:pt x="0" y="3599"/>
                  </a:lnTo>
                  <a:lnTo>
                    <a:pt x="1919" y="3599"/>
                  </a:lnTo>
                  <a:lnTo>
                    <a:pt x="1919" y="0"/>
                  </a:lnTo>
                  <a:lnTo>
                    <a:pt x="0" y="0"/>
                  </a:lnTo>
                  <a:lnTo>
                    <a:pt x="0" y="3599"/>
                  </a:lnTo>
                  <a:close/>
                </a:path>
              </a:pathLst>
            </a:custGeom>
            <a:solidFill>
              <a:srgbClr val="3B256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Freeform 6">
              <a:extLst>
                <a:ext uri="{FF2B5EF4-FFF2-40B4-BE49-F238E27FC236}">
                  <a16:creationId xmlns:a16="http://schemas.microsoft.com/office/drawing/2014/main" xmlns="" id="{2EECAEED-BFA9-4F16-89EE-C738D75F970B}"/>
                </a:ext>
              </a:extLst>
            </p:cNvPr>
            <p:cNvSpPr>
              <a:spLocks/>
            </p:cNvSpPr>
            <p:nvPr/>
          </p:nvSpPr>
          <p:spPr bwMode="auto">
            <a:xfrm>
              <a:off x="115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5A287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Freeform 7">
              <a:extLst>
                <a:ext uri="{FF2B5EF4-FFF2-40B4-BE49-F238E27FC236}">
                  <a16:creationId xmlns:a16="http://schemas.microsoft.com/office/drawing/2014/main" xmlns="" id="{B4B94D2E-ACBE-40CD-A134-3D87BE593D0E}"/>
                </a:ext>
              </a:extLst>
            </p:cNvPr>
            <p:cNvSpPr>
              <a:spLocks/>
            </p:cNvSpPr>
            <p:nvPr/>
          </p:nvSpPr>
          <p:spPr bwMode="auto">
            <a:xfrm>
              <a:off x="2306" y="2160"/>
              <a:ext cx="1154"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Freeform 8">
              <a:extLst>
                <a:ext uri="{FF2B5EF4-FFF2-40B4-BE49-F238E27FC236}">
                  <a16:creationId xmlns:a16="http://schemas.microsoft.com/office/drawing/2014/main" xmlns="" id="{46121946-4A2D-4FE0-B03A-88FD824F2703}"/>
                </a:ext>
              </a:extLst>
            </p:cNvPr>
            <p:cNvSpPr>
              <a:spLocks/>
            </p:cNvSpPr>
            <p:nvPr/>
          </p:nvSpPr>
          <p:spPr bwMode="auto">
            <a:xfrm>
              <a:off x="3459" y="2160"/>
              <a:ext cx="1153" cy="2166"/>
            </a:xfrm>
            <a:custGeom>
              <a:avLst/>
              <a:gdLst>
                <a:gd name="T0" fmla="*/ 0 w 1920"/>
                <a:gd name="T1" fmla="*/ 3599 h 3599"/>
                <a:gd name="T2" fmla="*/ 0 w 1920"/>
                <a:gd name="T3" fmla="*/ 3599 h 3599"/>
                <a:gd name="T4" fmla="*/ 1920 w 1920"/>
                <a:gd name="T5" fmla="*/ 3599 h 3599"/>
                <a:gd name="T6" fmla="*/ 1920 w 1920"/>
                <a:gd name="T7" fmla="*/ 0 h 3599"/>
                <a:gd name="T8" fmla="*/ 0 w 1920"/>
                <a:gd name="T9" fmla="*/ 0 h 3599"/>
                <a:gd name="T10" fmla="*/ 0 w 1920"/>
                <a:gd name="T11" fmla="*/ 3599 h 3599"/>
              </a:gdLst>
              <a:ahLst/>
              <a:cxnLst>
                <a:cxn ang="0">
                  <a:pos x="T0" y="T1"/>
                </a:cxn>
                <a:cxn ang="0">
                  <a:pos x="T2" y="T3"/>
                </a:cxn>
                <a:cxn ang="0">
                  <a:pos x="T4" y="T5"/>
                </a:cxn>
                <a:cxn ang="0">
                  <a:pos x="T6" y="T7"/>
                </a:cxn>
                <a:cxn ang="0">
                  <a:pos x="T8" y="T9"/>
                </a:cxn>
                <a:cxn ang="0">
                  <a:pos x="T10" y="T11"/>
                </a:cxn>
              </a:cxnLst>
              <a:rect l="0" t="0" r="r" b="b"/>
              <a:pathLst>
                <a:path w="1920" h="3599">
                  <a:moveTo>
                    <a:pt x="0" y="3599"/>
                  </a:moveTo>
                  <a:lnTo>
                    <a:pt x="0" y="3599"/>
                  </a:lnTo>
                  <a:lnTo>
                    <a:pt x="1920" y="3599"/>
                  </a:lnTo>
                  <a:lnTo>
                    <a:pt x="1920" y="0"/>
                  </a:lnTo>
                  <a:lnTo>
                    <a:pt x="0" y="0"/>
                  </a:lnTo>
                  <a:lnTo>
                    <a:pt x="0" y="3599"/>
                  </a:lnTo>
                  <a:close/>
                </a:path>
              </a:pathLst>
            </a:custGeom>
            <a:solidFill>
              <a:srgbClr val="3B256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2" name="Freeform 9">
              <a:extLst>
                <a:ext uri="{FF2B5EF4-FFF2-40B4-BE49-F238E27FC236}">
                  <a16:creationId xmlns:a16="http://schemas.microsoft.com/office/drawing/2014/main" xmlns="" id="{18464785-8CF6-4E4C-81C1-119736C5785A}"/>
                </a:ext>
              </a:extLst>
            </p:cNvPr>
            <p:cNvSpPr>
              <a:spLocks/>
            </p:cNvSpPr>
            <p:nvPr/>
          </p:nvSpPr>
          <p:spPr bwMode="auto">
            <a:xfrm>
              <a:off x="4613" y="3243"/>
              <a:ext cx="1153" cy="1083"/>
            </a:xfrm>
            <a:custGeom>
              <a:avLst/>
              <a:gdLst>
                <a:gd name="T0" fmla="*/ 0 w 1920"/>
                <a:gd name="T1" fmla="*/ 1800 h 1800"/>
                <a:gd name="T2" fmla="*/ 0 w 1920"/>
                <a:gd name="T3" fmla="*/ 1800 h 1800"/>
                <a:gd name="T4" fmla="*/ 1920 w 1920"/>
                <a:gd name="T5" fmla="*/ 1800 h 1800"/>
                <a:gd name="T6" fmla="*/ 1920 w 1920"/>
                <a:gd name="T7" fmla="*/ 0 h 1800"/>
                <a:gd name="T8" fmla="*/ 0 w 1920"/>
                <a:gd name="T9" fmla="*/ 0 h 1800"/>
                <a:gd name="T10" fmla="*/ 0 w 1920"/>
                <a:gd name="T11" fmla="*/ 1800 h 1800"/>
              </a:gdLst>
              <a:ahLst/>
              <a:cxnLst>
                <a:cxn ang="0">
                  <a:pos x="T0" y="T1"/>
                </a:cxn>
                <a:cxn ang="0">
                  <a:pos x="T2" y="T3"/>
                </a:cxn>
                <a:cxn ang="0">
                  <a:pos x="T4" y="T5"/>
                </a:cxn>
                <a:cxn ang="0">
                  <a:pos x="T6" y="T7"/>
                </a:cxn>
                <a:cxn ang="0">
                  <a:pos x="T8" y="T9"/>
                </a:cxn>
                <a:cxn ang="0">
                  <a:pos x="T10" y="T11"/>
                </a:cxn>
              </a:cxnLst>
              <a:rect l="0" t="0" r="r" b="b"/>
              <a:pathLst>
                <a:path w="1920" h="1800">
                  <a:moveTo>
                    <a:pt x="0" y="1800"/>
                  </a:moveTo>
                  <a:lnTo>
                    <a:pt x="0" y="1800"/>
                  </a:lnTo>
                  <a:lnTo>
                    <a:pt x="1920" y="1800"/>
                  </a:lnTo>
                  <a:lnTo>
                    <a:pt x="1920" y="0"/>
                  </a:lnTo>
                  <a:lnTo>
                    <a:pt x="0" y="0"/>
                  </a:lnTo>
                  <a:lnTo>
                    <a:pt x="0" y="1800"/>
                  </a:lnTo>
                  <a:close/>
                </a:path>
              </a:pathLst>
            </a:custGeom>
            <a:solidFill>
              <a:srgbClr val="D73C5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3" name="Freeform 10">
              <a:extLst>
                <a:ext uri="{FF2B5EF4-FFF2-40B4-BE49-F238E27FC236}">
                  <a16:creationId xmlns:a16="http://schemas.microsoft.com/office/drawing/2014/main" xmlns="" id="{1539ABF0-B8A4-47CE-8406-9D28A2773933}"/>
                </a:ext>
              </a:extLst>
            </p:cNvPr>
            <p:cNvSpPr>
              <a:spLocks/>
            </p:cNvSpPr>
            <p:nvPr/>
          </p:nvSpPr>
          <p:spPr bwMode="auto">
            <a:xfrm>
              <a:off x="115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1">
              <a:extLst>
                <a:ext uri="{FF2B5EF4-FFF2-40B4-BE49-F238E27FC236}">
                  <a16:creationId xmlns:a16="http://schemas.microsoft.com/office/drawing/2014/main" xmlns="" id="{427BC860-7089-453D-9AE7-40C7A8F416FC}"/>
                </a:ext>
              </a:extLst>
            </p:cNvPr>
            <p:cNvSpPr>
              <a:spLocks/>
            </p:cNvSpPr>
            <p:nvPr/>
          </p:nvSpPr>
          <p:spPr bwMode="auto">
            <a:xfrm>
              <a:off x="4613" y="2160"/>
              <a:ext cx="1153" cy="1083"/>
            </a:xfrm>
            <a:custGeom>
              <a:avLst/>
              <a:gdLst>
                <a:gd name="T0" fmla="*/ 0 w 1920"/>
                <a:gd name="T1" fmla="*/ 1799 h 1799"/>
                <a:gd name="T2" fmla="*/ 0 w 1920"/>
                <a:gd name="T3" fmla="*/ 1799 h 1799"/>
                <a:gd name="T4" fmla="*/ 1920 w 1920"/>
                <a:gd name="T5" fmla="*/ 1799 h 1799"/>
                <a:gd name="T6" fmla="*/ 1920 w 1920"/>
                <a:gd name="T7" fmla="*/ 0 h 1799"/>
                <a:gd name="T8" fmla="*/ 0 w 1920"/>
                <a:gd name="T9" fmla="*/ 0 h 1799"/>
                <a:gd name="T10" fmla="*/ 0 w 1920"/>
                <a:gd name="T11" fmla="*/ 1799 h 1799"/>
              </a:gdLst>
              <a:ahLst/>
              <a:cxnLst>
                <a:cxn ang="0">
                  <a:pos x="T0" y="T1"/>
                </a:cxn>
                <a:cxn ang="0">
                  <a:pos x="T2" y="T3"/>
                </a:cxn>
                <a:cxn ang="0">
                  <a:pos x="T4" y="T5"/>
                </a:cxn>
                <a:cxn ang="0">
                  <a:pos x="T6" y="T7"/>
                </a:cxn>
                <a:cxn ang="0">
                  <a:pos x="T8" y="T9"/>
                </a:cxn>
                <a:cxn ang="0">
                  <a:pos x="T10" y="T11"/>
                </a:cxn>
              </a:cxnLst>
              <a:rect l="0" t="0" r="r" b="b"/>
              <a:pathLst>
                <a:path w="1920" h="1799">
                  <a:moveTo>
                    <a:pt x="0" y="1799"/>
                  </a:moveTo>
                  <a:lnTo>
                    <a:pt x="0" y="1799"/>
                  </a:lnTo>
                  <a:lnTo>
                    <a:pt x="1920" y="1799"/>
                  </a:lnTo>
                  <a:lnTo>
                    <a:pt x="1920" y="0"/>
                  </a:lnTo>
                  <a:lnTo>
                    <a:pt x="0" y="0"/>
                  </a:lnTo>
                  <a:lnTo>
                    <a:pt x="0" y="1799"/>
                  </a:lnTo>
                  <a:close/>
                </a:path>
              </a:pathLst>
            </a:custGeom>
            <a:solidFill>
              <a:srgbClr val="D6C5E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 name="Rectangle 5">
            <a:extLst>
              <a:ext uri="{FF2B5EF4-FFF2-40B4-BE49-F238E27FC236}">
                <a16:creationId xmlns:a16="http://schemas.microsoft.com/office/drawing/2014/main" xmlns="" id="{4CAEA3A5-9A51-4317-BE99-D8EFB6E5B83A}"/>
              </a:ext>
            </a:extLst>
          </p:cNvPr>
          <p:cNvSpPr/>
          <p:nvPr/>
        </p:nvSpPr>
        <p:spPr>
          <a:xfrm>
            <a:off x="243921" y="6399313"/>
            <a:ext cx="1797287" cy="230832"/>
          </a:xfrm>
          <a:prstGeom prst="rect">
            <a:avLst/>
          </a:prstGeom>
        </p:spPr>
        <p:txBody>
          <a:bodyPr wrap="none">
            <a:spAutoFit/>
          </a:bodyPr>
          <a:lstStyle/>
          <a:p>
            <a:r>
              <a:rPr lang="en-US" sz="900" dirty="0">
                <a:solidFill>
                  <a:schemeClr val="bg1"/>
                </a:solidFill>
                <a:latin typeface="RN House Sans Light" panose="020B0404020203020204" pitchFamily="34" charset="77"/>
              </a:rPr>
              <a:t>Information classiﬁcation: </a:t>
            </a:r>
            <a:r>
              <a:rPr lang="en-US" sz="900" dirty="0" smtClean="0">
                <a:solidFill>
                  <a:schemeClr val="bg1"/>
                </a:solidFill>
                <a:latin typeface="RN House Sans Light" panose="020B0404020203020204" pitchFamily="34" charset="77"/>
              </a:rPr>
              <a:t>Public</a:t>
            </a:r>
            <a:endParaRPr lang="en-US" sz="900" dirty="0">
              <a:solidFill>
                <a:schemeClr val="bg1"/>
              </a:solidFill>
              <a:latin typeface="RN House Sans Light" panose="020B0404020203020204" pitchFamily="34" charset="77"/>
            </a:endParaRPr>
          </a:p>
        </p:txBody>
      </p:sp>
    </p:spTree>
    <p:extLst>
      <p:ext uri="{BB962C8B-B14F-4D97-AF65-F5344CB8AC3E}">
        <p14:creationId xmlns:p14="http://schemas.microsoft.com/office/powerpoint/2010/main" val="33142592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r>
              <a:rPr lang="en-GB" dirty="0" smtClean="0"/>
              <a:t>Table of Contents</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endParaRPr lang="en-GB" dirty="0" smtClean="0"/>
          </a:p>
          <a:p>
            <a:pPr marL="342900" indent="-342900">
              <a:buFontTx/>
              <a:buChar char="-"/>
            </a:pPr>
            <a:r>
              <a:rPr lang="en-GB" dirty="0"/>
              <a:t>What is local development</a:t>
            </a:r>
          </a:p>
          <a:p>
            <a:pPr marL="342900" indent="-342900">
              <a:buFontTx/>
              <a:buChar char="-"/>
            </a:pPr>
            <a:r>
              <a:rPr lang="en-GB" dirty="0"/>
              <a:t>How to setup a machine for development</a:t>
            </a:r>
          </a:p>
          <a:p>
            <a:pPr marL="342900" indent="-342900">
              <a:buFontTx/>
              <a:buChar char="-"/>
            </a:pPr>
            <a:r>
              <a:rPr lang="en-GB" strike="sngStrike" dirty="0"/>
              <a:t>How to run a Chatbot locally</a:t>
            </a:r>
          </a:p>
          <a:p>
            <a:pPr marL="342900" indent="-342900">
              <a:buFontTx/>
              <a:buChar char="-"/>
            </a:pPr>
            <a:r>
              <a:rPr lang="en-GB" strike="sngStrike" dirty="0"/>
              <a:t>The recent broker =&gt; </a:t>
            </a:r>
            <a:r>
              <a:rPr lang="en-GB" strike="sngStrike" dirty="0" err="1"/>
              <a:t>botmaster</a:t>
            </a:r>
            <a:r>
              <a:rPr lang="en-GB" strike="sngStrike" dirty="0"/>
              <a:t> merge</a:t>
            </a:r>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884815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What is local </a:t>
            </a:r>
            <a:r>
              <a:rPr lang="en-GB" dirty="0" smtClean="0"/>
              <a:t>development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The following are 6 common local development requirements / features / practises</a:t>
            </a:r>
          </a:p>
          <a:p>
            <a:endParaRPr lang="en-GB" sz="2000" dirty="0"/>
          </a:p>
          <a:p>
            <a:pPr marL="457200" indent="-457200">
              <a:buAutoNum type="alphaLcParenR"/>
            </a:pPr>
            <a:r>
              <a:rPr lang="en-GB" sz="2000" dirty="0" smtClean="0"/>
              <a:t>Hardware</a:t>
            </a:r>
            <a:r>
              <a:rPr lang="en-GB" sz="2000" dirty="0"/>
              <a:t> </a:t>
            </a:r>
            <a:r>
              <a:rPr lang="en-GB" sz="2000" i="1" dirty="0" smtClean="0"/>
              <a:t>(</a:t>
            </a:r>
            <a:r>
              <a:rPr lang="en-GB" sz="1600" i="1" dirty="0" smtClean="0"/>
              <a:t>Computer with Admin rights and clean internet)</a:t>
            </a:r>
          </a:p>
          <a:p>
            <a:pPr marL="457200" indent="-457200">
              <a:buAutoNum type="alphaLcParenR"/>
            </a:pPr>
            <a:r>
              <a:rPr lang="en-GB" sz="2000" dirty="0" smtClean="0"/>
              <a:t>Standards </a:t>
            </a:r>
            <a:r>
              <a:rPr lang="en-GB" sz="1600" i="1" dirty="0" smtClean="0"/>
              <a:t>(Contributing Documentation + Code Standards)</a:t>
            </a:r>
          </a:p>
          <a:p>
            <a:pPr marL="457200" indent="-457200">
              <a:buAutoNum type="alphaLcParenR"/>
            </a:pPr>
            <a:r>
              <a:rPr lang="en-GB" sz="2000" dirty="0" smtClean="0"/>
              <a:t>Local Interpreter </a:t>
            </a:r>
            <a:r>
              <a:rPr lang="en-GB" sz="1600" i="1" dirty="0" smtClean="0"/>
              <a:t>(For running Code)</a:t>
            </a:r>
          </a:p>
          <a:p>
            <a:pPr marL="457200" indent="-457200">
              <a:buAutoNum type="alphaLcParenR"/>
            </a:pPr>
            <a:r>
              <a:rPr lang="en-GB" sz="2000" dirty="0" smtClean="0"/>
              <a:t>Test Framework </a:t>
            </a:r>
            <a:r>
              <a:rPr lang="en-GB" sz="1600" i="1" dirty="0"/>
              <a:t>(</a:t>
            </a:r>
            <a:r>
              <a:rPr lang="en-GB" sz="1600" i="1" dirty="0" smtClean="0"/>
              <a:t>For running Code Tests)</a:t>
            </a:r>
          </a:p>
          <a:p>
            <a:pPr marL="457200" indent="-457200">
              <a:buAutoNum type="alphaLcParenR"/>
            </a:pPr>
            <a:r>
              <a:rPr lang="en-GB" sz="2000" dirty="0" smtClean="0"/>
              <a:t>Version Control </a:t>
            </a:r>
            <a:r>
              <a:rPr lang="en-GB" sz="1600" i="1" dirty="0"/>
              <a:t>(For storing / </a:t>
            </a:r>
            <a:r>
              <a:rPr lang="en-GB" sz="1600" i="1" dirty="0" smtClean="0"/>
              <a:t>sharing code)</a:t>
            </a:r>
            <a:endParaRPr lang="en-GB" sz="1600" i="1" dirty="0"/>
          </a:p>
          <a:p>
            <a:pPr marL="457200" indent="-457200">
              <a:buAutoNum type="alphaLcParenR"/>
            </a:pPr>
            <a:r>
              <a:rPr lang="en-GB" sz="2000" dirty="0"/>
              <a:t>IDE </a:t>
            </a:r>
            <a:r>
              <a:rPr lang="en-GB" sz="1600" i="1" dirty="0" smtClean="0"/>
              <a:t>(for bringing everything together)</a:t>
            </a:r>
            <a:endParaRPr lang="en-GB" sz="1600" i="1" dirty="0"/>
          </a:p>
          <a:p>
            <a:pPr marL="457200" indent="-457200">
              <a:buAutoNum type="alphaLcParenR"/>
            </a:pPr>
            <a:endParaRPr lang="en-GB" sz="2000" dirty="0" smtClean="0"/>
          </a:p>
          <a:p>
            <a:pPr marL="457200" indent="-457200">
              <a:buAutoNum type="alphaLcParenR"/>
            </a:pP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6028632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a:t>What is local </a:t>
            </a:r>
            <a:r>
              <a:rPr lang="en-GB" dirty="0" smtClean="0"/>
              <a:t>development</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Lets give each of those a 1-2 overview</a:t>
            </a:r>
            <a:endParaRPr lang="en-GB" sz="20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2042425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r>
              <a:rPr lang="en-GB" dirty="0" smtClean="0"/>
              <a:t>LD: Hardware</a:t>
            </a:r>
            <a:endParaRPr lang="en-GB" dirty="0"/>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strike="sngStrike" dirty="0" smtClean="0"/>
              <a:t>At RBS </a:t>
            </a:r>
            <a:r>
              <a:rPr lang="en-GB" sz="2000" dirty="0" smtClean="0"/>
              <a:t>you require :</a:t>
            </a:r>
          </a:p>
          <a:p>
            <a:pPr marL="342900" indent="-342900">
              <a:buFontTx/>
              <a:buChar char="-"/>
            </a:pPr>
            <a:r>
              <a:rPr lang="en-GB" sz="2000" dirty="0" smtClean="0"/>
              <a:t>a </a:t>
            </a:r>
            <a:r>
              <a:rPr lang="en-GB" sz="2000" strike="sngStrike" dirty="0" err="1" smtClean="0"/>
              <a:t>VCSe</a:t>
            </a:r>
            <a:r>
              <a:rPr lang="en-GB" sz="2000" dirty="0" smtClean="0"/>
              <a:t> computer</a:t>
            </a:r>
            <a:br>
              <a:rPr lang="en-GB" sz="2000" dirty="0" smtClean="0"/>
            </a:br>
            <a:r>
              <a:rPr lang="en-GB" sz="2000" i="1" dirty="0" smtClean="0"/>
              <a:t>aka a terminal computer that’s not being shared</a:t>
            </a:r>
          </a:p>
          <a:p>
            <a:pPr marL="342900" indent="-342900">
              <a:buFontTx/>
              <a:buChar char="-"/>
            </a:pPr>
            <a:r>
              <a:rPr lang="en-GB" sz="2000" dirty="0" smtClean="0"/>
              <a:t>admin rights</a:t>
            </a:r>
            <a:br>
              <a:rPr lang="en-GB" sz="2000" dirty="0" smtClean="0"/>
            </a:br>
            <a:r>
              <a:rPr lang="en-GB" sz="2000" i="1" dirty="0" smtClean="0"/>
              <a:t>this is required for later setup</a:t>
            </a:r>
          </a:p>
          <a:p>
            <a:pPr marL="342900" indent="-342900">
              <a:buFontTx/>
              <a:buChar char="-"/>
            </a:pPr>
            <a:r>
              <a:rPr lang="en-GB" sz="2000" dirty="0" smtClean="0"/>
              <a:t>Clean(</a:t>
            </a:r>
            <a:r>
              <a:rPr lang="en-GB" sz="2000" dirty="0" err="1" smtClean="0"/>
              <a:t>ish</a:t>
            </a:r>
            <a:r>
              <a:rPr lang="en-GB" sz="2000" dirty="0" smtClean="0"/>
              <a:t>) internet, delivered by the proxy</a:t>
            </a:r>
            <a:br>
              <a:rPr lang="en-GB" sz="2000" dirty="0" smtClean="0"/>
            </a:br>
            <a:r>
              <a:rPr lang="en-GB" sz="2000" i="1" dirty="0" smtClean="0"/>
              <a:t>due to security setup you need to manually </a:t>
            </a:r>
            <a:r>
              <a:rPr lang="en-GB" sz="2000" i="1" dirty="0" err="1" smtClean="0"/>
              <a:t>config</a:t>
            </a:r>
            <a:r>
              <a:rPr lang="en-GB" sz="2000" i="1" dirty="0" smtClean="0"/>
              <a:t> this</a:t>
            </a:r>
          </a:p>
          <a:p>
            <a:endParaRPr lang="en-GB" sz="2000" dirty="0" smtClean="0"/>
          </a:p>
          <a:p>
            <a:r>
              <a:rPr lang="en-GB" sz="2000" dirty="0" smtClean="0"/>
              <a:t>REMOVED</a:t>
            </a:r>
            <a:endParaRPr lang="en-GB" sz="1200" dirty="0"/>
          </a:p>
          <a:p>
            <a:pPr marL="457200" indent="-457200">
              <a:buAutoNum type="alphaLcParenR"/>
            </a:pPr>
            <a:endParaRPr lang="en-GB"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3220097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lstStyle/>
          <a:p>
            <a:pPr marL="457200" indent="-457200"/>
            <a:r>
              <a:rPr lang="en-GB" dirty="0"/>
              <a:t>LD: Standards </a:t>
            </a:r>
            <a:r>
              <a:rPr lang="en-GB" dirty="0" smtClean="0"/>
              <a:t>: Code </a:t>
            </a:r>
            <a:r>
              <a:rPr lang="en-GB" dirty="0"/>
              <a:t>Standards</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For clean development you need code standards</a:t>
            </a:r>
          </a:p>
          <a:p>
            <a:endParaRPr lang="en-GB" sz="2000" dirty="0"/>
          </a:p>
          <a:p>
            <a:r>
              <a:rPr lang="en-GB" sz="2000" dirty="0" smtClean="0"/>
              <a:t>These are enforced by a tool called </a:t>
            </a:r>
            <a:r>
              <a:rPr lang="en-GB" sz="2000" dirty="0" err="1" smtClean="0"/>
              <a:t>ESLint</a:t>
            </a:r>
            <a:endParaRPr lang="en-GB" sz="2000" dirty="0" smtClean="0"/>
          </a:p>
          <a:p>
            <a:endParaRPr lang="en-GB" sz="2000" dirty="0"/>
          </a:p>
          <a:p>
            <a:r>
              <a:rPr lang="en-GB" sz="2000" dirty="0" smtClean="0"/>
              <a:t>All committed code must follow same standards or you end up with “spaghetti code”</a:t>
            </a:r>
          </a:p>
          <a:p>
            <a:endParaRPr lang="en-GB" sz="2000" dirty="0" smtClean="0"/>
          </a:p>
          <a:p>
            <a:r>
              <a:rPr lang="en-GB" sz="1200" dirty="0" smtClean="0"/>
              <a:t>Documentation:</a:t>
            </a:r>
            <a:r>
              <a:rPr lang="en-GB" sz="1200" dirty="0"/>
              <a:t/>
            </a:r>
            <a:br>
              <a:rPr lang="en-GB" sz="1200" dirty="0"/>
            </a:br>
            <a:r>
              <a:rPr lang="en-GB" sz="1200" dirty="0">
                <a:hlinkClick r:id="rId2"/>
              </a:rPr>
              <a:t>https://eslint.org</a:t>
            </a:r>
            <a:r>
              <a:rPr lang="en-GB" sz="1200" dirty="0" smtClean="0">
                <a:hlinkClick r:id="rId2"/>
              </a:rPr>
              <a:t>/</a:t>
            </a:r>
            <a:endParaRPr lang="en-GB" sz="1200" dirty="0" smtClean="0"/>
          </a:p>
          <a:p>
            <a:r>
              <a:rPr lang="en-GB" sz="1200" dirty="0"/>
              <a:t/>
            </a:r>
            <a:br>
              <a:rPr lang="en-GB" sz="1200" dirty="0"/>
            </a:br>
            <a:r>
              <a:rPr lang="en-GB" sz="1200" dirty="0" smtClean="0"/>
              <a:t>REMOVED</a:t>
            </a:r>
            <a:endParaRPr lang="en-GB" sz="1200"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919396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Standards : Contributing Documentation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lnSpcReduction="10000"/>
          </a:bodyPr>
          <a:lstStyle/>
          <a:p>
            <a:r>
              <a:rPr lang="en-GB" sz="2000" dirty="0" smtClean="0"/>
              <a:t>For clean development you need contributing standards</a:t>
            </a:r>
          </a:p>
          <a:p>
            <a:endParaRPr lang="en-GB" sz="2000" dirty="0"/>
          </a:p>
          <a:p>
            <a:r>
              <a:rPr lang="en-GB" sz="2000" dirty="0" smtClean="0"/>
              <a:t>For us that means everything </a:t>
            </a:r>
            <a:r>
              <a:rPr lang="en-GB" sz="2000" b="1" i="1" dirty="0" smtClean="0"/>
              <a:t>must</a:t>
            </a:r>
            <a:r>
              <a:rPr lang="en-GB" sz="2000" dirty="0" smtClean="0"/>
              <a:t> be in a feature branch, no committing straight to master</a:t>
            </a:r>
          </a:p>
          <a:p>
            <a:endParaRPr lang="en-GB" sz="2000" dirty="0"/>
          </a:p>
          <a:p>
            <a:r>
              <a:rPr lang="en-GB" sz="2000" dirty="0" smtClean="0"/>
              <a:t>And everything </a:t>
            </a:r>
            <a:r>
              <a:rPr lang="en-GB" sz="2000" b="1" i="1" dirty="0" smtClean="0"/>
              <a:t>must</a:t>
            </a:r>
            <a:r>
              <a:rPr lang="en-GB" sz="2000" dirty="0" smtClean="0"/>
              <a:t> be code reviewed by a Tech Lead developer (that’s mainly me, but other’s fill in from time to time)</a:t>
            </a:r>
          </a:p>
          <a:p>
            <a:endParaRPr lang="en-GB" sz="2000" dirty="0"/>
          </a:p>
          <a:p>
            <a:r>
              <a:rPr lang="en-GB" sz="2000" dirty="0" smtClean="0"/>
              <a:t>And everything </a:t>
            </a:r>
            <a:r>
              <a:rPr lang="en-GB" sz="2000" b="1" i="1" dirty="0" smtClean="0"/>
              <a:t>must</a:t>
            </a:r>
            <a:r>
              <a:rPr lang="en-GB" sz="2000" dirty="0" smtClean="0"/>
              <a:t> have a </a:t>
            </a:r>
            <a:r>
              <a:rPr lang="en-GB" sz="2000" dirty="0" err="1" smtClean="0"/>
              <a:t>jira</a:t>
            </a:r>
            <a:r>
              <a:rPr lang="en-GB" sz="2000" dirty="0" smtClean="0"/>
              <a:t> ticket stating the work before being merged, that’s been agreed by Product Owner</a:t>
            </a:r>
            <a:br>
              <a:rPr lang="en-GB" sz="2000" dirty="0" smtClean="0"/>
            </a:br>
            <a:r>
              <a:rPr lang="en-GB" sz="2000" dirty="0" smtClean="0"/>
              <a:t>(no wild / woods man ship commits)</a:t>
            </a:r>
          </a:p>
          <a:p>
            <a:endParaRPr lang="en-GB" sz="2000" dirty="0" smtClean="0"/>
          </a:p>
          <a:p>
            <a:r>
              <a:rPr lang="en-GB" sz="2000" i="1" dirty="0" smtClean="0"/>
              <a:t>…</a:t>
            </a:r>
            <a:endParaRPr lang="en-GB" sz="12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146242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3868EA-E501-47CB-A0AE-ADF7A33D9D55}"/>
              </a:ext>
            </a:extLst>
          </p:cNvPr>
          <p:cNvSpPr>
            <a:spLocks noGrp="1"/>
          </p:cNvSpPr>
          <p:nvPr>
            <p:ph type="title"/>
          </p:nvPr>
        </p:nvSpPr>
        <p:spPr/>
        <p:txBody>
          <a:bodyPr>
            <a:normAutofit/>
          </a:bodyPr>
          <a:lstStyle/>
          <a:p>
            <a:pPr marL="457200" indent="-457200"/>
            <a:r>
              <a:rPr lang="en-GB" sz="2800" dirty="0"/>
              <a:t>LD: Standards : Contributing Documentation </a:t>
            </a:r>
          </a:p>
        </p:txBody>
      </p:sp>
      <p:sp>
        <p:nvSpPr>
          <p:cNvPr id="3" name="Content Placeholder 2">
            <a:extLst>
              <a:ext uri="{FF2B5EF4-FFF2-40B4-BE49-F238E27FC236}">
                <a16:creationId xmlns:a16="http://schemas.microsoft.com/office/drawing/2014/main" xmlns="" id="{BED88C0C-9255-4328-9D09-0D4572FA1FDF}"/>
              </a:ext>
            </a:extLst>
          </p:cNvPr>
          <p:cNvSpPr>
            <a:spLocks noGrp="1"/>
          </p:cNvSpPr>
          <p:nvPr>
            <p:ph idx="1"/>
          </p:nvPr>
        </p:nvSpPr>
        <p:spPr/>
        <p:txBody>
          <a:bodyPr>
            <a:normAutofit/>
          </a:bodyPr>
          <a:lstStyle/>
          <a:p>
            <a:r>
              <a:rPr lang="en-GB" sz="2000" dirty="0" smtClean="0"/>
              <a:t>To help with Contributing and Code Standards we ask every new developer goes through the new starter training</a:t>
            </a:r>
          </a:p>
          <a:p>
            <a:endParaRPr lang="en-GB" sz="2000" i="1" dirty="0"/>
          </a:p>
          <a:p>
            <a:r>
              <a:rPr lang="en-GB" sz="2000" dirty="0"/>
              <a:t>That’s ensure everyone is aware of the code standards and tools </a:t>
            </a:r>
            <a:r>
              <a:rPr lang="en-GB" sz="2000" dirty="0" smtClean="0"/>
              <a:t>involved</a:t>
            </a:r>
          </a:p>
          <a:p>
            <a:endParaRPr lang="en-GB" sz="2000" dirty="0"/>
          </a:p>
          <a:p>
            <a:r>
              <a:rPr lang="en-GB" sz="1200" dirty="0"/>
              <a:t>Documentation:</a:t>
            </a:r>
          </a:p>
          <a:p>
            <a:r>
              <a:rPr lang="en-GB" sz="1200" dirty="0"/>
              <a:t>REMOVED</a:t>
            </a:r>
            <a:endParaRPr lang="en-GB" sz="1200" i="1" dirty="0"/>
          </a:p>
        </p:txBody>
      </p:sp>
      <p:sp>
        <p:nvSpPr>
          <p:cNvPr id="4" name="Rectangle 3">
            <a:extLst>
              <a:ext uri="{FF2B5EF4-FFF2-40B4-BE49-F238E27FC236}">
                <a16:creationId xmlns:a16="http://schemas.microsoft.com/office/drawing/2014/main" xmlns="" id="{C67B6980-3C50-4E68-8E35-48AD064D78AD}"/>
              </a:ext>
            </a:extLst>
          </p:cNvPr>
          <p:cNvSpPr/>
          <p:nvPr/>
        </p:nvSpPr>
        <p:spPr>
          <a:xfrm>
            <a:off x="243921" y="6399313"/>
            <a:ext cx="1797287" cy="230832"/>
          </a:xfrm>
          <a:prstGeom prst="rect">
            <a:avLst/>
          </a:prstGeom>
        </p:spPr>
        <p:txBody>
          <a:bodyPr wrap="none">
            <a:spAutoFit/>
          </a:bodyPr>
          <a:lstStyle/>
          <a:p>
            <a:r>
              <a:rPr lang="en-US" sz="900" dirty="0">
                <a:solidFill>
                  <a:srgbClr val="45325D"/>
                </a:solidFill>
                <a:latin typeface="RN House Sans Light" panose="020B0404020203020204" pitchFamily="34" charset="77"/>
              </a:rPr>
              <a:t>Information classiﬁcation: Public</a:t>
            </a:r>
          </a:p>
        </p:txBody>
      </p:sp>
      <p:sp>
        <p:nvSpPr>
          <p:cNvPr id="5" name="TextBox 4">
            <a:extLst>
              <a:ext uri="{FF2B5EF4-FFF2-40B4-BE49-F238E27FC236}">
                <a16:creationId xmlns:a16="http://schemas.microsoft.com/office/drawing/2014/main" xmlns="" id="{0B2E3164-58D8-4EB2-A28D-2950010A3621}"/>
              </a:ext>
            </a:extLst>
          </p:cNvPr>
          <p:cNvSpPr txBox="1"/>
          <p:nvPr/>
        </p:nvSpPr>
        <p:spPr>
          <a:xfrm>
            <a:off x="9261446" y="73611"/>
            <a:ext cx="1895912" cy="646331"/>
          </a:xfrm>
          <a:prstGeom prst="rect">
            <a:avLst/>
          </a:prstGeom>
          <a:noFill/>
        </p:spPr>
        <p:txBody>
          <a:bodyPr wrap="square" rtlCol="0">
            <a:spAutoFit/>
          </a:bodyPr>
          <a:lstStyle/>
          <a:p>
            <a:r>
              <a:rPr lang="en-GB" dirty="0">
                <a:solidFill>
                  <a:srgbClr val="D73C5F"/>
                </a:solidFill>
              </a:rPr>
              <a:t>FOR INTERNAL USE ONLY</a:t>
            </a:r>
          </a:p>
        </p:txBody>
      </p:sp>
    </p:spTree>
    <p:extLst>
      <p:ext uri="{BB962C8B-B14F-4D97-AF65-F5344CB8AC3E}">
        <p14:creationId xmlns:p14="http://schemas.microsoft.com/office/powerpoint/2010/main" val="40340131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NWG">
      <a:dk1>
        <a:srgbClr val="42145F"/>
      </a:dk1>
      <a:lt1>
        <a:srgbClr val="FFFFFF"/>
      </a:lt1>
      <a:dk2>
        <a:srgbClr val="5E10B1"/>
      </a:dk2>
      <a:lt2>
        <a:srgbClr val="F4F0E8"/>
      </a:lt2>
      <a:accent1>
        <a:srgbClr val="A58CC3"/>
      </a:accent1>
      <a:accent2>
        <a:srgbClr val="E6A000"/>
      </a:accent2>
      <a:accent3>
        <a:srgbClr val="D73C5F"/>
      </a:accent3>
      <a:accent4>
        <a:srgbClr val="82B400"/>
      </a:accent4>
      <a:accent5>
        <a:srgbClr val="D75F19"/>
      </a:accent5>
      <a:accent6>
        <a:srgbClr val="EBAF8C"/>
      </a:accent6>
      <a:hlink>
        <a:srgbClr val="5E10B1"/>
      </a:hlink>
      <a:folHlink>
        <a:srgbClr val="C8B9D7"/>
      </a:folHlink>
    </a:clrScheme>
    <a:fontScheme name="NWG">
      <a:majorFont>
        <a:latin typeface="RN House Sans Light"/>
        <a:ea typeface=""/>
        <a:cs typeface=""/>
      </a:majorFont>
      <a:minorFont>
        <a:latin typeface="RN House Sans 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RBS Document" ma:contentTypeID="0x010100634BF9FE955A4640AC0E96B7B578D17E00479388E2961AC74F803D4D112818351A" ma:contentTypeVersion="4" ma:contentTypeDescription="RBS Document base content type" ma:contentTypeScope="" ma:versionID="a85f61f0bf72ff9fe675215b1e8b6a80">
  <xsd:schema xmlns:xsd="http://www.w3.org/2001/XMLSchema" xmlns:xs="http://www.w3.org/2001/XMLSchema" xmlns:p="http://schemas.microsoft.com/office/2006/metadata/properties" xmlns:ns2="a89de3b2-3620-4c32-8902-d2201d5d97e1" targetNamespace="http://schemas.microsoft.com/office/2006/metadata/properties" ma:root="true" ma:fieldsID="7d32c2674e2b24346c3a7653a075a3ec" ns2:_="">
    <xsd:import namespace="a89de3b2-3620-4c32-8902-d2201d5d97e1"/>
    <xsd:element name="properties">
      <xsd:complexType>
        <xsd:sequence>
          <xsd:element name="documentManagement">
            <xsd:complexType>
              <xsd:all>
                <xsd:element ref="ns2:RbsSecurityClassification"/>
                <xsd:element ref="ns2:f83392ae46624cc79c2cd3340305e650" minOccurs="0"/>
                <xsd:element ref="ns2:TaxCatchAll" minOccurs="0"/>
                <xsd:element ref="ns2:TaxCatchAllLabel" minOccurs="0"/>
                <xsd:element ref="ns2:RbsDocumentDescrip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9de3b2-3620-4c32-8902-d2201d5d97e1" elementFormDefault="qualified">
    <xsd:import namespace="http://schemas.microsoft.com/office/2006/documentManagement/types"/>
    <xsd:import namespace="http://schemas.microsoft.com/office/infopath/2007/PartnerControls"/>
    <xsd:element name="RbsSecurityClassification" ma:index="8" ma:displayName="Security classification" ma:default="" ma:description="Please provide a Security Classification for this content. Classifying information helps your colleagues handle and protect it correctly, and helps prevent information from getting into the wrong hands. Please note, that the Bank Intranet is not an appropriate location to store content that should be classified as either Confidential or Secret. For further information, please refer to this site: https://www.securityzone.rbs.com/kzscripts/default.asp?cid=4" ma:format="RadioButtons" ma:internalName="RbsSecurityClassification">
      <xsd:simpleType>
        <xsd:restriction base="dms:Choice">
          <xsd:enumeration value="IC0 – Public – Information intended and approved for general public use and publication, or is already in the public domain."/>
          <xsd:enumeration value="IC1 – Internal – Information intended to be shared within the Group. This could be Group-wide (covering employees, contractors and third-party users)."/>
        </xsd:restriction>
      </xsd:simpleType>
    </xsd:element>
    <xsd:element name="f83392ae46624cc79c2cd3340305e650" ma:index="9" nillable="true" ma:taxonomy="true" ma:internalName="f83392ae46624cc79c2cd3340305e650" ma:taxonomyFieldName="RbsBusinessOwner" ma:displayName="Business owner" ma:fieldId="{f83392ae-4662-4cc7-9c2c-d3340305e650}" ma:sspId="fd27e408-9a26-4a62-845b-dcdaf7f7275a" ma:termSetId="9ff1e197-0a7e-42b0-ab27-8600a5716170" ma:anchorId="00000000-0000-0000-0000-000000000000" ma:open="false" ma:isKeyword="false">
      <xsd:complexType>
        <xsd:sequence>
          <xsd:element ref="pc:Terms" minOccurs="0" maxOccurs="1"/>
        </xsd:sequence>
      </xsd:complexType>
    </xsd:element>
    <xsd:element name="TaxCatchAll" ma:index="10" nillable="true" ma:displayName="Taxonomy Catch All Column" ma:hidden="true" ma:list="{b25e8d90-3a11-4c6e-8d90-a727d06e039e}" ma:internalName="TaxCatchAll" ma:showField="CatchAllData"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TaxCatchAllLabel" ma:index="11" nillable="true" ma:displayName="Taxonomy Catch All Column1" ma:hidden="true" ma:list="{b25e8d90-3a11-4c6e-8d90-a727d06e039e}" ma:internalName="TaxCatchAllLabel" ma:readOnly="true" ma:showField="CatchAllDataLabel" ma:web="a89de3b2-3620-4c32-8902-d2201d5d97e1">
      <xsd:complexType>
        <xsd:complexContent>
          <xsd:extension base="dms:MultiChoiceLookup">
            <xsd:sequence>
              <xsd:element name="Value" type="dms:Lookup" maxOccurs="unbounded" minOccurs="0" nillable="true"/>
            </xsd:sequence>
          </xsd:extension>
        </xsd:complexContent>
      </xsd:complexType>
    </xsd:element>
    <xsd:element name="RbsDocumentDescription" ma:index="13" nillable="true" ma:displayName="Description" ma:description="Any relevant description for this document" ma:internalName="RbsDocumentDescription">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RbsSecurityClassification xmlns="a89de3b2-3620-4c32-8902-d2201d5d97e1">IC1 – Internal – Information intended to be shared within the Group. This could be Group-wide (covering employees, contractors and third-party users).</RbsSecurityClassification>
    <f83392ae46624cc79c2cd3340305e650 xmlns="a89de3b2-3620-4c32-8902-d2201d5d97e1">
      <Terms xmlns="http://schemas.microsoft.com/office/infopath/2007/PartnerControls"/>
    </f83392ae46624cc79c2cd3340305e650>
    <RbsDocumentDescription xmlns="a89de3b2-3620-4c32-8902-d2201d5d97e1" xsi:nil="true"/>
    <TaxCatchAll xmlns="a89de3b2-3620-4c32-8902-d2201d5d97e1"/>
  </documentManagement>
</p:properties>
</file>

<file path=customXml/itemProps1.xml><?xml version="1.0" encoding="utf-8"?>
<ds:datastoreItem xmlns:ds="http://schemas.openxmlformats.org/officeDocument/2006/customXml" ds:itemID="{EE8AFE94-A7EB-4DB0-997A-17AD5BDD76BE}">
  <ds:schemaRefs>
    <ds:schemaRef ds:uri="http://schemas.microsoft.com/sharepoint/v3/contenttype/forms"/>
  </ds:schemaRefs>
</ds:datastoreItem>
</file>

<file path=customXml/itemProps2.xml><?xml version="1.0" encoding="utf-8"?>
<ds:datastoreItem xmlns:ds="http://schemas.openxmlformats.org/officeDocument/2006/customXml" ds:itemID="{1DA739CF-227D-44DF-858A-405127FA13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9de3b2-3620-4c32-8902-d2201d5d97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5B9DDFE-003E-4269-9EAF-85F9076129C6}">
  <ds:schemaRefs>
    <ds:schemaRef ds:uri="http://schemas.microsoft.com/office/2006/documentManagement/types"/>
    <ds:schemaRef ds:uri="http://purl.org/dc/elements/1.1/"/>
    <ds:schemaRef ds:uri="http://purl.org/dc/terms/"/>
    <ds:schemaRef ds:uri="http://schemas.openxmlformats.org/package/2006/metadata/core-properties"/>
    <ds:schemaRef ds:uri="a89de3b2-3620-4c32-8902-d2201d5d97e1"/>
    <ds:schemaRef ds:uri="http://schemas.microsoft.com/office/infopath/2007/PartnerControl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1717</TotalTime>
  <Words>942</Words>
  <Application>Microsoft Office PowerPoint</Application>
  <PresentationFormat>On-screen Show (4:3)</PresentationFormat>
  <Paragraphs>215</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Local Chatbot Development</vt:lpstr>
      <vt:lpstr>Table of Contents</vt:lpstr>
      <vt:lpstr>What is local development</vt:lpstr>
      <vt:lpstr>What is local development</vt:lpstr>
      <vt:lpstr>LD: Hardware</vt:lpstr>
      <vt:lpstr>LD: Standards : Code Standards</vt:lpstr>
      <vt:lpstr>LD: Standards : Contributing Documentation </vt:lpstr>
      <vt:lpstr>LD: Standards : Contributing Documentation </vt:lpstr>
      <vt:lpstr>LD: Interpreter: For running Code</vt:lpstr>
      <vt:lpstr>LD: Test Framework : For Testing Code</vt:lpstr>
      <vt:lpstr>LD: Test Framework : For Testing Code</vt:lpstr>
      <vt:lpstr>LD: Version Control : For storing / sharing code</vt:lpstr>
      <vt:lpstr>LD: Version Control : For storing / sharing code</vt:lpstr>
      <vt:lpstr>LD: IDE : Integrated Development Environment</vt:lpstr>
      <vt:lpstr>LD: IDE : Integrated Development Environment</vt:lpstr>
      <vt:lpstr>LD: IDE : Integrated Development Environment</vt:lpstr>
      <vt:lpstr>LD: IDE : Integrated Development Environment</vt:lpstr>
      <vt:lpstr>LD: IDE : Integrated Development Environment</vt:lpstr>
      <vt:lpstr>LD: IDE : Integrated Development Environment</vt:lpstr>
      <vt:lpstr>LD: IDE : Integrated Development Environment</vt:lpstr>
      <vt:lpstr>LD: IDE : Integrated Development Environment</vt:lpstr>
      <vt:lpstr>What is local development</vt:lpstr>
      <vt:lpstr>How to setup a machine for development</vt:lpstr>
      <vt:lpstr>Broker into Botmaster Merge</vt:lpstr>
      <vt:lpstr>Questions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 Green (WLT GB)</dc:creator>
  <cp:lastModifiedBy>Anthony McKale</cp:lastModifiedBy>
  <cp:revision>138</cp:revision>
  <cp:lastPrinted>2020-01-17T12:51:04Z</cp:lastPrinted>
  <dcterms:created xsi:type="dcterms:W3CDTF">2019-12-23T12:27:16Z</dcterms:created>
  <dcterms:modified xsi:type="dcterms:W3CDTF">2020-05-01T11:27:13Z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0x010100634BF9FE955A4640AC0E96B7B578D17E00479388E2961AC74F803D4D112818351A</vt:lpwstr>
  </property>
  <property fmtid="{D5CDD505-2E9C-101B-9397-08002B2CF9AE}" pid="3" name="RbsBusinessOwner">
    <vt:lpwstr/>
  </property>
</Properties>
</file>