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48" r:id="rId2"/>
  </p:sldMasterIdLst>
  <p:notesMasterIdLst>
    <p:notesMasterId r:id="rId62"/>
  </p:notesMasterIdLst>
  <p:handoutMasterIdLst>
    <p:handoutMasterId r:id="rId63"/>
  </p:handoutMasterIdLst>
  <p:sldIdLst>
    <p:sldId id="256" r:id="rId3"/>
    <p:sldId id="332" r:id="rId4"/>
    <p:sldId id="258" r:id="rId5"/>
    <p:sldId id="259" r:id="rId6"/>
    <p:sldId id="334" r:id="rId7"/>
    <p:sldId id="335" r:id="rId8"/>
    <p:sldId id="336" r:id="rId9"/>
    <p:sldId id="337" r:id="rId10"/>
    <p:sldId id="338" r:id="rId11"/>
    <p:sldId id="339" r:id="rId12"/>
    <p:sldId id="341" r:id="rId13"/>
    <p:sldId id="340" r:id="rId14"/>
    <p:sldId id="342" r:id="rId15"/>
    <p:sldId id="376" r:id="rId16"/>
    <p:sldId id="344" r:id="rId17"/>
    <p:sldId id="345" r:id="rId18"/>
    <p:sldId id="346" r:id="rId19"/>
    <p:sldId id="356" r:id="rId20"/>
    <p:sldId id="355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7" r:id="rId30"/>
    <p:sldId id="358" r:id="rId31"/>
    <p:sldId id="359" r:id="rId32"/>
    <p:sldId id="360" r:id="rId33"/>
    <p:sldId id="361" r:id="rId34"/>
    <p:sldId id="375" r:id="rId35"/>
    <p:sldId id="362" r:id="rId36"/>
    <p:sldId id="363" r:id="rId37"/>
    <p:sldId id="364" r:id="rId38"/>
    <p:sldId id="365" r:id="rId39"/>
    <p:sldId id="366" r:id="rId40"/>
    <p:sldId id="369" r:id="rId41"/>
    <p:sldId id="367" r:id="rId42"/>
    <p:sldId id="368" r:id="rId43"/>
    <p:sldId id="370" r:id="rId44"/>
    <p:sldId id="371" r:id="rId45"/>
    <p:sldId id="372" r:id="rId46"/>
    <p:sldId id="377" r:id="rId47"/>
    <p:sldId id="373" r:id="rId48"/>
    <p:sldId id="378" r:id="rId49"/>
    <p:sldId id="374" r:id="rId50"/>
    <p:sldId id="379" r:id="rId51"/>
    <p:sldId id="380" r:id="rId52"/>
    <p:sldId id="381" r:id="rId53"/>
    <p:sldId id="382" r:id="rId54"/>
    <p:sldId id="383" r:id="rId55"/>
    <p:sldId id="384" r:id="rId56"/>
    <p:sldId id="385" r:id="rId57"/>
    <p:sldId id="386" r:id="rId58"/>
    <p:sldId id="387" r:id="rId59"/>
    <p:sldId id="389" r:id="rId60"/>
    <p:sldId id="388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24E84F6-57DB-44D4-9AFA-C2C43F737A07}">
          <p14:sldIdLst>
            <p14:sldId id="256"/>
            <p14:sldId id="332"/>
          </p14:sldIdLst>
        </p14:section>
        <p14:section name="History" id="{D6368BC7-F94E-4B86-B1DB-77B49E88E994}">
          <p14:sldIdLst>
            <p14:sldId id="258"/>
            <p14:sldId id="259"/>
            <p14:sldId id="334"/>
            <p14:sldId id="335"/>
          </p14:sldIdLst>
        </p14:section>
        <p14:section name="Versions" id="{4EA3B27D-E8B1-41E1-AADA-5391A62860D1}">
          <p14:sldIdLst>
            <p14:sldId id="336"/>
            <p14:sldId id="337"/>
            <p14:sldId id="338"/>
            <p14:sldId id="339"/>
          </p14:sldIdLst>
        </p14:section>
        <p14:section name="How to install" id="{54A3E4EB-43A4-4624-A0B8-B16D8FA325EE}">
          <p14:sldIdLst>
            <p14:sldId id="341"/>
            <p14:sldId id="340"/>
            <p14:sldId id="342"/>
            <p14:sldId id="376"/>
          </p14:sldIdLst>
        </p14:section>
        <p14:section name="Basic Python" id="{300E9F9A-85BD-4F21-8CF5-116E06A6622E}">
          <p14:sldIdLst>
            <p14:sldId id="344"/>
            <p14:sldId id="345"/>
            <p14:sldId id="346"/>
            <p14:sldId id="356"/>
            <p14:sldId id="355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7"/>
            <p14:sldId id="358"/>
            <p14:sldId id="359"/>
            <p14:sldId id="360"/>
            <p14:sldId id="361"/>
            <p14:sldId id="375"/>
          </p14:sldIdLst>
        </p14:section>
        <p14:section name="Tooling" id="{474F7912-6FD7-48B2-82BD-B7F611D43E2E}">
          <p14:sldIdLst>
            <p14:sldId id="362"/>
            <p14:sldId id="363"/>
            <p14:sldId id="364"/>
            <p14:sldId id="365"/>
            <p14:sldId id="366"/>
            <p14:sldId id="369"/>
            <p14:sldId id="367"/>
            <p14:sldId id="368"/>
            <p14:sldId id="370"/>
            <p14:sldId id="371"/>
            <p14:sldId id="372"/>
            <p14:sldId id="377"/>
            <p14:sldId id="373"/>
            <p14:sldId id="378"/>
            <p14:sldId id="374"/>
            <p14:sldId id="379"/>
            <p14:sldId id="380"/>
            <p14:sldId id="381"/>
            <p14:sldId id="382"/>
          </p14:sldIdLst>
        </p14:section>
        <p14:section name="Further Reading" id="{349D4D1A-AC06-4360-9F61-BC6527C9B4FA}">
          <p14:sldIdLst>
            <p14:sldId id="383"/>
            <p14:sldId id="384"/>
            <p14:sldId id="385"/>
            <p14:sldId id="386"/>
            <p14:sldId id="387"/>
          </p14:sldIdLst>
        </p14:section>
        <p14:section name="End" id="{ECD50EA6-F3D2-463D-99B2-D8A6C27604D2}">
          <p14:sldIdLst>
            <p14:sldId id="389"/>
            <p14:sldId id="3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C5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3" autoAdjust="0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543E56-09BB-437B-96DF-5C0D5B924D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F0324-11D9-4104-AA70-A981D12425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2ADD3-0C2D-49E8-BC2A-8F82586A0ECB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9F3A5-4C99-4585-AFE4-6BFFDA328D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BE8B2-2BBE-4ACD-AE6C-170FB2B4B3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A1BE0-FC8C-440F-AB59-7DE47692F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51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A50C0-49D4-4945-9D5D-054548C22B91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73278-4152-4F8E-884D-0D942EFEC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29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yellow, man, black, sitting&#10;&#10;Description automatically generated">
            <a:extLst>
              <a:ext uri="{FF2B5EF4-FFF2-40B4-BE49-F238E27FC236}">
                <a16:creationId xmlns:a16="http://schemas.microsoft.com/office/drawing/2014/main" id="{77A7B67F-A760-C64D-86C1-E0AE69B26F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C16CE43-8AC1-FF4A-BEE6-8070708EB6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00150" y="2225529"/>
            <a:ext cx="5227075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DBBCA1-819D-3A43-AC68-27AB837C3C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0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DAB3D-F123-234D-8920-C804BB3B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D2B22-811A-B741-B0A5-CD45E0CC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3A73E-4D82-5C45-9EC4-44773845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F080-8528-FD4D-BD31-670AC4A8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6171-E000-EB49-99BE-4CE6AD51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10060-3DE8-0745-B57E-7EBD60F85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B09CE-8396-5743-823A-2E984710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511A2-8FDB-7543-92F4-FC3B0158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F88BA-39C1-1B48-9CDB-3356BEE3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8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5F71-FC95-C34D-96E0-AFA79BB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83613-5A1C-6947-BD6D-C89760385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6BA79-FBFB-504E-AA48-CBD68C12C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C85A3-A739-1841-9CF1-530C12E1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BE06B-AFD2-1E41-9581-4B28FAD4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72F99-4DE5-724D-B07C-29A96367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5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D8C3-BB43-6246-B3D0-5C084C91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7CFB4-6074-7D4C-8772-0DCEFDEF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97FD-6BDF-FA47-A23E-07407261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E73B3-5944-1E47-A864-AB74ACA7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95EF-29CF-C444-A5C9-385CFE18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9BFE1-C0F4-B94F-B99F-A24AA18F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108DD-C110-024A-9CA1-1CCEAD9D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2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7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5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31D3AE6-353F-4F42-A40E-BA911E1D3F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4589" y="1066297"/>
            <a:ext cx="4837411" cy="579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7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DE15-174B-814A-92C5-89BAFF58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5CA3-B00D-8341-9944-DE9156C0F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9DF48-E29C-3544-926B-B82744BB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A954-0EA8-104E-8EC8-E16F59EB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22A7A-1B31-4140-BB1A-2070F14A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7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4168-3A78-6F48-9E85-B4C3333F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159C0-674A-D140-BEB1-61ECB797A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37F2-B927-FD4C-A946-DEDC5A3F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E636E-7E00-8E43-BF71-69551832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DA6F5-384F-E944-A3FE-A7824DD5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2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9A8C-0C46-AD4A-97AA-29B4DE64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A6FE-1D03-A946-9896-94F36D0C8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A6D05-DEEC-4644-8C81-039E4BBDD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7909D-73B5-E743-B195-1EEAF68B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6FDBC-3929-C740-A786-6E0C7402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DCCCA-98CD-D745-B709-BFDB58FD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B38C-8A9F-9246-908D-4B9B0D21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1F59B-90C1-C047-B7C9-2836CF69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DF6FF-0CAB-4A4C-9FAD-B2726ABA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631D7-9731-5A43-8A50-BC9BD9385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F3AEC-4417-1144-AC76-28590BA13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B8602-42E2-B74C-AD58-9DE70CB7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CC2DA-3D4D-FA41-9129-0577764D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DFB28-E98E-6F46-B4FA-0D8D3E16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1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1C8D-8303-FE4D-B2D9-92399BE7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DAB4A-5D0E-0040-A885-CFB897A5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DE783-9968-BA4F-8790-6C50828A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546AD-BE2F-F94A-8A56-340C7F92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6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04D2DA-3E54-1043-949B-1C720F8923C2}"/>
              </a:ext>
            </a:extLst>
          </p:cNvPr>
          <p:cNvSpPr/>
          <p:nvPr userDrawn="1"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F2F2915F-E0AC-E64B-AB6E-93885E82000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658350" y="463080"/>
            <a:ext cx="2019300" cy="23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9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riversafe/DevSecOps/_wiki/wikis/DevSecOps.wiki/195/New-Starter-Guide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ackaging.python.org/tutorials/installing-packages/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python.org/3/library/stdtypes.html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python.org/3/library/stdtypes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python.org/3/library/stdtypes.html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python.org/3/library/stdtypes.html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python.org/3/library/stdtypes.html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python.org/dev/peps/pep-0257/" TargetMode="Externa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flake8.pycqa.org/en/latest/" TargetMode="Externa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black/" TargetMode="Externa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ocs.python.org/3/library/unittest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dev.azure.com/riversafe/DevSecOps/_build/results?buildId=137" TargetMode="Externa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intro-to-pyenv/" TargetMode="External"/><Relationship Id="rId2" Type="http://schemas.openxmlformats.org/officeDocument/2006/relationships/hyperlink" Target="https://docs.python.org/3/tutorial/venv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pep8.org/" TargetMode="External"/><Relationship Id="rId2" Type="http://schemas.openxmlformats.org/officeDocument/2006/relationships/hyperlink" Target="https://docs.python-guide.org/writing/style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hyperlink" Target="https://www.python.org/dev/peps/pep-0008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edu/python/dict-files" TargetMode="External"/><Relationship Id="rId2" Type="http://schemas.openxmlformats.org/officeDocument/2006/relationships/hyperlink" Target="https://developers.google.com/edu/python/sorting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developers.google.com/edu/python/utilities" TargetMode="External"/><Relationship Id="rId4" Type="http://schemas.openxmlformats.org/officeDocument/2006/relationships/hyperlink" Target="https://developers.google.com/edu/python/regular-expressions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linmorris/learn-python-challenge-day-1-exercises/notebook" TargetMode="External"/><Relationship Id="rId2" Type="http://schemas.openxmlformats.org/officeDocument/2006/relationships/hyperlink" Target="https://www.kaggle.com/rtatman/the-5-day-data-challenge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kaggle.com/rtatman/data-cleaning-challenge-handling-missing-values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mailto:anthony@zapper.hodgers.com" TargetMode="Externa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whatsnew/" TargetMode="External"/><Relationship Id="rId2" Type="http://schemas.openxmlformats.org/officeDocument/2006/relationships/hyperlink" Target="https://dev.azure.com/riversafe/DevSecOps/_wiki/wikis/DevSecOps.wiki/187/Python-Best-Practice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docs.python.org/3/whatsnew/3.8.html" TargetMode="External"/><Relationship Id="rId4" Type="http://schemas.openxmlformats.org/officeDocument/2006/relationships/hyperlink" Target="https://docs.python.org/3/whatsnew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person&#10;&#10;Description automatically generated">
            <a:extLst>
              <a:ext uri="{FF2B5EF4-FFF2-40B4-BE49-F238E27FC236}">
                <a16:creationId xmlns:a16="http://schemas.microsoft.com/office/drawing/2014/main" id="{405B39B2-3E29-F84B-90A3-385FF418A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D6EA08-0FD6-5B49-8A51-B10767795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DBF1DB-3BF2-664E-B0CD-0EC04B136603}"/>
              </a:ext>
            </a:extLst>
          </p:cNvPr>
          <p:cNvSpPr txBox="1"/>
          <p:nvPr/>
        </p:nvSpPr>
        <p:spPr>
          <a:xfrm>
            <a:off x="411585" y="258901"/>
            <a:ext cx="60721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Friday Training Hour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EE9E2-C5A5-48CB-BC41-4BD1AB1E3235}"/>
              </a:ext>
            </a:extLst>
          </p:cNvPr>
          <p:cNvSpPr txBox="1"/>
          <p:nvPr/>
        </p:nvSpPr>
        <p:spPr>
          <a:xfrm>
            <a:off x="411585" y="4948662"/>
            <a:ext cx="6072188" cy="149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Principal Engineer</a:t>
            </a:r>
          </a:p>
          <a:p>
            <a:pPr>
              <a:lnSpc>
                <a:spcPts val="6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16/04/2021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A0C71-EC65-4ED0-B78B-0A33BA854C51}"/>
              </a:ext>
            </a:extLst>
          </p:cNvPr>
          <p:cNvSpPr txBox="1"/>
          <p:nvPr/>
        </p:nvSpPr>
        <p:spPr>
          <a:xfrm>
            <a:off x="411585" y="2282868"/>
            <a:ext cx="6153324" cy="1566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“Python 101”</a:t>
            </a:r>
          </a:p>
          <a:p>
            <a:pPr>
              <a:lnSpc>
                <a:spcPts val="6000"/>
              </a:lnSpc>
            </a:pP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681202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Versions: 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198" y="1825625"/>
            <a:ext cx="6938395" cy="2930933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6000" dirty="0"/>
              <a:t>Use PYTHON 3 for all new projects</a:t>
            </a:r>
          </a:p>
          <a:p>
            <a:pPr marL="0" indent="0">
              <a:buNone/>
            </a:pPr>
            <a:r>
              <a:rPr lang="en-GB" sz="6000" dirty="0"/>
              <a:t>    simples </a:t>
            </a:r>
            <a:r>
              <a:rPr lang="en-GB" sz="6000" dirty="0">
                <a:sym typeface="Wingdings" panose="05000000000000000000" pitchFamily="2" charset="2"/>
              </a:rPr>
              <a:t></a:t>
            </a:r>
          </a:p>
          <a:p>
            <a:endParaRPr lang="en-GB" sz="6000" dirty="0">
              <a:sym typeface="Wingdings" panose="05000000000000000000" pitchFamily="2" charset="2"/>
            </a:endParaRPr>
          </a:p>
          <a:p>
            <a:endParaRPr lang="en-GB" sz="6000" dirty="0">
              <a:sym typeface="Wingdings" panose="05000000000000000000" pitchFamily="2" charset="2"/>
            </a:endParaRPr>
          </a:p>
          <a:p>
            <a:r>
              <a:rPr lang="en-GB" sz="6000" dirty="0">
                <a:sym typeface="Wingdings" panose="05000000000000000000" pitchFamily="2" charset="2"/>
              </a:rPr>
              <a:t>PYTHON 2 is dead</a:t>
            </a:r>
            <a:br>
              <a:rPr lang="en-GB" sz="6000" dirty="0">
                <a:sym typeface="Wingdings" panose="05000000000000000000" pitchFamily="2" charset="2"/>
              </a:rPr>
            </a:br>
            <a:r>
              <a:rPr lang="en-GB" sz="6000" dirty="0">
                <a:sym typeface="Wingdings" panose="05000000000000000000" pitchFamily="2" charset="2"/>
              </a:rPr>
              <a:t>  move these to python 3 ASAP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628375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dirty="0"/>
              <a:t>LOCAL INSTALL</a:t>
            </a:r>
          </a:p>
          <a:p>
            <a:pPr algn="r"/>
            <a:r>
              <a:rPr lang="en-GB" dirty="0"/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995714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Follow Wiki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2930933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6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VSS (Regular)"/>
              </a:rPr>
              <a:t>Python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VSS (Regular)"/>
                <a:hlinkClick r:id="rId2"/>
              </a:rPr>
              <a:t>https://www.python.org/downloads/</a:t>
            </a: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VSS (Regular)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Riversafe@DESKTOP-GPVF0RR MINGW64 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$ pip --version pip 20.2.3 from c:\dev\bin\python39\lib\site-packages\pip (python 3.9)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6000" dirty="0"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Riversafe@DESKTOP-GPVF0RR MINGW64 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$ python --version Python 3.9.2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9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>
                <a:hlinkClick r:id="rId3"/>
              </a:rPr>
              <a:t>https://dev.azure.com/riversafe/DevSecOps/_wiki/wikis/DevSecOps.wiki/195/New-Starter-Guide</a:t>
            </a:r>
            <a:r>
              <a:rPr lang="en-GB" sz="60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774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Installation: Pip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5400" dirty="0"/>
              <a:t>pretty much every language has a package manager and python is no exception, it’s called PIP</a:t>
            </a:r>
          </a:p>
          <a:p>
            <a:pPr marL="0" indent="0">
              <a:buNone/>
            </a:pPr>
            <a:endParaRPr lang="en-GB" sz="5400" dirty="0"/>
          </a:p>
          <a:p>
            <a:pPr marL="0" indent="0">
              <a:buNone/>
            </a:pPr>
            <a:r>
              <a:rPr lang="en-GB" sz="5400" dirty="0"/>
              <a:t>It’s just like </a:t>
            </a:r>
            <a:r>
              <a:rPr lang="en-GB" sz="5400" dirty="0" err="1"/>
              <a:t>npm</a:t>
            </a:r>
            <a:r>
              <a:rPr lang="en-GB" sz="5400" dirty="0"/>
              <a:t> or maven but for python</a:t>
            </a:r>
          </a:p>
          <a:p>
            <a:pPr marL="0" indent="0">
              <a:buNone/>
            </a:pPr>
            <a:endParaRPr lang="en-GB" sz="5400" dirty="0"/>
          </a:p>
          <a:p>
            <a:pPr marL="0" indent="0">
              <a:buNone/>
            </a:pPr>
            <a:r>
              <a:rPr lang="en-GB" sz="5400" dirty="0"/>
              <a:t>You get it for free with the python install</a:t>
            </a:r>
          </a:p>
          <a:p>
            <a:pPr marL="0" indent="0">
              <a:buNone/>
            </a:pPr>
            <a:endParaRPr lang="en-GB" sz="5400" dirty="0"/>
          </a:p>
          <a:p>
            <a:pPr marL="0" indent="0">
              <a:buNone/>
            </a:pPr>
            <a:r>
              <a:rPr lang="en-GB" sz="5400" dirty="0"/>
              <a:t>Use like so:</a:t>
            </a:r>
          </a:p>
          <a:p>
            <a:pPr marL="457200" lvl="1" indent="0">
              <a:buNone/>
            </a:pPr>
            <a:r>
              <a:rPr lang="en-GB" sz="5000" dirty="0"/>
              <a:t>pip install xxx </a:t>
            </a:r>
            <a:r>
              <a:rPr lang="en-GB" sz="5000" i="1" dirty="0"/>
              <a:t># simple dependency</a:t>
            </a:r>
          </a:p>
          <a:p>
            <a:pPr marL="457200" lvl="1" indent="0">
              <a:buNone/>
            </a:pPr>
            <a:r>
              <a:rPr lang="en-GB" sz="5000" dirty="0"/>
              <a:t>pip install -r xxx.txt </a:t>
            </a:r>
            <a:r>
              <a:rPr lang="en-GB" sz="5000" i="1" dirty="0"/>
              <a:t># multiple dependencies</a:t>
            </a:r>
          </a:p>
          <a:p>
            <a:pPr marL="0" indent="0">
              <a:buNone/>
            </a:pPr>
            <a:endParaRPr lang="en-GB" sz="5400" dirty="0"/>
          </a:p>
          <a:p>
            <a:pPr marL="0" indent="0">
              <a:buNone/>
            </a:pPr>
            <a:endParaRPr lang="en-GB" sz="5400" dirty="0"/>
          </a:p>
          <a:p>
            <a:pPr marL="0" indent="0">
              <a:buNone/>
            </a:pPr>
            <a:r>
              <a:rPr lang="en-GB" sz="5400" dirty="0"/>
              <a:t>More details</a:t>
            </a:r>
          </a:p>
          <a:p>
            <a:pPr marL="0" indent="0">
              <a:buNone/>
            </a:pPr>
            <a:r>
              <a:rPr lang="en-GB" sz="5400" dirty="0">
                <a:hlinkClick r:id="rId2"/>
              </a:rPr>
              <a:t>https://packaging.python.org/tutorials/installing-packages/</a:t>
            </a:r>
            <a:r>
              <a:rPr lang="en-GB" sz="54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56D1E8-BAF4-49CC-8C1E-65BFDB037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189" y="2301080"/>
            <a:ext cx="35528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8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Install / History: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5 mins breather, questions ?</a:t>
            </a:r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84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Python Primer: 101</a:t>
            </a:r>
          </a:p>
        </p:txBody>
      </p:sp>
    </p:spTree>
    <p:extLst>
      <p:ext uri="{BB962C8B-B14F-4D97-AF65-F5344CB8AC3E}">
        <p14:creationId xmlns:p14="http://schemas.microsoft.com/office/powerpoint/2010/main" val="67098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JS (Node) vs Python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C17EA1-AF6F-4D9B-B6FA-DE4FD7E46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881469"/>
              </p:ext>
            </p:extLst>
          </p:nvPr>
        </p:nvGraphicFramePr>
        <p:xfrm>
          <a:off x="1791991" y="1515232"/>
          <a:ext cx="7423612" cy="363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1806">
                  <a:extLst>
                    <a:ext uri="{9D8B030D-6E8A-4147-A177-3AD203B41FA5}">
                      <a16:colId xmlns:a16="http://schemas.microsoft.com/office/drawing/2014/main" val="3717418404"/>
                    </a:ext>
                  </a:extLst>
                </a:gridCol>
                <a:gridCol w="3711806">
                  <a:extLst>
                    <a:ext uri="{9D8B030D-6E8A-4147-A177-3AD203B41FA5}">
                      <a16:colId xmlns:a16="http://schemas.microsoft.com/office/drawing/2014/main" val="1872699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392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Python is a scripting language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Deployable as driver, desktop and web applications.</a:t>
                      </a:r>
                      <a:br>
                        <a:rPr lang="en-GB" sz="1400" dirty="0"/>
                      </a:br>
                      <a:br>
                        <a:rPr lang="en-GB" sz="1400" dirty="0"/>
                      </a:br>
                      <a:r>
                        <a:rPr lang="en-GB" sz="1400" dirty="0"/>
                        <a:t>( Even your BT set top box or router)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JS primarily a web programming language </a:t>
                      </a:r>
                      <a:br>
                        <a:rPr lang="en-GB" sz="1400" dirty="0"/>
                      </a:br>
                      <a:r>
                        <a:rPr lang="en-GB" sz="1400" dirty="0"/>
                        <a:t>Deployable via browser, or as server application side via Node JS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75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Python has a comprehensive standard library (like Java)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JS has a very limited set of utility objects.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95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Python uses a true class based inheritance 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Node has a limited by functionality class based inheritance model </a:t>
                      </a:r>
                      <a:br>
                        <a:rPr lang="en-GB" dirty="0"/>
                      </a:br>
                      <a:r>
                        <a:rPr lang="en-GB" dirty="0"/>
                        <a:t>(missing abstract / interfaces… cough cough)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2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Strings in python are immutable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 are strings in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205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058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5400" dirty="0"/>
              <a:t>Easy right 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8FF4F2DC-0CF9-45F5-AB2F-6ABCE874F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872" y="3303935"/>
            <a:ext cx="6187973" cy="112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32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5400" dirty="0"/>
              <a:t>Now deeper…</a:t>
            </a:r>
          </a:p>
          <a:p>
            <a:pPr marL="0" indent="0">
              <a:buNone/>
            </a:pPr>
            <a:endParaRPr lang="en-GB" sz="5400" dirty="0"/>
          </a:p>
          <a:p>
            <a:pPr>
              <a:buFontTx/>
              <a:buChar char="-"/>
            </a:pPr>
            <a:r>
              <a:rPr lang="en-GB" sz="5400" dirty="0"/>
              <a:t>Primitives</a:t>
            </a:r>
          </a:p>
          <a:p>
            <a:pPr>
              <a:buFontTx/>
              <a:buChar char="-"/>
            </a:pPr>
            <a:r>
              <a:rPr lang="en-GB" sz="5400" dirty="0"/>
              <a:t>Functions</a:t>
            </a:r>
          </a:p>
          <a:p>
            <a:pPr marL="0" indent="0">
              <a:buNone/>
            </a:pPr>
            <a:endParaRPr lang="en-GB" sz="5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507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Python Primitives</a:t>
            </a:r>
          </a:p>
        </p:txBody>
      </p:sp>
    </p:spTree>
    <p:extLst>
      <p:ext uri="{BB962C8B-B14F-4D97-AF65-F5344CB8AC3E}">
        <p14:creationId xmlns:p14="http://schemas.microsoft.com/office/powerpoint/2010/main" val="228296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3600" dirty="0"/>
              <a:t>Today we’ll cover :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History, versions, and local install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Basic Language Constructs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Tooling: Code styling, Testing, and IDEs</a:t>
            </a:r>
          </a:p>
        </p:txBody>
      </p:sp>
    </p:spTree>
    <p:extLst>
      <p:ext uri="{BB962C8B-B14F-4D97-AF65-F5344CB8AC3E}">
        <p14:creationId xmlns:p14="http://schemas.microsoft.com/office/powerpoint/2010/main" val="423855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800" dirty="0"/>
              <a:t>Now will go over some of those built in data types spoken about previously</a:t>
            </a:r>
          </a:p>
          <a:p>
            <a:pPr marL="0" indent="0">
              <a:buNone/>
            </a:pPr>
            <a:endParaRPr lang="en-GB" sz="4800" dirty="0"/>
          </a:p>
          <a:p>
            <a:pPr>
              <a:buFontTx/>
              <a:buChar char="-"/>
            </a:pPr>
            <a:r>
              <a:rPr lang="en-GB" sz="4800" dirty="0"/>
              <a:t>Booleans</a:t>
            </a:r>
          </a:p>
          <a:p>
            <a:pPr>
              <a:buFontTx/>
              <a:buChar char="-"/>
            </a:pPr>
            <a:r>
              <a:rPr lang="en-GB" sz="4800" dirty="0"/>
              <a:t>Numbers</a:t>
            </a:r>
          </a:p>
          <a:p>
            <a:pPr>
              <a:buFontTx/>
              <a:buChar char="-"/>
            </a:pPr>
            <a:r>
              <a:rPr lang="en-GB" sz="4800" dirty="0"/>
              <a:t>Strings</a:t>
            </a:r>
          </a:p>
          <a:p>
            <a:pPr>
              <a:buFontTx/>
              <a:buChar char="-"/>
            </a:pPr>
            <a:r>
              <a:rPr lang="en-GB" sz="4800" dirty="0"/>
              <a:t>Collections</a:t>
            </a:r>
          </a:p>
          <a:p>
            <a:pPr marL="0" indent="0">
              <a:buNone/>
            </a:pPr>
            <a:endParaRPr lang="en-GB" sz="4800" dirty="0"/>
          </a:p>
          <a:p>
            <a:pPr marL="0" indent="0">
              <a:buNone/>
            </a:pPr>
            <a:r>
              <a:rPr lang="en-GB" sz="4800" dirty="0"/>
              <a:t>Read </a:t>
            </a:r>
            <a:r>
              <a:rPr lang="en-GB" sz="4800" dirty="0" err="1"/>
              <a:t>stdtype</a:t>
            </a:r>
            <a:r>
              <a:rPr lang="en-GB" sz="4800" dirty="0"/>
              <a:t> docs for more info</a:t>
            </a:r>
          </a:p>
          <a:p>
            <a:pPr marL="0" indent="0">
              <a:buNone/>
            </a:pPr>
            <a:r>
              <a:rPr lang="en-GB" sz="4800" dirty="0"/>
              <a:t>See </a:t>
            </a:r>
            <a:r>
              <a:rPr lang="en-GB" sz="4800" dirty="0">
                <a:hlinkClick r:id="rId2"/>
              </a:rPr>
              <a:t>https://docs.python.org/3/library/stdtypes.html</a:t>
            </a:r>
            <a:r>
              <a:rPr lang="en-GB" sz="48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172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Boolean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Boolean = bool</a:t>
            </a:r>
          </a:p>
          <a:p>
            <a:pPr marL="0" indent="0">
              <a:buNone/>
            </a:pPr>
            <a:r>
              <a:rPr lang="en-GB" sz="4400" dirty="0"/>
              <a:t>Treat None like “undefined” in Node</a:t>
            </a:r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pPr marL="0" indent="0">
              <a:buNone/>
            </a:pPr>
            <a:r>
              <a:rPr lang="en-GB" sz="4400" dirty="0"/>
              <a:t>See </a:t>
            </a:r>
            <a:r>
              <a:rPr lang="en-GB" sz="4400" dirty="0">
                <a:hlinkClick r:id="rId2"/>
              </a:rPr>
              <a:t>https://docs.python.org/3/library/stdtypes.html</a:t>
            </a:r>
            <a:r>
              <a:rPr lang="en-GB" sz="44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657C1-6096-4D54-A9AE-5C2225565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887" y="2987224"/>
            <a:ext cx="359795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83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Number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dirty="0"/>
              <a:t>Number</a:t>
            </a:r>
          </a:p>
          <a:p>
            <a:pPr marL="0" indent="0">
              <a:buNone/>
            </a:pPr>
            <a:r>
              <a:rPr lang="en-GB" sz="4000" dirty="0"/>
              <a:t>Int and floats are very different so be careful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/>
              <a:t>Also remember like Node, Python can’t count</a:t>
            </a:r>
          </a:p>
          <a:p>
            <a:endParaRPr lang="en-GB" sz="4000" dirty="0"/>
          </a:p>
          <a:p>
            <a:pPr marL="0" indent="0">
              <a:buNone/>
            </a:pPr>
            <a:endParaRPr lang="en-GB" sz="4000" dirty="0"/>
          </a:p>
          <a:p>
            <a:endParaRPr lang="en-GB" sz="4000" dirty="0"/>
          </a:p>
          <a:p>
            <a:pPr marL="0" indent="0">
              <a:buNone/>
            </a:pPr>
            <a:r>
              <a:rPr lang="en-GB" sz="4000" dirty="0"/>
              <a:t>See </a:t>
            </a:r>
            <a:r>
              <a:rPr lang="en-GB" sz="4000" dirty="0">
                <a:hlinkClick r:id="rId2"/>
              </a:rPr>
              <a:t>https://docs.python.org/3/library/stdtypes.html</a:t>
            </a:r>
            <a:r>
              <a:rPr lang="en-GB" sz="40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BA63C7-4DAA-4338-978D-8E84D4997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940" y="2450985"/>
            <a:ext cx="7151003" cy="14169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7CC52F-B363-47D7-AE29-531948E68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314" y="4388010"/>
            <a:ext cx="3440855" cy="76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16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String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dirty="0"/>
              <a:t>String</a:t>
            </a:r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/>
              <a:t>See </a:t>
            </a:r>
            <a:r>
              <a:rPr lang="en-GB" sz="3600" dirty="0">
                <a:hlinkClick r:id="rId2"/>
              </a:rPr>
              <a:t>https://docs.python.org/3/library/stdtypes.html</a:t>
            </a:r>
            <a:r>
              <a:rPr lang="en-GB" sz="36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30D4B7-A803-4C09-A3BB-CDFC6A598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45" y="2396936"/>
            <a:ext cx="5585383" cy="267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37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Collection: Sequence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Sequences</a:t>
            </a:r>
          </a:p>
          <a:p>
            <a:pPr marL="0" indent="0">
              <a:buNone/>
            </a:pPr>
            <a:r>
              <a:rPr lang="en-GB" sz="3200" dirty="0"/>
              <a:t>Remember </a:t>
            </a:r>
            <a:r>
              <a:rPr lang="en-GB" sz="3200" b="1" dirty="0"/>
              <a:t>Tuples</a:t>
            </a:r>
            <a:r>
              <a:rPr lang="en-GB" sz="3200" dirty="0"/>
              <a:t> great for generics and putting into lists</a:t>
            </a:r>
          </a:p>
          <a:p>
            <a:pPr marL="0" indent="0">
              <a:buNone/>
            </a:pPr>
            <a:r>
              <a:rPr lang="en-GB" sz="3200" dirty="0"/>
              <a:t>Remember </a:t>
            </a:r>
            <a:r>
              <a:rPr lang="en-GB" sz="3200" b="1" dirty="0"/>
              <a:t>ranges</a:t>
            </a:r>
            <a:r>
              <a:rPr lang="en-GB" sz="3200" dirty="0"/>
              <a:t> are super efficient (and are just in time calc-ed and created)</a:t>
            </a:r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pPr marL="0" indent="0">
              <a:buNone/>
            </a:pPr>
            <a:r>
              <a:rPr lang="en-GB" sz="3200" dirty="0"/>
              <a:t>See </a:t>
            </a:r>
            <a:r>
              <a:rPr lang="en-GB" sz="3200" dirty="0">
                <a:hlinkClick r:id="rId2"/>
              </a:rPr>
              <a:t>https://docs.python.org/3/library/stdtypes.html</a:t>
            </a:r>
            <a:r>
              <a:rPr lang="en-GB" sz="32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4B4124-0D94-48FE-9866-F3ABCCCD6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481" y="2841683"/>
            <a:ext cx="6822675" cy="159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89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Collection: Mapping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 err="1"/>
              <a:t>Dict</a:t>
            </a:r>
            <a:r>
              <a:rPr lang="en-GB" sz="2800" dirty="0"/>
              <a:t> == Dictionary</a:t>
            </a:r>
          </a:p>
          <a:p>
            <a:pPr marL="0" indent="0">
              <a:buNone/>
            </a:pPr>
            <a:r>
              <a:rPr lang="en-GB" sz="2800" dirty="0"/>
              <a:t>Remember you need to access via angle brackets</a:t>
            </a:r>
            <a:br>
              <a:rPr lang="en-GB" sz="2800" dirty="0"/>
            </a:br>
            <a:r>
              <a:rPr lang="en-GB" sz="2800" dirty="0" err="1"/>
              <a:t>dict</a:t>
            </a:r>
            <a:r>
              <a:rPr lang="en-GB" sz="2800" dirty="0"/>
              <a:t>[“KEY_NAME”]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See </a:t>
            </a:r>
            <a:r>
              <a:rPr lang="en-GB" sz="2800" dirty="0">
                <a:hlinkClick r:id="rId2"/>
              </a:rPr>
              <a:t>https://docs.python.org/3/library/stdtypes.html</a:t>
            </a:r>
            <a:r>
              <a:rPr lang="en-GB" sz="28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B38B47-C8D1-4E9D-B496-5455E7BA7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206" y="2646945"/>
            <a:ext cx="4563611" cy="272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15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Important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Unlike Arrays and Object in </a:t>
            </a:r>
            <a:r>
              <a:rPr lang="en-GB" sz="2800" dirty="0" err="1"/>
              <a:t>Javascript</a:t>
            </a:r>
            <a:r>
              <a:rPr lang="en-GB" sz="2800" dirty="0"/>
              <a:t>….</a:t>
            </a:r>
          </a:p>
          <a:p>
            <a:endParaRPr lang="en-GB" sz="2800" dirty="0"/>
          </a:p>
          <a:p>
            <a:r>
              <a:rPr lang="en-GB" sz="2800" dirty="0"/>
              <a:t>{} – They call this </a:t>
            </a:r>
            <a:r>
              <a:rPr lang="en-GB" sz="2800" b="1" dirty="0"/>
              <a:t>dictionary</a:t>
            </a:r>
            <a:r>
              <a:rPr lang="en-GB" sz="2800" dirty="0"/>
              <a:t> not an object</a:t>
            </a:r>
          </a:p>
          <a:p>
            <a:r>
              <a:rPr lang="en-GB" sz="2800" dirty="0"/>
              <a:t>[] – And this is a </a:t>
            </a:r>
            <a:r>
              <a:rPr lang="en-GB" sz="2800" b="1" dirty="0"/>
              <a:t>List </a:t>
            </a:r>
            <a:r>
              <a:rPr lang="en-GB" sz="2800" dirty="0"/>
              <a:t>not an array</a:t>
            </a:r>
          </a:p>
          <a:p>
            <a:endParaRPr lang="en-GB" sz="2800" dirty="0"/>
          </a:p>
          <a:p>
            <a:pPr marL="0" indent="0">
              <a:buNone/>
            </a:pPr>
            <a:r>
              <a:rPr lang="en-GB" sz="2800" b="1" dirty="0"/>
              <a:t>Whitespace</a:t>
            </a:r>
            <a:r>
              <a:rPr lang="en-GB" sz="2800" dirty="0"/>
              <a:t> is really important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A9B53-1BBC-4A77-94E7-C1B9FDB00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468" y="2651417"/>
            <a:ext cx="3343275" cy="1104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EA287C-1C7F-4603-B982-458199374850}"/>
              </a:ext>
            </a:extLst>
          </p:cNvPr>
          <p:cNvSpPr txBox="1"/>
          <p:nvPr/>
        </p:nvSpPr>
        <p:spPr>
          <a:xfrm>
            <a:off x="7520468" y="3987246"/>
            <a:ext cx="23540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Though as I will mention later you should have a linter running on save so you never have to worry about this</a:t>
            </a:r>
          </a:p>
        </p:txBody>
      </p:sp>
    </p:spTree>
    <p:extLst>
      <p:ext uri="{BB962C8B-B14F-4D97-AF65-F5344CB8AC3E}">
        <p14:creationId xmlns:p14="http://schemas.microsoft.com/office/powerpoint/2010/main" val="1534027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Primitives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It’s close enough to other languages, to be easy to pickup</a:t>
            </a:r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It’s close enough to other languages, to make silly mistakes</a:t>
            </a:r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So be careful </a:t>
            </a:r>
            <a:r>
              <a:rPr lang="en-GB" sz="2800" dirty="0">
                <a:sym typeface="Wingdings" panose="05000000000000000000" pitchFamily="2" charset="2"/>
              </a:rPr>
              <a:t></a:t>
            </a: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277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Python Functions</a:t>
            </a:r>
          </a:p>
        </p:txBody>
      </p:sp>
    </p:spTree>
    <p:extLst>
      <p:ext uri="{BB962C8B-B14F-4D97-AF65-F5344CB8AC3E}">
        <p14:creationId xmlns:p14="http://schemas.microsoft.com/office/powerpoint/2010/main" val="3582523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Easy right ?</a:t>
            </a:r>
          </a:p>
          <a:p>
            <a:endParaRPr lang="en-GB" sz="2800" dirty="0"/>
          </a:p>
          <a:p>
            <a:endParaRPr lang="en-GB" dirty="0"/>
          </a:p>
          <a:p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Watch out, always use </a:t>
            </a:r>
            <a:r>
              <a:rPr lang="en-GB" sz="2800" b="1" dirty="0" err="1"/>
              <a:t>snake_case</a:t>
            </a:r>
            <a:r>
              <a:rPr lang="en-GB" sz="2800" b="1" dirty="0"/>
              <a:t> </a:t>
            </a:r>
            <a:r>
              <a:rPr lang="en-GB" sz="2800" dirty="0"/>
              <a:t>not </a:t>
            </a:r>
            <a:r>
              <a:rPr lang="en-GB" sz="2800" b="1" dirty="0"/>
              <a:t>camelCase</a:t>
            </a:r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375E9-F60F-4DD6-9A2B-791BB765F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195" y="2613017"/>
            <a:ext cx="3547750" cy="163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6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dirty="0"/>
              <a:t>PYTHON HISTORY</a:t>
            </a:r>
          </a:p>
        </p:txBody>
      </p:sp>
    </p:spTree>
    <p:extLst>
      <p:ext uri="{BB962C8B-B14F-4D97-AF65-F5344CB8AC3E}">
        <p14:creationId xmlns:p14="http://schemas.microsoft.com/office/powerpoint/2010/main" val="2480001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Function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Parameters should be </a:t>
            </a:r>
            <a:r>
              <a:rPr lang="en-GB" sz="2800" b="1" dirty="0" err="1"/>
              <a:t>snake_case</a:t>
            </a:r>
            <a:r>
              <a:rPr lang="en-GB" sz="2800" b="1" dirty="0"/>
              <a:t> </a:t>
            </a:r>
            <a:r>
              <a:rPr lang="en-GB" sz="2800" dirty="0"/>
              <a:t>too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Ps: For strings you can also do interpolation using f“{xxx}”</a:t>
            </a:r>
            <a:endParaRPr lang="en-GB" sz="2800" b="1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E94B7E-9BA1-44D1-A02C-C31ADE108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041" y="2513302"/>
            <a:ext cx="4377480" cy="183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Function Decoration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You can wrap functions easily with </a:t>
            </a:r>
            <a:r>
              <a:rPr lang="en-GB" sz="2800" b="1" dirty="0"/>
              <a:t>decorators</a:t>
            </a:r>
          </a:p>
          <a:p>
            <a:pPr marL="0" indent="0">
              <a:buNone/>
            </a:pPr>
            <a:r>
              <a:rPr lang="en-GB" dirty="0"/>
              <a:t>(called </a:t>
            </a:r>
            <a:r>
              <a:rPr lang="en-GB" i="1" dirty="0"/>
              <a:t>annotations</a:t>
            </a:r>
            <a:r>
              <a:rPr lang="en-GB" dirty="0"/>
              <a:t> in other languages)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dirty="0"/>
              <a:t>.</a:t>
            </a: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00CB5A-91CA-43D1-BAEF-89484351F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69" y="2647950"/>
            <a:ext cx="4305300" cy="4210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BE3C65-E81C-4AF4-8874-A83A657D2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991" y="3253580"/>
            <a:ext cx="33242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88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Function </a:t>
            </a:r>
            <a:r>
              <a:rPr lang="en-GB" dirty="0" err="1"/>
              <a:t>DocString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For documenting your code</a:t>
            </a:r>
          </a:p>
          <a:p>
            <a:pPr marL="0" indent="0">
              <a:buNone/>
            </a:pPr>
            <a:r>
              <a:rPr lang="en-GB" sz="2800" dirty="0"/>
              <a:t>“““</a:t>
            </a:r>
            <a:r>
              <a:rPr lang="en-GB" sz="2800" i="1" dirty="0"/>
              <a:t>documentation</a:t>
            </a:r>
            <a:r>
              <a:rPr lang="en-GB" sz="2800" dirty="0"/>
              <a:t>”””</a:t>
            </a:r>
          </a:p>
          <a:p>
            <a:pPr marL="0" indent="0">
              <a:buNone/>
            </a:pPr>
            <a:r>
              <a:rPr lang="en-GB" sz="2800" dirty="0"/>
              <a:t>Use typing as well to improve your self documenting code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r>
              <a:rPr lang="en-GB" sz="1600" dirty="0"/>
              <a:t>Ps </a:t>
            </a:r>
            <a:r>
              <a:rPr lang="en-GB" sz="1600" dirty="0">
                <a:hlinkClick r:id="rId2"/>
              </a:rPr>
              <a:t>https://www.python.org/dev/peps/pep-0257/</a:t>
            </a:r>
            <a:r>
              <a:rPr lang="en-GB" sz="1600" dirty="0"/>
              <a:t> for more info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0B32C-F74E-4DA9-A19B-5308797F4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198" y="3127522"/>
            <a:ext cx="43529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91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5 mins breather, questions ?</a:t>
            </a:r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322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Python Tooling</a:t>
            </a:r>
          </a:p>
        </p:txBody>
      </p:sp>
    </p:spTree>
    <p:extLst>
      <p:ext uri="{BB962C8B-B14F-4D97-AF65-F5344CB8AC3E}">
        <p14:creationId xmlns:p14="http://schemas.microsoft.com/office/powerpoint/2010/main" val="1867259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What’s the difference between a “Python Developer” and a “Python Software Engineer” …</a:t>
            </a:r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338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What’s the difference between a “Python Developer” and a “Python Software Engineer”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Good Tooling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996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Tooling: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Code Style Tooling</a:t>
            </a:r>
          </a:p>
          <a:p>
            <a:pPr>
              <a:buFontTx/>
              <a:buChar char="-"/>
            </a:pPr>
            <a:r>
              <a:rPr lang="en-GB" dirty="0"/>
              <a:t>Code Testing Tooling</a:t>
            </a:r>
          </a:p>
          <a:p>
            <a:pPr>
              <a:buFontTx/>
              <a:buChar char="-"/>
            </a:pPr>
            <a:r>
              <a:rPr lang="en-GB" dirty="0"/>
              <a:t>Code Writing Tooling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613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Code</a:t>
            </a:r>
          </a:p>
          <a:p>
            <a:pPr algn="r"/>
            <a:r>
              <a:rPr lang="en-GB" dirty="0"/>
              <a:t>Styling</a:t>
            </a:r>
          </a:p>
        </p:txBody>
      </p:sp>
    </p:spTree>
    <p:extLst>
      <p:ext uri="{BB962C8B-B14F-4D97-AF65-F5344CB8AC3E}">
        <p14:creationId xmlns:p14="http://schemas.microsoft.com/office/powerpoint/2010/main" val="2977523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Detect Code 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Use </a:t>
            </a:r>
            <a:r>
              <a:rPr lang="en-GB" sz="4400" b="1" dirty="0" err="1"/>
              <a:t>pylint</a:t>
            </a:r>
            <a:r>
              <a:rPr lang="en-GB" sz="4400" dirty="0"/>
              <a:t> or similar for all code so your code follows python’s commonly agreed styling</a:t>
            </a:r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r>
              <a:rPr lang="en-GB" sz="4400" dirty="0"/>
              <a:t>Install with pip</a:t>
            </a:r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r>
              <a:rPr lang="en-GB" sz="4400" dirty="0"/>
              <a:t>pip install </a:t>
            </a:r>
            <a:r>
              <a:rPr lang="en-GB" sz="4400" dirty="0" err="1"/>
              <a:t>pylint</a:t>
            </a:r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Ps </a:t>
            </a:r>
            <a:r>
              <a:rPr lang="en-GB" sz="2800" dirty="0">
                <a:hlinkClick r:id="rId2"/>
              </a:rPr>
              <a:t>https://www.python.org/dev/peps/pep-0008/</a:t>
            </a:r>
            <a:r>
              <a:rPr lang="en-GB" sz="2800" dirty="0"/>
              <a:t> for more info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be sure to read allegory “A Foolish Consistency is the Hobgoblin of Little Minds”  </a:t>
            </a:r>
            <a:endParaRPr lang="en-GB" sz="4400" dirty="0"/>
          </a:p>
          <a:p>
            <a:endParaRPr lang="en-GB" sz="44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4523F5-157D-434D-B707-B608E8C4C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802" y="2509120"/>
            <a:ext cx="4286250" cy="1162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97E039-384F-4A6D-874E-BED860D65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859" y="2509120"/>
            <a:ext cx="38766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101 : What is Python?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“</a:t>
            </a:r>
            <a:r>
              <a:rPr lang="en-GB" sz="2800" i="1" dirty="0"/>
              <a:t>Python is an interpreted, high-level, general-purpose programming language. (…)”</a:t>
            </a:r>
            <a:br>
              <a:rPr lang="en-GB" sz="2800" i="1" dirty="0"/>
            </a:br>
            <a:br>
              <a:rPr lang="en-GB" sz="2800" i="1" dirty="0"/>
            </a:br>
            <a:r>
              <a:rPr lang="en-GB" sz="2800" i="1" dirty="0"/>
              <a:t>“Python’s design philosophy emphasises code readability with its notable use of significant whitespace. (…)”</a:t>
            </a:r>
            <a:br>
              <a:rPr lang="en-GB" sz="2800" i="1" dirty="0"/>
            </a:br>
            <a:br>
              <a:rPr lang="en-GB" sz="2800" i="1" dirty="0"/>
            </a:br>
            <a:r>
              <a:rPr lang="en-GB" sz="2800" i="1" dirty="0"/>
              <a:t>“(designed for) writing clear, logical code for small and large-scales projects.”</a:t>
            </a:r>
          </a:p>
          <a:p>
            <a:endParaRPr lang="en-GB" sz="2800" i="1" dirty="0"/>
          </a:p>
          <a:p>
            <a:pPr marL="0" indent="0">
              <a:buNone/>
            </a:pPr>
            <a:r>
              <a:rPr lang="en-GB" sz="1800" dirty="0"/>
              <a:t>Wikipedia:</a:t>
            </a:r>
            <a:endParaRPr lang="en-GB" sz="1800" i="1" dirty="0"/>
          </a:p>
          <a:p>
            <a:r>
              <a:rPr lang="en-GB" sz="2800" i="1" dirty="0">
                <a:hlinkClick r:id="rId2"/>
              </a:rPr>
              <a:t>https://en.wikipedia.org/wiki/Python_(programming_language)</a:t>
            </a:r>
            <a:r>
              <a:rPr lang="en-GB" sz="2800" i="1" dirty="0"/>
              <a:t>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88585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Detect Code 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Run </a:t>
            </a:r>
            <a:r>
              <a:rPr lang="en-GB" sz="4400" b="1" dirty="0" err="1"/>
              <a:t>pylint</a:t>
            </a:r>
            <a:r>
              <a:rPr lang="en-GB" sz="4400" dirty="0"/>
              <a:t> to find your errors</a:t>
            </a:r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2800" dirty="0"/>
          </a:p>
          <a:p>
            <a:endParaRPr lang="en-GB" dirty="0"/>
          </a:p>
          <a:p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Ps </a:t>
            </a:r>
            <a:r>
              <a:rPr lang="en-GB" sz="2800" dirty="0">
                <a:hlinkClick r:id="rId2"/>
              </a:rPr>
              <a:t>https://www.python.org/dev/peps/pep-0008/</a:t>
            </a:r>
            <a:r>
              <a:rPr lang="en-GB" sz="2800" dirty="0"/>
              <a:t> for more info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be sure to read allegory “A Foolish Consistency is the Hobgoblin of Little Minds”  </a:t>
            </a:r>
            <a:endParaRPr lang="en-GB" sz="4400" dirty="0"/>
          </a:p>
          <a:p>
            <a:endParaRPr lang="en-GB" sz="44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4523F5-157D-434D-B707-B608E8C4C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802" y="2198727"/>
            <a:ext cx="4286250" cy="1162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97E039-384F-4A6D-874E-BED860D65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728" y="2141577"/>
            <a:ext cx="3876675" cy="1276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59FAC2-B0CD-472E-B172-43350694E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303" y="3417927"/>
            <a:ext cx="63912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29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Detect Code 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Other solutions exist</a:t>
            </a:r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r>
              <a:rPr lang="en-GB" sz="4400" dirty="0"/>
              <a:t>Big fan of flake8 for example</a:t>
            </a:r>
          </a:p>
          <a:p>
            <a:pPr marL="0" indent="0">
              <a:buNone/>
            </a:pPr>
            <a:r>
              <a:rPr lang="en-GB" sz="4400" dirty="0">
                <a:hlinkClick r:id="rId2"/>
              </a:rPr>
              <a:t>https://flake8.pycqa.org/en/latest/</a:t>
            </a:r>
            <a:r>
              <a:rPr lang="en-GB" sz="4400" dirty="0"/>
              <a:t> </a:t>
            </a:r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r>
              <a:rPr lang="en-GB" sz="4400" dirty="0"/>
              <a:t>.</a:t>
            </a:r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831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Auto fix Code 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Use </a:t>
            </a:r>
            <a:r>
              <a:rPr lang="en-GB" sz="4400" b="1" dirty="0"/>
              <a:t>black</a:t>
            </a:r>
            <a:r>
              <a:rPr lang="en-GB" sz="4400" dirty="0"/>
              <a:t> or similar for all code to fix said mistakes in your code</a:t>
            </a:r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r>
              <a:rPr lang="en-GB" sz="4400" dirty="0"/>
              <a:t>Install with pip</a:t>
            </a:r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r>
              <a:rPr lang="en-GB" sz="4400" dirty="0"/>
              <a:t>pip install black</a:t>
            </a:r>
          </a:p>
          <a:p>
            <a:pPr marL="0" indent="0">
              <a:buNone/>
            </a:pPr>
            <a:endParaRPr lang="en-GB" sz="4200" dirty="0"/>
          </a:p>
          <a:p>
            <a:pPr marL="0" indent="0">
              <a:buNone/>
            </a:pPr>
            <a:r>
              <a:rPr lang="en-GB" sz="4200" dirty="0"/>
              <a:t>black *.</a:t>
            </a:r>
            <a:r>
              <a:rPr lang="en-GB" sz="4200" dirty="0" err="1"/>
              <a:t>py</a:t>
            </a:r>
            <a:endParaRPr lang="en-GB" sz="4200" dirty="0"/>
          </a:p>
          <a:p>
            <a:endParaRPr lang="en-GB" sz="4200" dirty="0"/>
          </a:p>
          <a:p>
            <a:pPr marL="0" indent="0">
              <a:buNone/>
            </a:pPr>
            <a:r>
              <a:rPr lang="en-GB" sz="4200" dirty="0">
                <a:hlinkClick r:id="rId2"/>
              </a:rPr>
              <a:t>https://pypi.org/project/black/</a:t>
            </a:r>
            <a:r>
              <a:rPr lang="en-GB" sz="4200" dirty="0"/>
              <a:t> </a:t>
            </a:r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6785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Code</a:t>
            </a:r>
          </a:p>
          <a:p>
            <a:pPr algn="r"/>
            <a:r>
              <a:rPr lang="en-GB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546241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Code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For use </a:t>
            </a:r>
            <a:r>
              <a:rPr lang="en-GB" sz="4400" b="1" dirty="0" err="1"/>
              <a:t>pytest</a:t>
            </a:r>
            <a:r>
              <a:rPr lang="en-GB" sz="4400" dirty="0"/>
              <a:t> or </a:t>
            </a:r>
            <a:r>
              <a:rPr lang="en-GB" sz="4400" b="1" dirty="0" err="1"/>
              <a:t>unittest</a:t>
            </a:r>
            <a:r>
              <a:rPr lang="en-GB" sz="4400" dirty="0"/>
              <a:t> for all code</a:t>
            </a:r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pPr marL="0" indent="0">
              <a:buNone/>
            </a:pPr>
            <a:r>
              <a:rPr lang="en-GB" sz="2800" dirty="0"/>
              <a:t>Ps </a:t>
            </a:r>
            <a:r>
              <a:rPr lang="en-GB" sz="2800" dirty="0">
                <a:hlinkClick r:id="rId2"/>
              </a:rPr>
              <a:t>https://docs.python.org/3/library/unittest.html</a:t>
            </a:r>
            <a:r>
              <a:rPr lang="en-GB" sz="2800" dirty="0"/>
              <a:t> for more info</a:t>
            </a:r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F7EC9E-E9A8-42EB-BE81-BBC877E2C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417" y="2896494"/>
            <a:ext cx="2981325" cy="1285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0ED987-FA21-4804-AB75-59702AE00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288" y="2320130"/>
            <a:ext cx="40576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866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9891320" cy="49107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With a few arguments you can get code coverage from </a:t>
            </a:r>
            <a:r>
              <a:rPr lang="en-GB" sz="3200" dirty="0" err="1"/>
              <a:t>pytest</a:t>
            </a:r>
            <a:r>
              <a:rPr lang="en-GB" sz="3200" dirty="0"/>
              <a:t> , aim for 80% coverage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4A9894-B6A0-4E69-9E9F-EE447E7A9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01" y="2888172"/>
            <a:ext cx="7534275" cy="628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FAAC16-149D-4392-B44C-750C193E1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498" y="3651758"/>
            <a:ext cx="7840302" cy="271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917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Sample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9891320" cy="491073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Roman Numerals converter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.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Bonus points: can anyone say what’s wrong style wise with this code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3057E3B1-09CF-4EFC-885B-FA9F1CFCA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64" y="2206743"/>
            <a:ext cx="7339693" cy="383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273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Code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Integrate </a:t>
            </a:r>
            <a:r>
              <a:rPr lang="en-GB" sz="4400" b="1" dirty="0"/>
              <a:t>unit</a:t>
            </a:r>
            <a:r>
              <a:rPr lang="en-GB" sz="4400" dirty="0"/>
              <a:t> and </a:t>
            </a:r>
            <a:r>
              <a:rPr lang="en-GB" sz="4400" b="1" dirty="0"/>
              <a:t>coverage</a:t>
            </a:r>
            <a:r>
              <a:rPr lang="en-GB" sz="4400" dirty="0"/>
              <a:t> report files into your ci pipeline</a:t>
            </a:r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r>
              <a:rPr lang="en-GB" sz="4400" dirty="0"/>
              <a:t>Example:</a:t>
            </a:r>
          </a:p>
          <a:p>
            <a:pPr marL="0" indent="0">
              <a:buNone/>
            </a:pPr>
            <a:r>
              <a:rPr lang="en-GB" sz="4400" dirty="0">
                <a:hlinkClick r:id="rId2"/>
              </a:rPr>
              <a:t>https://dev.azure.com/riversafe/DevSecOps/_build/results?buildId=137</a:t>
            </a:r>
            <a:r>
              <a:rPr lang="en-GB" sz="4400" dirty="0"/>
              <a:t> </a:t>
            </a:r>
          </a:p>
          <a:p>
            <a:endParaRPr lang="en-GB" sz="4400" dirty="0"/>
          </a:p>
          <a:p>
            <a:endParaRPr lang="en-GB" sz="4400" dirty="0"/>
          </a:p>
          <a:p>
            <a:endParaRPr lang="en-GB" sz="4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A044FB-A04C-4FA1-A0CC-74A490242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141" y="2252212"/>
            <a:ext cx="5343612" cy="277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545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Code</a:t>
            </a:r>
          </a:p>
          <a:p>
            <a:pPr algn="r"/>
            <a:r>
              <a:rPr lang="en-GB" dirty="0"/>
              <a:t>Writing</a:t>
            </a:r>
          </a:p>
        </p:txBody>
      </p:sp>
    </p:spTree>
    <p:extLst>
      <p:ext uri="{BB962C8B-B14F-4D97-AF65-F5344CB8AC3E}">
        <p14:creationId xmlns:p14="http://schemas.microsoft.com/office/powerpoint/2010/main" val="2045684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Code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48289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Remember I mentioned linting on save? Running tests inline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Don’t be a hero programmer, use a IDE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</a:t>
            </a:r>
            <a:r>
              <a:rPr lang="en-GB" b="1" dirty="0"/>
              <a:t>WILL</a:t>
            </a:r>
            <a:r>
              <a:rPr lang="en-GB" dirty="0"/>
              <a:t> speed up your development compared to notepad++ or </a:t>
            </a:r>
            <a:r>
              <a:rPr lang="en-GB" dirty="0" err="1"/>
              <a:t>eMacs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Visual Studio has excellent python support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VSScode</a:t>
            </a:r>
            <a:r>
              <a:rPr lang="en-GB" dirty="0"/>
              <a:t> can be downloaded from </a:t>
            </a:r>
            <a:r>
              <a:rPr lang="en-GB" dirty="0">
                <a:hlinkClick r:id="rId2"/>
              </a:rPr>
              <a:t>https://code.visualstudio.com/</a:t>
            </a:r>
            <a:r>
              <a:rPr lang="en-GB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67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101: History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GB" dirty="0"/>
              <a:t>Born in the late 80’s by a chap called “Guido”</a:t>
            </a:r>
            <a:br>
              <a:rPr lang="en-GB" dirty="0"/>
            </a:b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Named after Monty Python’s Flying Circus</a:t>
            </a:r>
            <a:br>
              <a:rPr lang="en-GB" dirty="0"/>
            </a:b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Python 2.0 came out in the 2000</a:t>
            </a:r>
            <a:br>
              <a:rPr lang="en-GB" dirty="0"/>
            </a:br>
            <a:r>
              <a:rPr lang="en-GB" dirty="0"/>
              <a:t>marks the modern version of the programming language  aka garbage collection, character set support, etc</a:t>
            </a:r>
            <a:br>
              <a:rPr lang="en-GB" dirty="0"/>
            </a:b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Python 3.0 came out in 2008</a:t>
            </a:r>
            <a:br>
              <a:rPr lang="en-GB" dirty="0"/>
            </a:br>
            <a:r>
              <a:rPr lang="en-GB" dirty="0"/>
              <a:t>modern version of the programming language</a:t>
            </a:r>
            <a:br>
              <a:rPr lang="en-GB" dirty="0"/>
            </a:br>
            <a:r>
              <a:rPr lang="en-GB" dirty="0"/>
              <a:t>aka typing, better modules / classes, string interpolate, etc</a:t>
            </a:r>
            <a:br>
              <a:rPr lang="en-GB" dirty="0"/>
            </a:b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Strange high level language, that been be compiled for low level performance</a:t>
            </a:r>
          </a:p>
        </p:txBody>
      </p:sp>
    </p:spTree>
    <p:extLst>
      <p:ext uri="{BB962C8B-B14F-4D97-AF65-F5344CB8AC3E}">
        <p14:creationId xmlns:p14="http://schemas.microsoft.com/office/powerpoint/2010/main" val="813333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Python: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To get started with python install the above package </a:t>
            </a:r>
          </a:p>
          <a:p>
            <a:pPr marL="0" indent="0">
              <a:buNone/>
            </a:pPr>
            <a:r>
              <a:rPr lang="en-GB" sz="3200" dirty="0"/>
              <a:t>note it includes out of the box</a:t>
            </a:r>
          </a:p>
          <a:p>
            <a:pPr>
              <a:buFontTx/>
              <a:buChar char="-"/>
            </a:pPr>
            <a:r>
              <a:rPr lang="en-GB" sz="3200" dirty="0"/>
              <a:t>unit test support</a:t>
            </a:r>
          </a:p>
          <a:p>
            <a:pPr>
              <a:buFontTx/>
              <a:buChar char="-"/>
            </a:pPr>
            <a:r>
              <a:rPr lang="en-GB" sz="3200" dirty="0"/>
              <a:t>Linting support</a:t>
            </a:r>
          </a:p>
          <a:p>
            <a:pPr>
              <a:buFontTx/>
              <a:buChar char="-"/>
            </a:pPr>
            <a:r>
              <a:rPr lang="en-GB" sz="3200" dirty="0"/>
              <a:t>debugging support</a:t>
            </a:r>
            <a:endParaRPr lang="en-GB" sz="4400" i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CCA7E4-C272-4C38-865D-DD6DC330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99" y="1603275"/>
            <a:ext cx="6475445" cy="114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997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Python: Multiple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As mentioned previously sometimes you need multiple python versions or to isolate packages from each other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Python environment are a advanced topic by VS Code makes it easy: Note this button at the bottom of </a:t>
            </a:r>
            <a:r>
              <a:rPr lang="en-GB" sz="3200" dirty="0" err="1"/>
              <a:t>vscode</a:t>
            </a:r>
            <a:endParaRPr lang="en-GB" sz="3200" dirty="0"/>
          </a:p>
          <a:p>
            <a:pPr marL="0" indent="0">
              <a:buNone/>
            </a:pPr>
            <a:r>
              <a:rPr lang="en-GB" sz="3200" dirty="0"/>
              <a:t>  </a:t>
            </a:r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pPr marL="0" indent="0">
              <a:buNone/>
            </a:pPr>
            <a:r>
              <a:rPr lang="en-GB" sz="3200" dirty="0"/>
              <a:t>Clicking this allows you to choose you python environment within VS code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Manually can be done via </a:t>
            </a:r>
            <a:r>
              <a:rPr lang="en-GB" sz="3200" b="1" dirty="0" err="1"/>
              <a:t>venv</a:t>
            </a:r>
            <a:r>
              <a:rPr lang="en-GB" sz="3200" dirty="0"/>
              <a:t> </a:t>
            </a:r>
            <a:r>
              <a:rPr lang="en-GB" sz="3200" dirty="0">
                <a:hlinkClick r:id="rId2"/>
              </a:rPr>
              <a:t>https://docs.python.org/3/tutorial/venv.html</a:t>
            </a:r>
            <a:r>
              <a:rPr lang="en-GB" sz="3200" dirty="0"/>
              <a:t> or </a:t>
            </a:r>
          </a:p>
          <a:p>
            <a:pPr marL="0" indent="0">
              <a:buNone/>
            </a:pPr>
            <a:r>
              <a:rPr lang="en-GB" sz="3200" b="1" dirty="0" err="1"/>
              <a:t>pyenv</a:t>
            </a:r>
            <a:r>
              <a:rPr lang="en-GB" sz="3200" dirty="0"/>
              <a:t> </a:t>
            </a:r>
            <a:r>
              <a:rPr lang="en-GB" sz="3200" dirty="0">
                <a:hlinkClick r:id="rId3"/>
              </a:rPr>
              <a:t>https://realpython.com/intro-to-pyenv/</a:t>
            </a:r>
            <a:r>
              <a:rPr lang="en-GB" sz="32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8EF20F-5820-4A9F-AA94-C36783A7F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247" y="3263936"/>
            <a:ext cx="18478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727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Tooling: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err="1"/>
              <a:t>Cliffnotes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Use Tooling to do your linting and Testing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Use a IDE* to control your tooling</a:t>
            </a:r>
            <a:br>
              <a:rPr lang="en-GB" sz="2800" dirty="0"/>
            </a:b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* </a:t>
            </a:r>
            <a:r>
              <a:rPr lang="en-GB" sz="2800" dirty="0" err="1"/>
              <a:t>VSCode</a:t>
            </a:r>
            <a:r>
              <a:rPr lang="en-GB" sz="2800" dirty="0"/>
              <a:t>* is vastly better than writing in a raw editor like notepad or </a:t>
            </a:r>
            <a:r>
              <a:rPr lang="en-GB" sz="2800" i="1" dirty="0"/>
              <a:t>eclipse…</a:t>
            </a:r>
            <a:endParaRPr lang="en-GB" sz="2800" dirty="0"/>
          </a:p>
          <a:p>
            <a:pPr marL="0" indent="0">
              <a:buNone/>
            </a:pPr>
            <a:r>
              <a:rPr lang="en-GB" sz="1400" i="1" dirty="0"/>
              <a:t>* Footnote Disclaimer other good IDEs exist than </a:t>
            </a:r>
            <a:r>
              <a:rPr lang="en-GB" sz="1400" i="1" dirty="0" err="1"/>
              <a:t>VSCode</a:t>
            </a:r>
            <a:br>
              <a:rPr lang="en-GB" sz="1400" i="1" dirty="0"/>
            </a:br>
            <a:r>
              <a:rPr lang="en-GB" sz="1400" i="1" dirty="0"/>
              <a:t>(cough </a:t>
            </a:r>
            <a:r>
              <a:rPr lang="en-GB" sz="1400" i="1" dirty="0" err="1"/>
              <a:t>cough</a:t>
            </a:r>
            <a:r>
              <a:rPr lang="en-GB" sz="1400" i="1" dirty="0"/>
              <a:t> … </a:t>
            </a:r>
            <a:r>
              <a:rPr lang="en-GB" sz="1400" i="1" dirty="0" err="1"/>
              <a:t>pycharm</a:t>
            </a:r>
            <a:r>
              <a:rPr lang="en-GB" sz="1400" i="1" dirty="0"/>
              <a:t>, cough </a:t>
            </a:r>
            <a:r>
              <a:rPr lang="en-GB" sz="1400" i="1" dirty="0" err="1"/>
              <a:t>cough</a:t>
            </a:r>
            <a:r>
              <a:rPr lang="en-GB" sz="1400" i="1" dirty="0"/>
              <a:t> … IntelliJ)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6032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Further</a:t>
            </a:r>
          </a:p>
          <a:p>
            <a:pPr algn="r"/>
            <a:r>
              <a:rPr lang="en-GB" dirty="0"/>
              <a:t>Reading</a:t>
            </a:r>
          </a:p>
        </p:txBody>
      </p:sp>
    </p:spTree>
    <p:extLst>
      <p:ext uri="{BB962C8B-B14F-4D97-AF65-F5344CB8AC3E}">
        <p14:creationId xmlns:p14="http://schemas.microsoft.com/office/powerpoint/2010/main" val="37331794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Python Training: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Luckily we’re drowning in further resources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here’s some further reading</a:t>
            </a:r>
            <a:endParaRPr lang="en-GB" dirty="0"/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654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Python Training: 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Excellent guide on PEP-008 aka how to write “Python” style code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https://docs.python-guide.org/writing/style/</a:t>
            </a:r>
            <a:r>
              <a:rPr lang="en-GB" dirty="0"/>
              <a:t> 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br>
              <a:rPr lang="en-GB" sz="2800" dirty="0"/>
            </a:br>
            <a:r>
              <a:rPr lang="en-GB" sz="2800" dirty="0"/>
              <a:t>also</a:t>
            </a:r>
          </a:p>
          <a:p>
            <a:pPr marL="0" indent="0">
              <a:buNone/>
            </a:pPr>
            <a:r>
              <a:rPr lang="en-GB" sz="2800" dirty="0">
                <a:hlinkClick r:id="rId3"/>
              </a:rPr>
              <a:t>https://pep8.org/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>
                <a:hlinkClick r:id="rId4"/>
              </a:rPr>
              <a:t>https://www.python.org/dev/peps/pep-0008/</a:t>
            </a:r>
            <a:r>
              <a:rPr lang="en-GB" sz="28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8D8386-47BE-4B03-AC7F-899529944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4806" y="2848033"/>
            <a:ext cx="3237788" cy="180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227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Python Training: External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Tutorials by Google, as recommended by the python community</a:t>
            </a:r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Sorting</a:t>
            </a:r>
          </a:p>
          <a:p>
            <a:r>
              <a:rPr lang="en-GB" sz="2800" dirty="0">
                <a:hlinkClick r:id="rId2"/>
              </a:rPr>
              <a:t>https://developers.google.com/edu/python/sorting</a:t>
            </a:r>
            <a:r>
              <a:rPr lang="en-GB" sz="2800" dirty="0"/>
              <a:t> </a:t>
            </a:r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 err="1"/>
              <a:t>Dicts</a:t>
            </a:r>
            <a:r>
              <a:rPr lang="en-GB" sz="2800" dirty="0"/>
              <a:t> and Files</a:t>
            </a:r>
          </a:p>
          <a:p>
            <a:r>
              <a:rPr lang="en-GB" sz="2800" dirty="0">
                <a:hlinkClick r:id="rId3"/>
              </a:rPr>
              <a:t>https://developers.google.com/edu/python/dict-files</a:t>
            </a:r>
            <a:r>
              <a:rPr lang="en-GB" sz="2800" dirty="0"/>
              <a:t> </a:t>
            </a:r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Regular Expressions </a:t>
            </a:r>
            <a:br>
              <a:rPr lang="en-GB" sz="2800" dirty="0"/>
            </a:br>
            <a:r>
              <a:rPr lang="en-GB" sz="2800" dirty="0"/>
              <a:t>(which are always useful, even to non Perl chaps)</a:t>
            </a:r>
          </a:p>
          <a:p>
            <a:r>
              <a:rPr lang="en-GB" sz="2800" dirty="0">
                <a:hlinkClick r:id="rId4"/>
              </a:rPr>
              <a:t>https://developers.google.com/edu/python/regular-expressions</a:t>
            </a:r>
            <a:r>
              <a:rPr lang="en-GB" sz="2800" dirty="0"/>
              <a:t> </a:t>
            </a:r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Utilities</a:t>
            </a:r>
          </a:p>
          <a:p>
            <a:r>
              <a:rPr lang="en-GB" sz="2800" dirty="0">
                <a:hlinkClick r:id="rId5"/>
              </a:rPr>
              <a:t>https://developers.google.com/edu/python/utilities</a:t>
            </a:r>
            <a:r>
              <a:rPr lang="en-GB" sz="28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7478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Python Training: External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Free Tutorials by Kaggle, as recommended by the data science community</a:t>
            </a:r>
          </a:p>
          <a:p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5A1A04-8028-4AA7-989E-202988077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23736"/>
              </p:ext>
            </p:extLst>
          </p:nvPr>
        </p:nvGraphicFramePr>
        <p:xfrm>
          <a:off x="1228375" y="2698744"/>
          <a:ext cx="9110968" cy="3950818"/>
        </p:xfrm>
        <a:graphic>
          <a:graphicData uri="http://schemas.openxmlformats.org/drawingml/2006/table">
            <a:tbl>
              <a:tblPr/>
              <a:tblGrid>
                <a:gridCol w="4555484">
                  <a:extLst>
                    <a:ext uri="{9D8B030D-6E8A-4147-A177-3AD203B41FA5}">
                      <a16:colId xmlns:a16="http://schemas.microsoft.com/office/drawing/2014/main" val="1884249643"/>
                    </a:ext>
                  </a:extLst>
                </a:gridCol>
                <a:gridCol w="4555484">
                  <a:extLst>
                    <a:ext uri="{9D8B030D-6E8A-4147-A177-3AD203B41FA5}">
                      <a16:colId xmlns:a16="http://schemas.microsoft.com/office/drawing/2014/main" val="4030811299"/>
                    </a:ext>
                  </a:extLst>
                </a:gridCol>
              </a:tblGrid>
              <a:tr h="367378">
                <a:tc>
                  <a:txBody>
                    <a:bodyPr/>
                    <a:lstStyle/>
                    <a:p>
                      <a:pPr algn="l" fontAlgn="t"/>
                      <a:r>
                        <a:rPr lang="en-GB" b="1">
                          <a:solidFill>
                            <a:srgbClr val="172B4D"/>
                          </a:solidFill>
                          <a:effectLst/>
                        </a:rPr>
                        <a:t>Kaggle Challenge</a:t>
                      </a:r>
                    </a:p>
                  </a:txBody>
                  <a:tcPr marL="95250" marR="142875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>
                          <a:solidFill>
                            <a:srgbClr val="172B4D"/>
                          </a:solidFill>
                          <a:effectLst/>
                        </a:rPr>
                        <a:t>Content</a:t>
                      </a:r>
                    </a:p>
                  </a:txBody>
                  <a:tcPr marL="95250" marR="142875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455451"/>
                  </a:ext>
                </a:extLst>
              </a:tr>
              <a:tr h="1356208">
                <a:tc>
                  <a:txBody>
                    <a:bodyPr/>
                    <a:lstStyle/>
                    <a:p>
                      <a:pPr algn="l" fontAlgn="t"/>
                      <a:r>
                        <a:rPr lang="en-GB" u="none" strike="noStrike">
                          <a:solidFill>
                            <a:srgbClr val="0052CC"/>
                          </a:solidFill>
                          <a:effectLst/>
                          <a:hlinkClick r:id="rId2"/>
                        </a:rPr>
                        <a:t>5 Day Challenge on Data Visualisation, Chi-Sq &amp; T-test</a:t>
                      </a:r>
                      <a:endParaRPr lang="en-GB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Are you new to Data Science or need a quick refresher?</a:t>
                      </a:r>
                      <a:r>
                        <a:rPr lang="en-GB">
                          <a:solidFill>
                            <a:srgbClr val="003366"/>
                          </a:solidFill>
                          <a:effectLst/>
                        </a:rPr>
                        <a:t> This five day challenge will give you the guidance and support you need to kick-start your data science journey.</a:t>
                      </a:r>
                      <a:endParaRPr lang="en-GB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737473"/>
                  </a:ext>
                </a:extLst>
              </a:tr>
              <a:tr h="861793">
                <a:tc>
                  <a:txBody>
                    <a:bodyPr/>
                    <a:lstStyle/>
                    <a:p>
                      <a:pPr algn="l" fontAlgn="t"/>
                      <a:r>
                        <a:rPr lang="en-GB" u="none" strike="noStrike">
                          <a:solidFill>
                            <a:srgbClr val="0052CC"/>
                          </a:solidFill>
                          <a:effectLst/>
                          <a:hlinkClick r:id="rId3"/>
                        </a:rPr>
                        <a:t>7 Day Challenge - Learn Python for first timers</a:t>
                      </a:r>
                      <a:endParaRPr lang="en-GB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This is a learn Python Challenge helping you to become familiar with the Python programming language.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859109"/>
                  </a:ext>
                </a:extLst>
              </a:tr>
              <a:tr h="1109000">
                <a:tc>
                  <a:txBody>
                    <a:bodyPr/>
                    <a:lstStyle/>
                    <a:p>
                      <a:pPr algn="l" fontAlgn="t"/>
                      <a:r>
                        <a:rPr lang="en-GB" u="none" strike="noStrike">
                          <a:solidFill>
                            <a:srgbClr val="0052CC"/>
                          </a:solidFill>
                          <a:effectLst/>
                          <a:hlinkClick r:id="rId4"/>
                        </a:rPr>
                        <a:t>5 Day Challenge - Data Cleansing</a:t>
                      </a:r>
                      <a:endParaRPr lang="en-GB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This challenge will help you handle missing values, scaling &amp; normalisation, parsing dates, character encoding and manage inconsistent data entry.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79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3878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br>
              <a:rPr lang="en-GB" sz="2800" dirty="0"/>
            </a:br>
            <a:r>
              <a:rPr lang="en-GB" sz="2800" i="1" dirty="0"/>
              <a:t>“Wizard without Portfolio”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Fixer-Upper of </a:t>
            </a:r>
            <a:r>
              <a:rPr lang="en-GB" sz="2800" b="1" i="1" dirty="0"/>
              <a:t>Broken</a:t>
            </a:r>
            <a:r>
              <a:rPr lang="en-GB" sz="2800" dirty="0"/>
              <a:t> things, and </a:t>
            </a:r>
            <a:r>
              <a:rPr lang="en-GB" sz="2800" b="1" i="1" dirty="0"/>
              <a:t>creator</a:t>
            </a:r>
            <a:r>
              <a:rPr lang="en-GB" sz="2800" dirty="0"/>
              <a:t> of time-constrained workable </a:t>
            </a:r>
            <a:r>
              <a:rPr lang="en-GB" sz="2800" b="1" i="1" dirty="0"/>
              <a:t>Fudges</a:t>
            </a:r>
            <a:r>
              <a:rPr lang="en-GB" sz="2800" dirty="0"/>
              <a:t> for 15 years.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Email :</a:t>
            </a:r>
            <a:br>
              <a:rPr lang="en-GB" sz="2800" dirty="0"/>
            </a:br>
            <a:r>
              <a:rPr lang="en-GB" sz="2800" dirty="0">
                <a:hlinkClick r:id="rId2"/>
              </a:rPr>
              <a:t>anthony@zapper.hodgers.com</a:t>
            </a: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Thank </a:t>
            </a:r>
          </a:p>
          <a:p>
            <a:pPr algn="r"/>
            <a:r>
              <a:rPr lang="en-GB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69825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101: Adoption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GB" dirty="0"/>
              <a:t>Adopted as main shell language for Apple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Adopted as the language of choice by Data Scientists </a:t>
            </a:r>
            <a:br>
              <a:rPr lang="en-GB" dirty="0"/>
            </a:b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Adopted around the world as “hardcode” heavy lifting language for CPU bound applications </a:t>
            </a:r>
            <a:r>
              <a:rPr lang="en-GB" i="1" dirty="0"/>
              <a:t>…rust slowly taking over though</a:t>
            </a:r>
            <a:br>
              <a:rPr lang="en-GB" dirty="0"/>
            </a:b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Adopted as scripting language for many embedded devices</a:t>
            </a:r>
          </a:p>
        </p:txBody>
      </p:sp>
    </p:spTree>
    <p:extLst>
      <p:ext uri="{BB962C8B-B14F-4D97-AF65-F5344CB8AC3E}">
        <p14:creationId xmlns:p14="http://schemas.microsoft.com/office/powerpoint/2010/main" val="70042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sz="5400" dirty="0"/>
              <a:t>PYTHON VERSIONS</a:t>
            </a:r>
          </a:p>
        </p:txBody>
      </p:sp>
    </p:spTree>
    <p:extLst>
      <p:ext uri="{BB962C8B-B14F-4D97-AF65-F5344CB8AC3E}">
        <p14:creationId xmlns:p14="http://schemas.microsoft.com/office/powerpoint/2010/main" val="193531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Versions: Python-Versions...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When </a:t>
            </a:r>
            <a:r>
              <a:rPr lang="en-GB" sz="2800" dirty="0"/>
              <a:t>getting into python it isn’t long before you run into python’s different versions…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Python 2 !=</a:t>
            </a:r>
            <a:r>
              <a:rPr lang="en-GB" dirty="0"/>
              <a:t> </a:t>
            </a:r>
            <a:r>
              <a:rPr lang="en-GB" sz="2800" dirty="0"/>
              <a:t>Python 3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Python 3.2 != Python 3.8</a:t>
            </a:r>
          </a:p>
        </p:txBody>
      </p:sp>
    </p:spTree>
    <p:extLst>
      <p:ext uri="{BB962C8B-B14F-4D97-AF65-F5344CB8AC3E}">
        <p14:creationId xmlns:p14="http://schemas.microsoft.com/office/powerpoint/2010/main" val="381763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Versions: Python 2 /Python 3 </a:t>
            </a:r>
            <a:br>
              <a:rPr lang="en-GB" dirty="0"/>
            </a:br>
            <a:r>
              <a:rPr lang="en-GB" dirty="0"/>
              <a:t>a comparison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4807592" cy="2930933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0" dirty="0"/>
              <a:t>PYTHON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6000" dirty="0"/>
              <a:t>Legacy – </a:t>
            </a:r>
            <a:r>
              <a:rPr lang="en-GB" sz="2800" dirty="0"/>
              <a:t>still entrenched in lots of old software</a:t>
            </a:r>
            <a:endParaRPr lang="en-GB" sz="6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6000" dirty="0"/>
              <a:t>Library – </a:t>
            </a:r>
            <a:r>
              <a:rPr lang="en-GB" sz="4000" dirty="0"/>
              <a:t>many old libraries are not forwards compatible</a:t>
            </a:r>
            <a:endParaRPr lang="en-GB" sz="6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6000" dirty="0"/>
              <a:t>ASCII – </a:t>
            </a:r>
            <a:r>
              <a:rPr lang="en-GB" sz="2800" dirty="0"/>
              <a:t>Strings are stored as ASCII by default</a:t>
            </a:r>
            <a:endParaRPr lang="en-GB" sz="6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6000" dirty="0"/>
              <a:t>5/2 = 2 – </a:t>
            </a:r>
            <a:r>
              <a:rPr lang="en-GB" sz="2800" dirty="0"/>
              <a:t>Integer calculations are rounded down</a:t>
            </a:r>
            <a:endParaRPr lang="en-GB" sz="6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6000" dirty="0"/>
              <a:t>Print “hello world” – </a:t>
            </a:r>
            <a:r>
              <a:rPr lang="en-GB" sz="2800" dirty="0"/>
              <a:t>print in python 2 style</a:t>
            </a:r>
            <a:endParaRPr lang="en-GB" sz="6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F8D1B-E39C-458A-BDD6-5C4845E46AD6}"/>
              </a:ext>
            </a:extLst>
          </p:cNvPr>
          <p:cNvSpPr txBox="1">
            <a:spLocks/>
          </p:cNvSpPr>
          <p:nvPr/>
        </p:nvSpPr>
        <p:spPr>
          <a:xfrm>
            <a:off x="5797491" y="1825625"/>
            <a:ext cx="5158531" cy="3518162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9600" dirty="0"/>
              <a:t>PYTHON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9600" dirty="0"/>
              <a:t>Future – </a:t>
            </a:r>
            <a:r>
              <a:rPr lang="en-GB" sz="6000" dirty="0"/>
              <a:t>It is slowly but surely taking over</a:t>
            </a:r>
            <a:endParaRPr lang="en-GB" sz="9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9600" dirty="0"/>
              <a:t>Library-</a:t>
            </a:r>
            <a:r>
              <a:rPr lang="en-GB" sz="6000" dirty="0"/>
              <a:t>most new libraries are not developed with backwards compatibility using tech only in python 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9600" dirty="0"/>
              <a:t>Unicode – </a:t>
            </a:r>
            <a:r>
              <a:rPr lang="en-GB" sz="6000" dirty="0"/>
              <a:t>Strings are in Unicode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9600" dirty="0"/>
              <a:t>5/2 = 2.5-</a:t>
            </a:r>
            <a:r>
              <a:rPr lang="en-GB" sz="6000" dirty="0"/>
              <a:t>The expression will return the expected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9600" dirty="0"/>
              <a:t>Print (“Hello World”)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B17A3-D7D3-44D2-9CBF-73A7E7387CDC}"/>
              </a:ext>
            </a:extLst>
          </p:cNvPr>
          <p:cNvSpPr txBox="1"/>
          <p:nvPr/>
        </p:nvSpPr>
        <p:spPr>
          <a:xfrm>
            <a:off x="421546" y="4756558"/>
            <a:ext cx="1109653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For more info</a:t>
            </a:r>
          </a:p>
          <a:p>
            <a:r>
              <a:rPr lang="en-GB" dirty="0">
                <a:hlinkClick r:id="rId2"/>
              </a:rPr>
              <a:t>https://dev.azure.com/riversafe/DevSecOps/_wiki/wikis/DevSecOps.wiki/187/Python-Best-Practice</a:t>
            </a:r>
            <a:endParaRPr lang="en-GB" dirty="0"/>
          </a:p>
          <a:p>
            <a:r>
              <a:rPr lang="en-GB" dirty="0">
                <a:hlinkClick r:id="rId3"/>
              </a:rPr>
              <a:t>https://docs.python.org/2/whatsnew/</a:t>
            </a:r>
            <a:r>
              <a:rPr lang="en-GB" dirty="0"/>
              <a:t> </a:t>
            </a:r>
          </a:p>
          <a:p>
            <a:r>
              <a:rPr lang="en-GB" dirty="0">
                <a:hlinkClick r:id="rId4"/>
              </a:rPr>
              <a:t>https://docs.python.org/3/whatsnew/</a:t>
            </a:r>
            <a:r>
              <a:rPr lang="en-GB" dirty="0"/>
              <a:t> </a:t>
            </a:r>
          </a:p>
          <a:p>
            <a:r>
              <a:rPr lang="en-GB" dirty="0">
                <a:hlinkClick r:id="rId5"/>
              </a:rPr>
              <a:t>https://docs.python.org/3/whatsnew/3.8.html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7811472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ts val="6000"/>
          </a:lnSpc>
          <a:defRPr sz="6000" b="1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iversafe PPT Template" id="{15312C86-7DA5-244E-8974-0116B017F2C0}" vid="{8B879BD9-7B38-0E4B-967E-2B2C695050F2}"/>
    </a:ext>
  </a:extLst>
</a:theme>
</file>

<file path=ppt/theme/theme2.xml><?xml version="1.0" encoding="utf-8"?>
<a:theme xmlns:a="http://schemas.openxmlformats.org/drawingml/2006/main" name="Body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versafe PPT Template" id="{15312C86-7DA5-244E-8974-0116B017F2C0}" vid="{76C87B3E-45FE-E649-BD7A-258DAC1DAD0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Riversafe PPT Template - NEW</Template>
  <TotalTime>214</TotalTime>
  <Words>2112</Words>
  <Application>Microsoft Office PowerPoint</Application>
  <PresentationFormat>Widescreen</PresentationFormat>
  <Paragraphs>438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Calibri</vt:lpstr>
      <vt:lpstr>Calibri Light</vt:lpstr>
      <vt:lpstr>Menlo</vt:lpstr>
      <vt:lpstr>Open Sans</vt:lpstr>
      <vt:lpstr>Segoe UI VSS (Regular)</vt:lpstr>
      <vt:lpstr>Title Slides</vt:lpstr>
      <vt:lpstr>Body Slides</vt:lpstr>
      <vt:lpstr>PowerPoint Presentation</vt:lpstr>
      <vt:lpstr>Python 101</vt:lpstr>
      <vt:lpstr>PowerPoint Presentation</vt:lpstr>
      <vt:lpstr>Python 101 : What is Python?</vt:lpstr>
      <vt:lpstr>Python 101: History</vt:lpstr>
      <vt:lpstr>Python 101: Adoption</vt:lpstr>
      <vt:lpstr>PowerPoint Presentation</vt:lpstr>
      <vt:lpstr>Versions: Python-Versions...</vt:lpstr>
      <vt:lpstr>Versions: Python 2 /Python 3  a comparison</vt:lpstr>
      <vt:lpstr>Versions: Overview</vt:lpstr>
      <vt:lpstr>PowerPoint Presentation</vt:lpstr>
      <vt:lpstr>Follow Wiki Guide</vt:lpstr>
      <vt:lpstr>Dependency Installation: Pip Modules</vt:lpstr>
      <vt:lpstr>Python Install / History: Questions</vt:lpstr>
      <vt:lpstr>PowerPoint Presentation</vt:lpstr>
      <vt:lpstr>Python Primer: JS (Node) vs Python</vt:lpstr>
      <vt:lpstr>Python Primer: Hello World</vt:lpstr>
      <vt:lpstr>Python Primer: 101</vt:lpstr>
      <vt:lpstr>PowerPoint Presentation</vt:lpstr>
      <vt:lpstr>Python Primer: Primitives</vt:lpstr>
      <vt:lpstr>Python Primer: Boolean Primitives</vt:lpstr>
      <vt:lpstr>Python Primer: Number Primitives</vt:lpstr>
      <vt:lpstr>Python Primer: String Primitives</vt:lpstr>
      <vt:lpstr>Python Collection: Sequence Primitives</vt:lpstr>
      <vt:lpstr>Python Collection: Mapping Primitives</vt:lpstr>
      <vt:lpstr>Python Primer: Important Notes</vt:lpstr>
      <vt:lpstr>Python Primer: Primitives Overview</vt:lpstr>
      <vt:lpstr>PowerPoint Presentation</vt:lpstr>
      <vt:lpstr>Python Primer: Function</vt:lpstr>
      <vt:lpstr>Python Primer: Function Parameters</vt:lpstr>
      <vt:lpstr>Python Primer: Function Decoration</vt:lpstr>
      <vt:lpstr>Python Primer: Function DocString</vt:lpstr>
      <vt:lpstr>Python Primer: Questions</vt:lpstr>
      <vt:lpstr>PowerPoint Presentation</vt:lpstr>
      <vt:lpstr>Python Tooling</vt:lpstr>
      <vt:lpstr>Python Tooling</vt:lpstr>
      <vt:lpstr>Python Tooling</vt:lpstr>
      <vt:lpstr>PowerPoint Presentation</vt:lpstr>
      <vt:lpstr>Python Primer: Detect Code Styling</vt:lpstr>
      <vt:lpstr>Python Primer: Detect Code Styling</vt:lpstr>
      <vt:lpstr>Python Primer: Detect Code Styling</vt:lpstr>
      <vt:lpstr>Python Primer: Auto fix Code Styling</vt:lpstr>
      <vt:lpstr>PowerPoint Presentation</vt:lpstr>
      <vt:lpstr>Python Primer: Code Testing</vt:lpstr>
      <vt:lpstr>Python Primer: Coverage</vt:lpstr>
      <vt:lpstr>Python Primer: Sample App</vt:lpstr>
      <vt:lpstr>Python Primer: Code Testing</vt:lpstr>
      <vt:lpstr>PowerPoint Presentation</vt:lpstr>
      <vt:lpstr>Python Primer: Code Testing</vt:lpstr>
      <vt:lpstr>Python: VS Code</vt:lpstr>
      <vt:lpstr>Python: Multiple Environments</vt:lpstr>
      <vt:lpstr>Python Tooling: Questions</vt:lpstr>
      <vt:lpstr>PowerPoint Presentation</vt:lpstr>
      <vt:lpstr>Further Python Training:</vt:lpstr>
      <vt:lpstr>Further Python Training: Styling</vt:lpstr>
      <vt:lpstr>Further Python Training: External</vt:lpstr>
      <vt:lpstr>Further Python Training: External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Burgos</dc:creator>
  <cp:lastModifiedBy>Anthony McKale</cp:lastModifiedBy>
  <cp:revision>23</cp:revision>
  <dcterms:created xsi:type="dcterms:W3CDTF">2021-03-03T12:43:49Z</dcterms:created>
  <dcterms:modified xsi:type="dcterms:W3CDTF">2021-05-24T13:32:46Z</dcterms:modified>
</cp:coreProperties>
</file>