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57"/>
  </p:notesMasterIdLst>
  <p:handoutMasterIdLst>
    <p:handoutMasterId r:id="rId58"/>
  </p:handoutMasterIdLst>
  <p:sldIdLst>
    <p:sldId id="256" r:id="rId3"/>
    <p:sldId id="332" r:id="rId4"/>
    <p:sldId id="258" r:id="rId5"/>
    <p:sldId id="259" r:id="rId6"/>
    <p:sldId id="435" r:id="rId7"/>
    <p:sldId id="427" r:id="rId8"/>
    <p:sldId id="434" r:id="rId9"/>
    <p:sldId id="440" r:id="rId10"/>
    <p:sldId id="436" r:id="rId11"/>
    <p:sldId id="437" r:id="rId12"/>
    <p:sldId id="438" r:id="rId13"/>
    <p:sldId id="441" r:id="rId14"/>
    <p:sldId id="474" r:id="rId15"/>
    <p:sldId id="433" r:id="rId16"/>
    <p:sldId id="475" r:id="rId17"/>
    <p:sldId id="473" r:id="rId18"/>
    <p:sldId id="429" r:id="rId19"/>
    <p:sldId id="430" r:id="rId20"/>
    <p:sldId id="439" r:id="rId21"/>
    <p:sldId id="428" r:id="rId22"/>
    <p:sldId id="431" r:id="rId23"/>
    <p:sldId id="432" r:id="rId24"/>
    <p:sldId id="425" r:id="rId25"/>
    <p:sldId id="442" r:id="rId26"/>
    <p:sldId id="447" r:id="rId27"/>
    <p:sldId id="454" r:id="rId28"/>
    <p:sldId id="452" r:id="rId29"/>
    <p:sldId id="449" r:id="rId30"/>
    <p:sldId id="448" r:id="rId31"/>
    <p:sldId id="470" r:id="rId32"/>
    <p:sldId id="450" r:id="rId33"/>
    <p:sldId id="451" r:id="rId34"/>
    <p:sldId id="453" r:id="rId35"/>
    <p:sldId id="446" r:id="rId36"/>
    <p:sldId id="455" r:id="rId37"/>
    <p:sldId id="458" r:id="rId38"/>
    <p:sldId id="457" r:id="rId39"/>
    <p:sldId id="459" r:id="rId40"/>
    <p:sldId id="464" r:id="rId41"/>
    <p:sldId id="466" r:id="rId42"/>
    <p:sldId id="467" r:id="rId43"/>
    <p:sldId id="468" r:id="rId44"/>
    <p:sldId id="477" r:id="rId45"/>
    <p:sldId id="460" r:id="rId46"/>
    <p:sldId id="462" r:id="rId47"/>
    <p:sldId id="463" r:id="rId48"/>
    <p:sldId id="471" r:id="rId49"/>
    <p:sldId id="476" r:id="rId50"/>
    <p:sldId id="472" r:id="rId51"/>
    <p:sldId id="469" r:id="rId52"/>
    <p:sldId id="383" r:id="rId53"/>
    <p:sldId id="384" r:id="rId54"/>
    <p:sldId id="389" r:id="rId55"/>
    <p:sldId id="38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332"/>
          </p14:sldIdLst>
        </p14:section>
        <p14:section name="Test Theory" id="{D6368BC7-F94E-4B86-B1DB-77B49E88E994}">
          <p14:sldIdLst>
            <p14:sldId id="258"/>
            <p14:sldId id="259"/>
            <p14:sldId id="435"/>
            <p14:sldId id="427"/>
            <p14:sldId id="434"/>
            <p14:sldId id="440"/>
            <p14:sldId id="436"/>
            <p14:sldId id="437"/>
            <p14:sldId id="438"/>
            <p14:sldId id="441"/>
            <p14:sldId id="474"/>
            <p14:sldId id="433"/>
            <p14:sldId id="475"/>
            <p14:sldId id="473"/>
            <p14:sldId id="429"/>
            <p14:sldId id="430"/>
            <p14:sldId id="439"/>
            <p14:sldId id="428"/>
            <p14:sldId id="431"/>
            <p14:sldId id="432"/>
            <p14:sldId id="425"/>
          </p14:sldIdLst>
        </p14:section>
        <p14:section name="Python Unit Testing" id="{5FD40BED-D16F-4DB9-B19E-FF4F9FEEC9E3}">
          <p14:sldIdLst>
            <p14:sldId id="442"/>
            <p14:sldId id="447"/>
            <p14:sldId id="454"/>
            <p14:sldId id="452"/>
            <p14:sldId id="449"/>
            <p14:sldId id="448"/>
            <p14:sldId id="470"/>
            <p14:sldId id="450"/>
            <p14:sldId id="451"/>
            <p14:sldId id="453"/>
            <p14:sldId id="446"/>
            <p14:sldId id="455"/>
            <p14:sldId id="458"/>
            <p14:sldId id="457"/>
            <p14:sldId id="459"/>
            <p14:sldId id="464"/>
            <p14:sldId id="466"/>
            <p14:sldId id="467"/>
            <p14:sldId id="468"/>
            <p14:sldId id="477"/>
            <p14:sldId id="460"/>
            <p14:sldId id="462"/>
            <p14:sldId id="463"/>
            <p14:sldId id="471"/>
            <p14:sldId id="476"/>
            <p14:sldId id="472"/>
            <p14:sldId id="469"/>
          </p14:sldIdLst>
        </p14:section>
        <p14:section name="Further Reading" id="{349D4D1A-AC06-4360-9F61-BC6527C9B4FA}">
          <p14:sldIdLst>
            <p14:sldId id="383"/>
            <p14:sldId id="384"/>
          </p14:sldIdLst>
        </p14:section>
        <p14:section name="End" id="{ECD50EA6-F3D2-463D-99B2-D8A6C27604D2}">
          <p14:sldIdLst>
            <p14:sldId id="389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114" d="100"/>
          <a:sy n="114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en/webdriver/" TargetMode="External"/><Relationship Id="rId2" Type="http://schemas.openxmlformats.org/officeDocument/2006/relationships/hyperlink" Target="https://en.wikipedia.org/wiki/Cucumber_(software)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hyperlink" Target="https://cucumber.io/docs/gherki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en/webdriver/" TargetMode="External"/><Relationship Id="rId2" Type="http://schemas.openxmlformats.org/officeDocument/2006/relationships/hyperlink" Target="https://en.wikipedia.org/wiki/Cucumber_(software)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hyperlink" Target="https://cucumber.io/docs/gherki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6.2.x/" TargetMode="External"/><Relationship Id="rId2" Type="http://schemas.openxmlformats.org/officeDocument/2006/relationships/hyperlink" Target="https://docs.python.org/3/library/unittest.html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Mars_Climate_Orbiter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6.2.x/" TargetMode="External"/><Relationship Id="rId2" Type="http://schemas.openxmlformats.org/officeDocument/2006/relationships/hyperlink" Target="https://docs.python.org/3/library/unittest.html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python.org/3/reference/simple_stmts.html#the-assert-statement" TargetMode="Externa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en/webdriver/" TargetMode="External"/><Relationship Id="rId2" Type="http://schemas.openxmlformats.org/officeDocument/2006/relationships/hyperlink" Target="https://en.wikipedia.org/wiki/Cucumber_(software)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cucumber.io/docs/gherkin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6.2.x/fixture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ytest-snapshot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ytest-snapshot/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ypi.org/project/pytest-snapshot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ypi.org/project/pytest-snapshot/" TargetMode="Externa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6.2.x/xunit_setup.html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en/6.2.x/" TargetMode="External"/><Relationship Id="rId2" Type="http://schemas.openxmlformats.org/officeDocument/2006/relationships/hyperlink" Target="https://docs.python.org/3/library/unittest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testingreferences.com/testinghistory.php" TargetMode="External"/><Relationship Id="rId4" Type="http://schemas.openxmlformats.org/officeDocument/2006/relationships/hyperlink" Target="https://docs.pytest.org/en/6.2.x/xunit_setup.html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Friday Training Hour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49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Principal Engineer</a:t>
            </a:r>
          </a:p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15/05/2021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5" y="2282868"/>
            <a:ext cx="6153324" cy="158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“Python </a:t>
            </a:r>
          </a:p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Basics”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</a:t>
            </a:r>
            <a:r>
              <a:rPr lang="en-GB" sz="4400" dirty="0"/>
              <a:t>E2e Testing </a:t>
            </a:r>
            <a:br>
              <a:rPr lang="en-GB" dirty="0"/>
            </a:br>
            <a:r>
              <a:rPr lang="en-GB" sz="3200" dirty="0"/>
              <a:t>Given / When / Test at big scale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4762849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 err="1"/>
              <a:t>Cliffnotes</a:t>
            </a:r>
            <a:endParaRPr lang="en-GB" sz="2000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GB" sz="2000" dirty="0"/>
              <a:t>Write pseudo code* in pseudo English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GB" sz="2000" dirty="0"/>
              <a:t>Regex pseudo English into Code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GB" sz="2000" dirty="0"/>
              <a:t>Profit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Works well with well defined requirements, it’s super quick to get e2e testing created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It’s undetailed, you know </a:t>
            </a:r>
            <a:r>
              <a:rPr lang="en-GB" sz="2000" b="1" dirty="0"/>
              <a:t>something</a:t>
            </a:r>
            <a:r>
              <a:rPr lang="en-GB" sz="2000" dirty="0"/>
              <a:t> is broken just not </a:t>
            </a:r>
            <a:r>
              <a:rPr lang="en-GB" sz="2000" b="1" dirty="0"/>
              <a:t>where</a:t>
            </a:r>
            <a:r>
              <a:rPr lang="en-GB" sz="2000" dirty="0"/>
              <a:t>,</a:t>
            </a:r>
            <a:r>
              <a:rPr lang="en-GB" sz="2000" b="1" dirty="0"/>
              <a:t> what </a:t>
            </a:r>
            <a:r>
              <a:rPr lang="en-GB" sz="2000" dirty="0"/>
              <a:t>or </a:t>
            </a:r>
            <a:r>
              <a:rPr lang="en-GB" sz="2000" b="1" dirty="0"/>
              <a:t>how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i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i="1" dirty="0"/>
              <a:t>* Ps: folks sometimes write integration tests directly in sugared code instead of gherkin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CF87D-ED89-4EB9-AF39-48459021144E}"/>
              </a:ext>
            </a:extLst>
          </p:cNvPr>
          <p:cNvSpPr txBox="1"/>
          <p:nvPr/>
        </p:nvSpPr>
        <p:spPr>
          <a:xfrm>
            <a:off x="589328" y="5902947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https://en.wikipedia.org/wiki/Cucumber_(software)</a:t>
            </a:r>
            <a:endParaRPr lang="en-GB" dirty="0"/>
          </a:p>
          <a:p>
            <a:r>
              <a:rPr lang="en-GB" dirty="0">
                <a:hlinkClick r:id="rId3"/>
              </a:rPr>
              <a:t>https://www.selenium.dev/documentation/en/webdriver/</a:t>
            </a:r>
            <a:endParaRPr lang="en-GB" dirty="0"/>
          </a:p>
          <a:p>
            <a:r>
              <a:rPr lang="en-GB" dirty="0">
                <a:hlinkClick r:id="rId4"/>
              </a:rPr>
              <a:t>https://cucumber.io/docs/gherkin/</a:t>
            </a:r>
            <a:r>
              <a:rPr lang="en-GB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15BD64-D200-4FDD-9ED8-225F2B3F5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327" y="2030052"/>
            <a:ext cx="6269867" cy="25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5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</a:t>
            </a:r>
            <a:r>
              <a:rPr lang="en-GB" sz="4400" dirty="0"/>
              <a:t>Unit Testing </a:t>
            </a:r>
            <a:br>
              <a:rPr lang="en-GB" dirty="0"/>
            </a:br>
            <a:r>
              <a:rPr lang="en-GB" sz="3200" dirty="0"/>
              <a:t>Given / When / Test at small scale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399945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 err="1"/>
              <a:t>Cliffnotes</a:t>
            </a:r>
            <a:endParaRPr lang="en-GB" sz="2000" dirty="0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GB" sz="2000" dirty="0"/>
              <a:t>Write actual code in source language, next to code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GB" sz="2000" dirty="0"/>
              <a:t>Run code to assert expectation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AutoNum type="arabicParenR"/>
            </a:pPr>
            <a:r>
              <a:rPr lang="en-GB" sz="2000" dirty="0"/>
              <a:t>Profit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This is </a:t>
            </a:r>
            <a:r>
              <a:rPr lang="en-GB" sz="2000" b="1" dirty="0"/>
              <a:t>slower</a:t>
            </a:r>
            <a:r>
              <a:rPr lang="en-GB" sz="2000" dirty="0"/>
              <a:t> and </a:t>
            </a:r>
            <a:r>
              <a:rPr lang="en-GB" sz="2000" b="1" dirty="0"/>
              <a:t>hard</a:t>
            </a:r>
            <a:r>
              <a:rPr lang="en-GB" sz="2000" dirty="0"/>
              <a:t> to do, especially if done retrospectively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Done well, you know </a:t>
            </a:r>
            <a:r>
              <a:rPr lang="en-GB" sz="2000" b="1" dirty="0"/>
              <a:t>what, why &amp;</a:t>
            </a:r>
            <a:r>
              <a:rPr lang="en-GB" sz="2000" dirty="0"/>
              <a:t> </a:t>
            </a:r>
            <a:r>
              <a:rPr lang="en-GB" sz="2000" b="1" dirty="0"/>
              <a:t>where</a:t>
            </a:r>
            <a:r>
              <a:rPr lang="en-GB" sz="2000" dirty="0"/>
              <a:t> something is bust and broken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CF87D-ED89-4EB9-AF39-48459021144E}"/>
              </a:ext>
            </a:extLst>
          </p:cNvPr>
          <p:cNvSpPr txBox="1"/>
          <p:nvPr/>
        </p:nvSpPr>
        <p:spPr>
          <a:xfrm>
            <a:off x="589328" y="5715298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https://en.wikipedia.org/wiki/Cucumber_(software)</a:t>
            </a:r>
            <a:endParaRPr lang="en-GB" dirty="0"/>
          </a:p>
          <a:p>
            <a:r>
              <a:rPr lang="en-GB" dirty="0">
                <a:hlinkClick r:id="rId3"/>
              </a:rPr>
              <a:t>https://www.selenium.dev/documentation/en/webdriver/</a:t>
            </a:r>
            <a:endParaRPr lang="en-GB" dirty="0"/>
          </a:p>
          <a:p>
            <a:r>
              <a:rPr lang="en-GB" dirty="0">
                <a:hlinkClick r:id="rId4"/>
              </a:rPr>
              <a:t>https://cucumber.io/docs/gherkin/</a:t>
            </a:r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04B84-7F1A-4D9C-808F-A02607979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556" y="1690688"/>
            <a:ext cx="6667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7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6000" dirty="0"/>
              <a:t>Why Test ?</a:t>
            </a:r>
          </a:p>
        </p:txBody>
      </p:sp>
    </p:spTree>
    <p:extLst>
      <p:ext uri="{BB962C8B-B14F-4D97-AF65-F5344CB8AC3E}">
        <p14:creationId xmlns:p14="http://schemas.microsoft.com/office/powerpoint/2010/main" val="234194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famous Software Bug</a:t>
            </a:r>
          </a:p>
          <a:p>
            <a:pPr marL="0" indent="0">
              <a:buNone/>
            </a:pPr>
            <a:r>
              <a:rPr lang="en-GB" dirty="0"/>
              <a:t>Boeing Delta II 1998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5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famous Software Bug</a:t>
            </a:r>
          </a:p>
          <a:p>
            <a:pPr marL="0" indent="0">
              <a:buNone/>
            </a:pPr>
            <a:r>
              <a:rPr lang="en-GB" dirty="0"/>
              <a:t>Boeing Delta II 1998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A</a:t>
            </a:r>
            <a:r>
              <a:rPr lang="en-GB" dirty="0"/>
              <a:t>: gave pounds of force required for lift off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6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famous Software Bug</a:t>
            </a:r>
          </a:p>
          <a:p>
            <a:pPr marL="0" indent="0">
              <a:buNone/>
            </a:pPr>
            <a:r>
              <a:rPr lang="en-GB" dirty="0"/>
              <a:t>Boeing Delta II 1998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A</a:t>
            </a:r>
            <a:r>
              <a:rPr lang="en-GB" dirty="0"/>
              <a:t>: gave pounds of force required for lift off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B</a:t>
            </a:r>
            <a:r>
              <a:rPr lang="en-GB" dirty="0"/>
              <a:t>: required newtons per </a:t>
            </a:r>
            <a:r>
              <a:rPr lang="en-GB" dirty="0" err="1"/>
              <a:t>sq</a:t>
            </a:r>
            <a:r>
              <a:rPr lang="en-GB" dirty="0"/>
              <a:t> meter for lift off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5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Most famous Software Bug</a:t>
            </a:r>
          </a:p>
          <a:p>
            <a:pPr marL="0" indent="0">
              <a:buNone/>
            </a:pPr>
            <a:r>
              <a:rPr lang="en-GB" dirty="0"/>
              <a:t>Boeing Delta II 1998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A</a:t>
            </a:r>
            <a:r>
              <a:rPr lang="en-GB" dirty="0"/>
              <a:t>: gave pounds of force required for lift off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</a:t>
            </a:r>
            <a:r>
              <a:rPr lang="en-GB" b="1" dirty="0"/>
              <a:t>B</a:t>
            </a:r>
            <a:r>
              <a:rPr lang="en-GB" dirty="0"/>
              <a:t>: required newtons per </a:t>
            </a:r>
            <a:r>
              <a:rPr lang="en-GB" dirty="0" err="1"/>
              <a:t>sq</a:t>
            </a:r>
            <a:r>
              <a:rPr lang="en-GB" dirty="0"/>
              <a:t> meter for lift off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When </a:t>
            </a:r>
            <a:r>
              <a:rPr lang="en-GB" b="1" dirty="0"/>
              <a:t>A</a:t>
            </a:r>
            <a:r>
              <a:rPr lang="en-GB" dirty="0"/>
              <a:t> and </a:t>
            </a:r>
            <a:r>
              <a:rPr lang="en-GB" b="1" dirty="0"/>
              <a:t>B</a:t>
            </a:r>
            <a:r>
              <a:rPr lang="en-GB" dirty="0"/>
              <a:t> spoke the Rocket blew up at a total cost of $327 million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22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This is a lesson why proper testing is needed before things go Live!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System A and B needed Unit, integration, and manual </a:t>
            </a:r>
            <a:r>
              <a:rPr lang="en-GB" sz="2800" dirty="0"/>
              <a:t>testing</a:t>
            </a: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Even Nasa can occasionally mess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01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08847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How do you know which systems to test 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3368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820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08847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How do you know which A and B will blow up your app ?</a:t>
            </a:r>
          </a:p>
          <a:p>
            <a:pPr marL="0" indent="0">
              <a:buNone/>
            </a:pPr>
            <a:endParaRPr lang="en-GB" dirty="0"/>
          </a:p>
          <a:p>
            <a:pPr algn="l"/>
            <a:r>
              <a:rPr lang="en-GB" dirty="0"/>
              <a:t>Dirty Secret: You don’t*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You need to test everything*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</a:t>
            </a:r>
            <a:r>
              <a:rPr lang="en-GB" sz="2800" dirty="0"/>
              <a:t> to be semi sure*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 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3368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3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Testing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sz="3600" dirty="0"/>
              <a:t>Today we’ll cover 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Test Theory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Python Unit Testing Tool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Worked Example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endParaRPr lang="en-GB" sz="3600" dirty="0"/>
          </a:p>
          <a:p>
            <a:pPr marL="0" lvl="0" indent="0">
              <a:buNone/>
            </a:pPr>
            <a:r>
              <a:rPr lang="en-GB" sz="3600" dirty="0"/>
              <a:t>It’ll aim to cover </a:t>
            </a:r>
            <a:r>
              <a:rPr lang="en-GB" sz="3600" b="1" i="1" dirty="0" err="1"/>
              <a:t>unittest</a:t>
            </a:r>
            <a:r>
              <a:rPr lang="en-GB" sz="3600" dirty="0"/>
              <a:t> and </a:t>
            </a:r>
            <a:r>
              <a:rPr lang="en-GB" sz="3600" b="1" i="1" dirty="0" err="1"/>
              <a:t>pytest</a:t>
            </a:r>
            <a:r>
              <a:rPr lang="en-GB" sz="3600" dirty="0"/>
              <a:t> python tools</a:t>
            </a:r>
          </a:p>
          <a:p>
            <a:pPr marL="0" lvl="0" indent="0">
              <a:buNone/>
            </a:pPr>
            <a:r>
              <a:rPr lang="en-GB" dirty="0">
                <a:hlinkClick r:id="rId2"/>
              </a:rPr>
              <a:t>https://docs.python.org/3/library/unittest.html</a:t>
            </a:r>
            <a:r>
              <a:rPr lang="en-GB" dirty="0"/>
              <a:t> </a:t>
            </a:r>
          </a:p>
          <a:p>
            <a:pPr marL="0" lvl="0" indent="0">
              <a:buNone/>
            </a:pPr>
            <a:r>
              <a:rPr lang="en-GB" dirty="0">
                <a:hlinkClick r:id="rId3"/>
              </a:rPr>
              <a:t>https://docs.pytest.org/en/6.2.x/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85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How do you know which A and B will blow up your app ?</a:t>
            </a:r>
          </a:p>
          <a:p>
            <a:pPr marL="0" indent="0">
              <a:buNone/>
            </a:pPr>
            <a:endParaRPr lang="en-GB" dirty="0"/>
          </a:p>
          <a:p>
            <a:pPr algn="l"/>
            <a:r>
              <a:rPr lang="en-GB" dirty="0"/>
              <a:t>Dirty Secret: You don’t*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  <a:r>
              <a:rPr lang="en-GB" sz="2800" dirty="0"/>
              <a:t> Complexity</a:t>
            </a:r>
            <a:r>
              <a:rPr lang="en-GB" dirty="0"/>
              <a:t>, previous impacting bug locations can help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14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You need to test everything*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</a:t>
            </a:r>
            <a:r>
              <a:rPr lang="en-GB" sz="2800" dirty="0"/>
              <a:t> to be semi sure*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 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 Conventionally you aim for a percentage of everything called </a:t>
            </a:r>
            <a:r>
              <a:rPr lang="en-GB" b="0" i="1" dirty="0">
                <a:solidFill>
                  <a:srgbClr val="111111"/>
                </a:solidFill>
                <a:effectLst/>
                <a:latin typeface="u0000"/>
              </a:rPr>
              <a:t>coverage</a:t>
            </a:r>
            <a:br>
              <a:rPr lang="en-GB" b="0" i="1" dirty="0">
                <a:solidFill>
                  <a:srgbClr val="111111"/>
                </a:solidFill>
                <a:effectLst/>
                <a:latin typeface="u0000"/>
              </a:rPr>
            </a:br>
            <a:endParaRPr lang="en-GB" sz="2800" i="1" dirty="0"/>
          </a:p>
          <a:p>
            <a:pPr marL="0" indent="0">
              <a:buNone/>
            </a:pPr>
            <a:r>
              <a:rPr lang="en-GB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 Another dirty secret, testing code can have bugs…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30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 </a:t>
            </a:r>
            <a:r>
              <a:rPr lang="en-GB" b="1" dirty="0"/>
              <a:t>Why ?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747158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How do you know which A and B will blow up your app ?</a:t>
            </a:r>
          </a:p>
          <a:p>
            <a:pPr marL="0" indent="0">
              <a:buNone/>
            </a:pPr>
            <a:endParaRPr lang="en-GB" dirty="0"/>
          </a:p>
          <a:p>
            <a:pPr algn="l"/>
            <a:r>
              <a:rPr lang="en-GB" dirty="0"/>
              <a:t>Dirty Secret: You don’t*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You need to test everything*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</a:t>
            </a:r>
            <a:r>
              <a:rPr lang="en-GB" sz="2800" dirty="0"/>
              <a:t> to be semi sure*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 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¹</a:t>
            </a:r>
            <a:r>
              <a:rPr lang="en-GB" sz="2800" dirty="0"/>
              <a:t> Complexity</a:t>
            </a:r>
            <a:r>
              <a:rPr lang="en-GB" dirty="0"/>
              <a:t>, previous impacting bug locations can help</a:t>
            </a:r>
          </a:p>
          <a:p>
            <a:pPr marL="0" indent="0">
              <a:buNone/>
            </a:pPr>
            <a:r>
              <a:rPr lang="en-GB" sz="2800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u0000"/>
              </a:rPr>
              <a:t>² Conventionally it’s a percentage of everything called </a:t>
            </a:r>
            <a:r>
              <a:rPr lang="en-GB" b="0" i="1" dirty="0">
                <a:solidFill>
                  <a:srgbClr val="111111"/>
                </a:solidFill>
                <a:effectLst/>
                <a:latin typeface="u0000"/>
              </a:rPr>
              <a:t>coverage</a:t>
            </a:r>
            <a:endParaRPr lang="en-GB" sz="2800" i="1" dirty="0"/>
          </a:p>
          <a:p>
            <a:pPr marL="0" indent="0">
              <a:buNone/>
            </a:pPr>
            <a:r>
              <a:rPr lang="en-GB" dirty="0"/>
              <a:t>*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³ Another dirty secret, testing code can have bugs…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0594-516C-44A8-80B6-31497C7C0DE7}"/>
              </a:ext>
            </a:extLst>
          </p:cNvPr>
          <p:cNvSpPr txBox="1"/>
          <p:nvPr/>
        </p:nvSpPr>
        <p:spPr>
          <a:xfrm>
            <a:off x="838201" y="575046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https://en.wikipedia.org/wiki/Mars_Climate_Orbiter</a:t>
            </a:r>
            <a:r>
              <a:rPr lang="en-GB" dirty="0"/>
              <a:t> </a:t>
            </a:r>
          </a:p>
        </p:txBody>
      </p:sp>
      <p:pic>
        <p:nvPicPr>
          <p:cNvPr id="1026" name="Picture 2" descr="Rocket during launch">
            <a:extLst>
              <a:ext uri="{FF2B5EF4-FFF2-40B4-BE49-F238E27FC236}">
                <a16:creationId xmlns:a16="http://schemas.microsoft.com/office/drawing/2014/main" id="{7BF22829-1E65-45ED-8CFE-0B995E45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998" y="1466428"/>
            <a:ext cx="28676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49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Questions?: Test Theory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441E3-C37B-440F-8DF5-4799DA8B9068}"/>
              </a:ext>
            </a:extLst>
          </p:cNvPr>
          <p:cNvSpPr txBox="1">
            <a:spLocks/>
          </p:cNvSpPr>
          <p:nvPr/>
        </p:nvSpPr>
        <p:spPr>
          <a:xfrm>
            <a:off x="755709" y="140757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Questions ?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37860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Unit Testing</a:t>
            </a:r>
          </a:p>
        </p:txBody>
      </p:sp>
    </p:spTree>
    <p:extLst>
      <p:ext uri="{BB962C8B-B14F-4D97-AF65-F5344CB8AC3E}">
        <p14:creationId xmlns:p14="http://schemas.microsoft.com/office/powerpoint/2010/main" val="4059061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en-GB" dirty="0"/>
              <a:t>Python Unit Testing 101</a:t>
            </a:r>
          </a:p>
          <a:p>
            <a:pPr>
              <a:buFontTx/>
              <a:buChar char="-"/>
            </a:pPr>
            <a:r>
              <a:rPr lang="en-GB" dirty="0"/>
              <a:t>Extra Stuff</a:t>
            </a:r>
          </a:p>
        </p:txBody>
      </p:sp>
    </p:spTree>
    <p:extLst>
      <p:ext uri="{BB962C8B-B14F-4D97-AF65-F5344CB8AC3E}">
        <p14:creationId xmlns:p14="http://schemas.microsoft.com/office/powerpoint/2010/main" val="2982586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Unit Testing 101</a:t>
            </a:r>
          </a:p>
        </p:txBody>
      </p:sp>
    </p:spTree>
    <p:extLst>
      <p:ext uri="{BB962C8B-B14F-4D97-AF65-F5344CB8AC3E}">
        <p14:creationId xmlns:p14="http://schemas.microsoft.com/office/powerpoint/2010/main" val="3129305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Basic Terms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Test Assertion : A check for a condition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Test Case : Grouping of setup code then Test Assertions</a:t>
            </a:r>
            <a:br>
              <a:rPr lang="en-GB" dirty="0"/>
            </a:br>
            <a:r>
              <a:rPr lang="en-GB" dirty="0"/>
              <a:t>(Unit test case: would be for single function)</a:t>
            </a:r>
            <a:br>
              <a:rPr lang="en-GB" dirty="0"/>
            </a:br>
            <a:endParaRPr lang="en-GB" dirty="0"/>
          </a:p>
          <a:p>
            <a:pPr>
              <a:buFontTx/>
              <a:buChar char="-"/>
            </a:pPr>
            <a:r>
              <a:rPr lang="en-GB" dirty="0"/>
              <a:t>Test Suite : Grouping of Test Cases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Test Framework/Runner : Software App that runs your tests suite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758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/>
              <a:t>Test Framework/Runner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Software App that runs your tests suite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Python has two main runners: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Unittest</a:t>
            </a:r>
            <a:br>
              <a:rPr lang="en-GB" dirty="0"/>
            </a:br>
            <a:r>
              <a:rPr lang="en-GB" dirty="0"/>
              <a:t>inbuilt, a bit basic</a:t>
            </a:r>
            <a:br>
              <a:rPr lang="en-GB" dirty="0"/>
            </a:br>
            <a:r>
              <a:rPr lang="en-GB" dirty="0">
                <a:hlinkClick r:id="rId2"/>
              </a:rPr>
              <a:t>https://docs.python.org/3/library/unittest.html</a:t>
            </a:r>
            <a:br>
              <a:rPr lang="en-GB" dirty="0"/>
            </a:br>
            <a:r>
              <a:rPr lang="en-GB" dirty="0"/>
              <a:t> </a:t>
            </a:r>
          </a:p>
          <a:p>
            <a:pPr>
              <a:buFontTx/>
              <a:buChar char="-"/>
            </a:pPr>
            <a:r>
              <a:rPr lang="en-GB" dirty="0" err="1"/>
              <a:t>Pytest</a:t>
            </a:r>
            <a:br>
              <a:rPr lang="en-GB" dirty="0"/>
            </a:br>
            <a:r>
              <a:rPr lang="en-GB" dirty="0"/>
              <a:t>installed via pip, very advanced, has lots of plugins, built </a:t>
            </a:r>
            <a:r>
              <a:rPr lang="en-GB" dirty="0" err="1"/>
              <a:t>ontop</a:t>
            </a:r>
            <a:r>
              <a:rPr lang="en-GB" dirty="0"/>
              <a:t> of </a:t>
            </a:r>
            <a:r>
              <a:rPr lang="en-GB" dirty="0" err="1"/>
              <a:t>unittest</a:t>
            </a:r>
            <a:br>
              <a:rPr lang="en-GB" dirty="0"/>
            </a:br>
            <a:r>
              <a:rPr lang="en-GB" dirty="0">
                <a:hlinkClick r:id="rId3"/>
              </a:rPr>
              <a:t>https://docs.pytest.org/en/6.2.x/</a:t>
            </a:r>
            <a:r>
              <a:rPr lang="en-GB" dirty="0"/>
              <a:t> 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We’ll be covering </a:t>
            </a:r>
            <a:r>
              <a:rPr lang="en-GB" dirty="0" err="1"/>
              <a:t>pytest</a:t>
            </a:r>
            <a:r>
              <a:rPr lang="en-GB" dirty="0"/>
              <a:t>, but basically they both work the same way</a:t>
            </a:r>
            <a:br>
              <a:rPr lang="en-GB" dirty="0"/>
            </a:b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980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 err="1"/>
              <a:t>Pytest</a:t>
            </a:r>
            <a:r>
              <a:rPr lang="en-GB" dirty="0"/>
              <a:t> Test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basically easy to install and use</a:t>
            </a:r>
            <a:br>
              <a:rPr lang="en-GB" dirty="0"/>
            </a:b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Install via pip </a:t>
            </a:r>
            <a:r>
              <a:rPr lang="en-GB" i="1" dirty="0"/>
              <a:t>“pip install </a:t>
            </a:r>
            <a:r>
              <a:rPr lang="en-GB" i="1" dirty="0" err="1"/>
              <a:t>pytest</a:t>
            </a:r>
            <a:r>
              <a:rPr lang="en-GB" i="1" dirty="0"/>
              <a:t>”</a:t>
            </a:r>
            <a:br>
              <a:rPr lang="en-GB" i="1" dirty="0"/>
            </a:br>
            <a:endParaRPr lang="en-GB" i="1" dirty="0"/>
          </a:p>
          <a:p>
            <a:pPr marL="514350" indent="-514350">
              <a:buAutoNum type="arabicParenR"/>
            </a:pPr>
            <a:r>
              <a:rPr lang="en-GB" dirty="0"/>
              <a:t>create a folder called </a:t>
            </a:r>
            <a:r>
              <a:rPr lang="en-GB" b="1" dirty="0"/>
              <a:t>tests/</a:t>
            </a:r>
            <a:br>
              <a:rPr lang="en-GB" b="1" dirty="0"/>
            </a:br>
            <a:endParaRPr lang="en-GB" b="1" dirty="0"/>
          </a:p>
          <a:p>
            <a:pPr marL="514350" indent="-514350">
              <a:buAutoNum type="arabicParenR"/>
            </a:pPr>
            <a:r>
              <a:rPr lang="en-GB" dirty="0"/>
              <a:t>Have files in there with the name “</a:t>
            </a:r>
            <a:r>
              <a:rPr lang="en-GB" b="1" dirty="0"/>
              <a:t>test_</a:t>
            </a:r>
            <a:r>
              <a:rPr lang="en-GB" dirty="0"/>
              <a:t>&lt;</a:t>
            </a:r>
            <a:r>
              <a:rPr lang="en-GB" dirty="0" err="1"/>
              <a:t>module_name</a:t>
            </a:r>
            <a:r>
              <a:rPr lang="en-GB" dirty="0"/>
              <a:t>&gt;”</a:t>
            </a:r>
            <a:br>
              <a:rPr lang="en-GB" dirty="0"/>
            </a:b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Run with </a:t>
            </a:r>
            <a:r>
              <a:rPr lang="en-GB" i="1" dirty="0"/>
              <a:t>“</a:t>
            </a:r>
            <a:r>
              <a:rPr lang="en-GB" i="1" dirty="0" err="1"/>
              <a:t>pytest</a:t>
            </a:r>
            <a:r>
              <a:rPr lang="en-GB" i="1" dirty="0"/>
              <a:t> tests”</a:t>
            </a:r>
          </a:p>
        </p:txBody>
      </p:sp>
    </p:spTree>
    <p:extLst>
      <p:ext uri="{BB962C8B-B14F-4D97-AF65-F5344CB8AC3E}">
        <p14:creationId xmlns:p14="http://schemas.microsoft.com/office/powerpoint/2010/main" val="330484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 sz="6000" dirty="0"/>
              <a:t>Test Theory</a:t>
            </a:r>
          </a:p>
        </p:txBody>
      </p:sp>
    </p:spTree>
    <p:extLst>
      <p:ext uri="{BB962C8B-B14F-4D97-AF65-F5344CB8AC3E}">
        <p14:creationId xmlns:p14="http://schemas.microsoft.com/office/powerpoint/2010/main" val="2480001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 err="1"/>
              <a:t>Pytest</a:t>
            </a:r>
            <a:r>
              <a:rPr lang="en-GB" dirty="0"/>
              <a:t> 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basically it’s a file, either :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b="1" dirty="0"/>
              <a:t>Class</a:t>
            </a:r>
            <a:r>
              <a:rPr lang="en-GB" dirty="0"/>
              <a:t> prefixed “Test…” with functions prefixed “test_”</a:t>
            </a:r>
          </a:p>
          <a:p>
            <a:pPr marL="0" indent="0">
              <a:buNone/>
            </a:pPr>
            <a:r>
              <a:rPr lang="en-GB" dirty="0"/>
              <a:t>- or a </a:t>
            </a:r>
            <a:r>
              <a:rPr lang="en-GB" b="1" dirty="0"/>
              <a:t>File</a:t>
            </a:r>
            <a:r>
              <a:rPr lang="en-GB" dirty="0"/>
              <a:t> prefixed “test_” with functions prefixed “test_...”</a:t>
            </a:r>
          </a:p>
          <a:p>
            <a:pPr marL="0" indent="0">
              <a:buNone/>
            </a:pPr>
            <a:r>
              <a:rPr lang="en-GB" dirty="0"/>
              <a:t>- can be created via code but that’s </a:t>
            </a:r>
            <a:r>
              <a:rPr lang="en-GB" b="1" dirty="0"/>
              <a:t>mad</a:t>
            </a:r>
            <a:r>
              <a:rPr lang="en-GB" dirty="0"/>
              <a:t> (</a:t>
            </a:r>
            <a:r>
              <a:rPr lang="en-GB" i="1" dirty="0"/>
              <a:t>not teaching it</a:t>
            </a:r>
            <a:r>
              <a:rPr lang="en-GB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99EA1-F2FD-4513-A197-5985D121A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894" y="3872851"/>
            <a:ext cx="3153340" cy="1101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D7105-6606-4482-9818-170F5F122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6" y="3872851"/>
            <a:ext cx="4225204" cy="2620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91E6B6-0D39-486A-B6B6-A0EC5F1F6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423" y="3872851"/>
            <a:ext cx="4155668" cy="262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04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 err="1"/>
              <a:t>Pytest</a:t>
            </a:r>
            <a:r>
              <a:rPr lang="en-GB" dirty="0"/>
              <a:t>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Grouping of setup code then Test Assertions</a:t>
            </a:r>
            <a:br>
              <a:rPr lang="en-GB" dirty="0"/>
            </a:br>
            <a:r>
              <a:rPr lang="en-GB" dirty="0"/>
              <a:t>(Unit test case: would be for single function)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Normal layout is :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Given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non tested setup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b="1" dirty="0"/>
              <a:t>When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get function under test output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b="1" dirty="0"/>
              <a:t>Then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expectations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84FB3-0ED8-42AA-A911-12125CAC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659" y="2710231"/>
            <a:ext cx="3468977" cy="2336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EA8D2-CD87-4922-8F2B-B2BE5A04F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340" y="5181600"/>
            <a:ext cx="6505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47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 err="1"/>
              <a:t>Pytest</a:t>
            </a:r>
            <a:r>
              <a:rPr lang="en-GB" dirty="0"/>
              <a:t> Test 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A check for a condition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assert</a:t>
            </a:r>
          </a:p>
          <a:p>
            <a:pPr marL="0" indent="0">
              <a:buNone/>
            </a:pPr>
            <a:r>
              <a:rPr lang="en-GB" dirty="0"/>
              <a:t>It’s a very cool python operator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Effectively it’s checks for equality other wise </a:t>
            </a:r>
          </a:p>
          <a:p>
            <a:pPr marL="0" indent="0">
              <a:buNone/>
            </a:pPr>
            <a:r>
              <a:rPr lang="en-GB" dirty="0"/>
              <a:t>raises a exception caught by the framework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2FBC4-2E87-487C-BC9D-9F5CAD48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213" y="1152441"/>
            <a:ext cx="4353318" cy="1645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D2CF98-D5AC-4D66-9F7F-358BCB574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5" y="5910104"/>
            <a:ext cx="5381625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7860F7-3215-4D6D-ABF5-6ED464C76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357" y="3226805"/>
            <a:ext cx="3589659" cy="23309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2E04A3-B673-4DFD-9B28-9CC958D6B28D}"/>
              </a:ext>
            </a:extLst>
          </p:cNvPr>
          <p:cNvSpPr txBox="1"/>
          <p:nvPr/>
        </p:nvSpPr>
        <p:spPr>
          <a:xfrm>
            <a:off x="838200" y="619889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>
                <a:hlinkClick r:id="rId5"/>
              </a:rPr>
              <a:t>https://docs.python.org/3/reference/simple_stmts.html#the-assert-statement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178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As I was saying…</a:t>
            </a:r>
          </a:p>
        </p:txBody>
      </p:sp>
    </p:spTree>
    <p:extLst>
      <p:ext uri="{BB962C8B-B14F-4D97-AF65-F5344CB8AC3E}">
        <p14:creationId xmlns:p14="http://schemas.microsoft.com/office/powerpoint/2010/main" val="4138053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101</a:t>
            </a:r>
            <a:br>
              <a:rPr lang="en-GB" dirty="0"/>
            </a:br>
            <a:r>
              <a:rPr lang="en-GB" dirty="0"/>
              <a:t>Summary </a:t>
            </a:r>
            <a:r>
              <a:rPr lang="en-GB" sz="3200" dirty="0"/>
              <a:t>Given / When / Test at small scale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4678959" cy="4165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Unit Testing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1) Write actual code in source language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2) Run code to assert expectations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3) Profit</a:t>
            </a:r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endParaRPr lang="en-GB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This is </a:t>
            </a:r>
            <a:r>
              <a:rPr lang="en-GB" sz="2000" b="1" dirty="0"/>
              <a:t>slower</a:t>
            </a:r>
            <a:r>
              <a:rPr lang="en-GB" sz="2000" dirty="0"/>
              <a:t> and </a:t>
            </a:r>
            <a:r>
              <a:rPr lang="en-GB" sz="2000" b="1" dirty="0"/>
              <a:t>hard</a:t>
            </a:r>
            <a:r>
              <a:rPr lang="en-GB" sz="2000" dirty="0"/>
              <a:t> to do </a:t>
            </a:r>
            <a:r>
              <a:rPr lang="en-GB" sz="2000" b="1" dirty="0"/>
              <a:t>retrospectively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 dirty="0"/>
              <a:t>Done well, you know what/why/where is bust and broken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CF87D-ED89-4EB9-AF39-48459021144E}"/>
              </a:ext>
            </a:extLst>
          </p:cNvPr>
          <p:cNvSpPr txBox="1"/>
          <p:nvPr/>
        </p:nvSpPr>
        <p:spPr>
          <a:xfrm>
            <a:off x="589328" y="5715298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https://en.wikipedia.org/wiki/Cucumber_(software)</a:t>
            </a:r>
            <a:endParaRPr lang="en-GB" dirty="0"/>
          </a:p>
          <a:p>
            <a:r>
              <a:rPr lang="en-GB" dirty="0">
                <a:hlinkClick r:id="rId3"/>
              </a:rPr>
              <a:t>https://www.selenium.dev/documentation/en/webdriver/</a:t>
            </a:r>
            <a:endParaRPr lang="en-GB" dirty="0"/>
          </a:p>
          <a:p>
            <a:r>
              <a:rPr lang="en-GB" dirty="0">
                <a:hlinkClick r:id="rId4"/>
              </a:rPr>
              <a:t>https://cucumber.io/docs/gherkin/</a:t>
            </a:r>
            <a:r>
              <a:rPr lang="en-GB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B0BD9-B00E-4932-9013-DA745B11D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437" y="1825625"/>
            <a:ext cx="527685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D2888-7C78-428A-B32D-77E527C09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8436" y="3027362"/>
            <a:ext cx="5328331" cy="25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Unit Testing Extra Stuff</a:t>
            </a:r>
          </a:p>
        </p:txBody>
      </p:sp>
    </p:spTree>
    <p:extLst>
      <p:ext uri="{BB962C8B-B14F-4D97-AF65-F5344CB8AC3E}">
        <p14:creationId xmlns:p14="http://schemas.microsoft.com/office/powerpoint/2010/main" val="3991198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Will now talk about :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Mocking</a:t>
            </a:r>
          </a:p>
          <a:p>
            <a:pPr>
              <a:buFontTx/>
              <a:buChar char="-"/>
            </a:pPr>
            <a:r>
              <a:rPr lang="en-GB" dirty="0"/>
              <a:t>Fixtures</a:t>
            </a:r>
          </a:p>
          <a:p>
            <a:pPr>
              <a:buFontTx/>
              <a:buChar char="-"/>
            </a:pPr>
            <a:r>
              <a:rPr lang="en-GB" dirty="0"/>
              <a:t>Snapshots</a:t>
            </a:r>
          </a:p>
          <a:p>
            <a:pPr>
              <a:buFontTx/>
              <a:buChar char="-"/>
            </a:pPr>
            <a:r>
              <a:rPr lang="en-GB" dirty="0"/>
              <a:t>Setup / Teardown</a:t>
            </a:r>
          </a:p>
          <a:p>
            <a:pPr>
              <a:buFontTx/>
              <a:buChar char="-"/>
            </a:pPr>
            <a:r>
              <a:rPr lang="en-GB" dirty="0"/>
              <a:t>Coverage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987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Mocking is basically creating a known replacement for testing to talk to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examples :</a:t>
            </a:r>
          </a:p>
          <a:p>
            <a:pPr>
              <a:buFontTx/>
              <a:buChar char="-"/>
            </a:pPr>
            <a:r>
              <a:rPr lang="en-GB" b="1" dirty="0"/>
              <a:t>environment variables </a:t>
            </a:r>
            <a:r>
              <a:rPr lang="en-GB" dirty="0"/>
              <a:t>can be “mocked” so the test can run against given environment</a:t>
            </a:r>
          </a:p>
          <a:p>
            <a:pPr>
              <a:buFontTx/>
              <a:buChar char="-"/>
            </a:pPr>
            <a:r>
              <a:rPr lang="en-GB" b="1" dirty="0"/>
              <a:t>Classes</a:t>
            </a:r>
            <a:r>
              <a:rPr lang="en-GB" dirty="0"/>
              <a:t> can be “mocked” to given consistent / known output</a:t>
            </a:r>
          </a:p>
          <a:p>
            <a:pPr>
              <a:buFontTx/>
              <a:buChar char="-"/>
            </a:pPr>
            <a:r>
              <a:rPr lang="en-GB" b="1" dirty="0"/>
              <a:t>HTTP</a:t>
            </a:r>
            <a:r>
              <a:rPr lang="en-GB" dirty="0"/>
              <a:t> calls can be “mocked” to ensure consistent responses and not cause expense or slowness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962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Mocking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 err="1"/>
              <a:t>Pytest</a:t>
            </a:r>
            <a:r>
              <a:rPr lang="en-GB" dirty="0"/>
              <a:t> environment variables Mocking Example</a:t>
            </a:r>
          </a:p>
          <a:p>
            <a:pPr marL="0" indent="0">
              <a:buNone/>
            </a:pPr>
            <a:r>
              <a:rPr lang="en-GB" dirty="0"/>
              <a:t>Using “</a:t>
            </a:r>
            <a:r>
              <a:rPr lang="en-GB" dirty="0" err="1"/>
              <a:t>unittest.mock.patch</a:t>
            </a:r>
            <a:r>
              <a:rPr lang="en-GB" dirty="0"/>
              <a:t>”*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* Remember </a:t>
            </a:r>
            <a:r>
              <a:rPr lang="en-GB" dirty="0" err="1"/>
              <a:t>pytest</a:t>
            </a:r>
            <a:r>
              <a:rPr lang="en-GB" dirty="0"/>
              <a:t> built on </a:t>
            </a:r>
            <a:r>
              <a:rPr lang="en-GB" dirty="0" err="1"/>
              <a:t>unittest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09753-5772-4A65-AB8F-46A443A58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825" y="2884403"/>
            <a:ext cx="4037595" cy="302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03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Some times you really want to insert a big xml file or image file or something into a test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Inserting it inline is really messy, especially if it needs to be reused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answer is Fixtures, common input into tests in a neat and tidy way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https://docs.pytest.org/en/6.2.x/fixture.html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830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sz="2800" dirty="0"/>
              <a:t>History</a:t>
            </a:r>
          </a:p>
          <a:p>
            <a:pPr>
              <a:buFontTx/>
              <a:buChar char="-"/>
            </a:pPr>
            <a:r>
              <a:rPr lang="en-GB" sz="2800" dirty="0"/>
              <a:t>Software </a:t>
            </a:r>
            <a:r>
              <a:rPr lang="en-GB" dirty="0"/>
              <a:t>T</a:t>
            </a:r>
            <a:r>
              <a:rPr lang="en-GB" sz="2800" dirty="0"/>
              <a:t>est Types</a:t>
            </a:r>
            <a:endParaRPr lang="en-GB" dirty="0"/>
          </a:p>
          <a:p>
            <a:pPr>
              <a:buFontTx/>
              <a:buChar char="-"/>
            </a:pPr>
            <a:r>
              <a:rPr lang="en-GB" sz="2800" dirty="0"/>
              <a:t>Why Test ?</a:t>
            </a:r>
          </a:p>
          <a:p>
            <a:pPr>
              <a:buFontTx/>
              <a:buChar char="-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88585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Snapshots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Some times you really want to compare the output to a big xml file or image file or something into a test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Copy and pasting the HTML output or image file into a test, is messy and hard to update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answer is Snapshot plugin, common output checking into tests in a neat and tidy way*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* Note: snapshot tests are normally not really unit tests but integration tests, but they’re still very </a:t>
            </a:r>
            <a:r>
              <a:rPr lang="en-GB" i="1" dirty="0" err="1"/>
              <a:t>very</a:t>
            </a:r>
            <a:r>
              <a:rPr lang="en-GB" i="1" dirty="0"/>
              <a:t> useful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https://pypi.org/project/pytest-snapshot/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49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Snapshots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pip install </a:t>
            </a:r>
            <a:r>
              <a:rPr lang="en-GB" dirty="0" err="1"/>
              <a:t>pytest</a:t>
            </a:r>
            <a:r>
              <a:rPr lang="en-GB" dirty="0"/>
              <a:t>-snapshot</a:t>
            </a: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magic “snapshot”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Run with </a:t>
            </a:r>
            <a:r>
              <a:rPr lang="en-GB" dirty="0" err="1"/>
              <a:t>pytest</a:t>
            </a:r>
            <a:r>
              <a:rPr lang="en-GB" dirty="0"/>
              <a:t> with --snapshot-update to create initial snapshot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Run with </a:t>
            </a:r>
            <a:r>
              <a:rPr lang="en-GB" dirty="0" err="1"/>
              <a:t>pytest</a:t>
            </a:r>
            <a:r>
              <a:rPr lang="en-GB" dirty="0"/>
              <a:t> with --snapshot-update to update snapshot, if they need to change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you can even use git’s diff to tell the differences !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https://pypi.org/project/pytest-snapshot/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9597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Snapshots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Once installed use magic “snapshot”</a:t>
            </a:r>
          </a:p>
          <a:p>
            <a:pPr marL="0" indent="0">
              <a:buNone/>
            </a:pPr>
            <a:r>
              <a:rPr lang="en-GB" dirty="0"/>
              <a:t>parameter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https://pypi.org/project/pytest-snapshot/</a:t>
            </a:r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6014E-7BD1-41AC-ADB9-1B14BDF88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9" y="3025774"/>
            <a:ext cx="6086475" cy="981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14DCE7-57E0-4933-8D13-B55AF208A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896" y="2555468"/>
            <a:ext cx="3686175" cy="3381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C5805A-5202-4101-AA0B-9135B12DA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89" y="4396589"/>
            <a:ext cx="6291918" cy="14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18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 Extra</a:t>
            </a:r>
            <a:br>
              <a:rPr lang="en-GB" dirty="0"/>
            </a:br>
            <a:r>
              <a:rPr lang="en-GB" dirty="0"/>
              <a:t>Snapshots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WARNING: remember to run </a:t>
            </a:r>
            <a:r>
              <a:rPr lang="en-GB" dirty="0" err="1"/>
              <a:t>pytest</a:t>
            </a:r>
            <a:r>
              <a:rPr lang="en-GB" dirty="0"/>
              <a:t> with --snapshot-update to generate or update snapshots!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 it’ll fail with this Assertion Error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https://pypi.org/project/pytest-snapshot/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7DC5F-0FAA-46B6-95D3-2832854D6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49" y="3848857"/>
            <a:ext cx="91154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4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1DA2-EBC9-4610-88A1-F469EC78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Unit Testing Extra </a:t>
            </a:r>
            <a:br>
              <a:rPr lang="en-GB" dirty="0"/>
            </a:br>
            <a:r>
              <a:rPr lang="en-GB" dirty="0"/>
              <a:t>Setup/ Teardown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35E8-8D59-40B7-BE75-2378A0A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Sometimes you want to setup common stuff before tests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And destroy or restore stuff afterwards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Pytest</a:t>
            </a:r>
            <a:r>
              <a:rPr lang="en-GB" dirty="0"/>
              <a:t> has some handy hooks for this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ps</a:t>
            </a:r>
            <a:r>
              <a:rPr lang="en-GB" dirty="0"/>
              <a:t> all the inbuilt mocking and fixtures will do this automatically)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https://docs.pytest.org/en/6.2.x/xunit_setup.html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0601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1DA2-EBC9-4610-88A1-F469EC78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Setup/ Teardown</a:t>
            </a:r>
            <a:br>
              <a:rPr lang="en-GB" dirty="0"/>
            </a:br>
            <a:r>
              <a:rPr lang="en-GB" dirty="0"/>
              <a:t>Module (File) Test Suites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35E8-8D59-40B7-BE75-2378A0A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 </a:t>
            </a:r>
            <a:r>
              <a:rPr lang="en-GB" b="1" dirty="0" err="1"/>
              <a:t>setup_module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 err="1"/>
              <a:t>teardown_module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019FF-9210-4358-A3E7-88FA7BF9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278" y="4986338"/>
            <a:ext cx="6791325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F02A5C-CF5A-4844-81E4-EE8EC0DA4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358" y="2359025"/>
            <a:ext cx="84010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77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1DA2-EBC9-4610-88A1-F469EC78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Setup/ Teardown</a:t>
            </a:r>
            <a:br>
              <a:rPr lang="en-GB" dirty="0"/>
            </a:br>
            <a:r>
              <a:rPr lang="en-GB" dirty="0"/>
              <a:t>Class Test Suites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35E8-8D59-40B7-BE75-2378A0A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 </a:t>
            </a:r>
            <a:r>
              <a:rPr lang="en-GB" b="1" dirty="0" err="1"/>
              <a:t>setup_class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 err="1"/>
              <a:t>teardown_class</a:t>
            </a:r>
            <a:r>
              <a:rPr lang="en-GB" b="1" dirty="0"/>
              <a:t> </a:t>
            </a:r>
            <a:r>
              <a:rPr lang="en-GB" dirty="0"/>
              <a:t>for test </a:t>
            </a:r>
            <a:r>
              <a:rPr lang="en-GB" b="1" dirty="0"/>
              <a:t>suite</a:t>
            </a:r>
            <a:r>
              <a:rPr lang="en-GB" dirty="0"/>
              <a:t> level</a:t>
            </a:r>
            <a:br>
              <a:rPr lang="en-GB" dirty="0"/>
            </a:br>
            <a:r>
              <a:rPr lang="en-GB" dirty="0"/>
              <a:t>User </a:t>
            </a:r>
            <a:r>
              <a:rPr lang="en-GB" b="1" dirty="0" err="1"/>
              <a:t>setup_method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 err="1"/>
              <a:t>teardown_method</a:t>
            </a:r>
            <a:r>
              <a:rPr lang="en-GB" b="1" dirty="0"/>
              <a:t> </a:t>
            </a:r>
            <a:r>
              <a:rPr lang="en-GB" dirty="0"/>
              <a:t>for test </a:t>
            </a:r>
            <a:r>
              <a:rPr lang="en-GB" b="1" dirty="0"/>
              <a:t>case</a:t>
            </a:r>
            <a:r>
              <a:rPr lang="en-GB" dirty="0"/>
              <a:t>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1EBE8-3622-4B1C-8B9B-6696D944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596" y="3108937"/>
            <a:ext cx="5533326" cy="2378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BCEBEE-AA66-48D2-BA9F-6D8600A2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1" y="2869035"/>
            <a:ext cx="6192385" cy="285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67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1DA2-EBC9-4610-88A1-F469EC78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35E8-8D59-40B7-BE75-2378A0A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How do you know which lines of code are tested 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How do you get that as a percentage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 find the functions with logic hidden behind nested if statements that aren’t being executed during your tests 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Pytest</a:t>
            </a:r>
            <a:r>
              <a:rPr lang="en-GB" dirty="0"/>
              <a:t> (&amp; code coverage) to the rescue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052372-4FE6-49AC-93D3-7E907786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955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1DA2-EBC9-4610-88A1-F469EC78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35E8-8D59-40B7-BE75-2378A0A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Coverage is a advanced topic but 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basically add this to your </a:t>
            </a:r>
            <a:r>
              <a:rPr lang="en-GB" dirty="0" err="1"/>
              <a:t>pytest</a:t>
            </a:r>
            <a:r>
              <a:rPr lang="en-GB" dirty="0"/>
              <a:t> command, and you’ll get it all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pytest</a:t>
            </a:r>
            <a:r>
              <a:rPr lang="en-GB" dirty="0"/>
              <a:t> tests </a:t>
            </a:r>
            <a:r>
              <a:rPr lang="en-GB" b="1" i="1" dirty="0"/>
              <a:t>-</a:t>
            </a:r>
            <a:r>
              <a:rPr lang="en-GB" b="1" i="1" dirty="0" err="1"/>
              <a:t>vv</a:t>
            </a:r>
            <a:r>
              <a:rPr lang="en-GB" b="1" i="1" dirty="0"/>
              <a:t> --</a:t>
            </a:r>
            <a:r>
              <a:rPr lang="en-GB" b="1" i="1" dirty="0" err="1"/>
              <a:t>cov</a:t>
            </a:r>
            <a:r>
              <a:rPr lang="en-GB" b="1" i="1" dirty="0"/>
              <a:t>=</a:t>
            </a:r>
            <a:r>
              <a:rPr lang="en-GB" b="1" i="1" dirty="0" err="1"/>
              <a:t>eze</a:t>
            </a:r>
            <a:r>
              <a:rPr lang="en-GB" b="1" i="1" dirty="0"/>
              <a:t> --</a:t>
            </a:r>
            <a:r>
              <a:rPr lang="en-GB" b="1" i="1" dirty="0" err="1"/>
              <a:t>cov</a:t>
            </a:r>
            <a:r>
              <a:rPr lang="en-GB" b="1" i="1" dirty="0"/>
              <a:t>-branch --</a:t>
            </a:r>
            <a:r>
              <a:rPr lang="en-GB" b="1" i="1" dirty="0" err="1"/>
              <a:t>cov</a:t>
            </a:r>
            <a:r>
              <a:rPr lang="en-GB" b="1" i="1" dirty="0"/>
              <a:t>-report=term-missing --</a:t>
            </a:r>
            <a:r>
              <a:rPr lang="en-GB" b="1" i="1" dirty="0" err="1"/>
              <a:t>cov</a:t>
            </a:r>
            <a:r>
              <a:rPr lang="en-GB" b="1" i="1" dirty="0"/>
              <a:t>-report </a:t>
            </a:r>
            <a:r>
              <a:rPr lang="en-GB" b="1" i="1" dirty="0" err="1"/>
              <a:t>html:reports</a:t>
            </a:r>
            <a:r>
              <a:rPr lang="en-GB" b="1" i="1" dirty="0"/>
              <a:t>/coverage/</a:t>
            </a:r>
            <a:r>
              <a:rPr lang="en-GB" b="1" i="1" dirty="0" err="1"/>
              <a:t>cov_html</a:t>
            </a:r>
            <a:r>
              <a:rPr lang="en-GB" b="1" i="1" dirty="0"/>
              <a:t> --</a:t>
            </a:r>
            <a:r>
              <a:rPr lang="en-GB" b="1" i="1" dirty="0" err="1"/>
              <a:t>cov</a:t>
            </a:r>
            <a:r>
              <a:rPr lang="en-GB" b="1" i="1" dirty="0"/>
              <a:t>-report=</a:t>
            </a:r>
            <a:r>
              <a:rPr lang="en-GB" b="1" i="1" dirty="0" err="1"/>
              <a:t>xml:reports</a:t>
            </a:r>
            <a:r>
              <a:rPr lang="en-GB" b="1" i="1" dirty="0"/>
              <a:t>/coverage/coverage.xml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052372-4FE6-49AC-93D3-7E907786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1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1DA2-EBC9-4610-88A1-F469EC78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35E8-8D59-40B7-BE75-2378A0A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Aka: Gives you pretty html for humans, and a cover file for CI servers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052372-4FE6-49AC-93D3-7E907786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B748A-0FC5-4110-A1EB-1EC70341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869" y="3330386"/>
            <a:ext cx="5396218" cy="2238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16CD15-7983-4C61-86C9-B3FA2D14E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44" y="2417405"/>
            <a:ext cx="5470231" cy="37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 sz="6000" i="1" dirty="0"/>
              <a:t>Very</a:t>
            </a:r>
            <a:r>
              <a:rPr lang="en-GB" sz="6000" dirty="0"/>
              <a:t> Brief Software Testing History</a:t>
            </a:r>
          </a:p>
        </p:txBody>
      </p:sp>
    </p:spTree>
    <p:extLst>
      <p:ext uri="{BB962C8B-B14F-4D97-AF65-F5344CB8AC3E}">
        <p14:creationId xmlns:p14="http://schemas.microsoft.com/office/powerpoint/2010/main" val="9787448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Questions ?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990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Further</a:t>
            </a:r>
          </a:p>
          <a:p>
            <a:pPr algn="r"/>
            <a:r>
              <a:rPr lang="en-GB" dirty="0"/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37331794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Testing Read: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here’s some further reading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Documentation for Python Testing</a:t>
            </a:r>
          </a:p>
          <a:p>
            <a:pPr marL="0" lvl="0" indent="0">
              <a:buNone/>
            </a:pPr>
            <a:r>
              <a:rPr lang="en-GB" dirty="0">
                <a:hlinkClick r:id="rId2"/>
              </a:rPr>
              <a:t> https://docs.python.org/3/library/unittest.html</a:t>
            </a:r>
            <a:r>
              <a:rPr lang="en-GB" dirty="0"/>
              <a:t> </a:t>
            </a:r>
          </a:p>
          <a:p>
            <a:pPr marL="0" lvl="0" indent="0">
              <a:buNone/>
            </a:pPr>
            <a:r>
              <a:rPr lang="en-GB" dirty="0">
                <a:hlinkClick r:id="rId3"/>
              </a:rPr>
              <a:t> </a:t>
            </a:r>
            <a:r>
              <a:rPr lang="en-GB" dirty="0">
                <a:hlinkClick r:id="rId3"/>
              </a:rPr>
              <a:t>https://docs.pytest.org/en/6.2.x/</a:t>
            </a:r>
            <a:endParaRPr lang="en-GB" dirty="0"/>
          </a:p>
          <a:p>
            <a:pPr marL="0" lvl="0" indent="0">
              <a:buNone/>
            </a:pPr>
            <a:r>
              <a:rPr lang="en-GB" dirty="0">
                <a:hlinkClick r:id="rId4"/>
              </a:rPr>
              <a:t>https://docs.pytest.org/en/6.2.x/xunit_setup.html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History of Testing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>
                <a:hlinkClick r:id="rId5"/>
              </a:rPr>
              <a:t>http://www.testingreferences.com/testinghistory.php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65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</a:t>
            </a:r>
            <a:r>
              <a:rPr lang="en-GB" dirty="0"/>
              <a:t>21</a:t>
            </a:r>
            <a:r>
              <a:rPr lang="en-GB" sz="2800" dirty="0"/>
              <a:t>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1970 – start of modern software (Waterfall created)</a:t>
            </a:r>
            <a:br>
              <a:rPr lang="en-GB" sz="2800" dirty="0"/>
            </a:br>
            <a:r>
              <a:rPr lang="en-GB" sz="2800" dirty="0"/>
              <a:t>  Introduced Manual Testing as a common place practice</a:t>
            </a:r>
            <a:br>
              <a:rPr lang="en-GB" sz="2800" dirty="0"/>
            </a:br>
            <a:r>
              <a:rPr lang="en-GB" sz="2800" dirty="0"/>
              <a:t>  In 80’s also added automated System integration as well   (normally was still manual …)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1995 – start of common place testing (Agile manifesto published)</a:t>
            </a:r>
          </a:p>
          <a:p>
            <a:pPr marL="0" indent="0">
              <a:buNone/>
            </a:pPr>
            <a:r>
              <a:rPr lang="en-GB" dirty="0"/>
              <a:t>  pushed for smaller faster unit testing as standard process to ensure quality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Since then the field had grow with even test first coding practices like:</a:t>
            </a:r>
          </a:p>
          <a:p>
            <a:pPr>
              <a:buFontTx/>
              <a:buChar char="-"/>
            </a:pPr>
            <a:r>
              <a:rPr lang="en-GB" dirty="0"/>
              <a:t>Behaviour Driven Development</a:t>
            </a:r>
            <a:br>
              <a:rPr lang="en-GB" dirty="0"/>
            </a:br>
            <a:r>
              <a:rPr lang="en-GB" dirty="0"/>
              <a:t>(Integration Test Driven)</a:t>
            </a:r>
          </a:p>
          <a:p>
            <a:pPr>
              <a:buFontTx/>
              <a:buChar char="-"/>
            </a:pPr>
            <a:r>
              <a:rPr lang="en-GB" dirty="0"/>
              <a:t>Test Driven Development</a:t>
            </a:r>
            <a:br>
              <a:rPr lang="en-GB" dirty="0"/>
            </a:br>
            <a:r>
              <a:rPr lang="en-GB" dirty="0"/>
              <a:t>(Unit test Driven)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0154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Test Theory</a:t>
            </a:r>
            <a:br>
              <a:rPr lang="en-GB" dirty="0"/>
            </a:br>
            <a:r>
              <a:rPr lang="en-GB" dirty="0"/>
              <a:t>History Lesson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304089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1970 – start of modern software (Waterfall created)</a:t>
            </a:r>
            <a:br>
              <a:rPr lang="en-GB" sz="2800" dirty="0"/>
            </a:br>
            <a:r>
              <a:rPr lang="en-GB" sz="2800" dirty="0"/>
              <a:t>  “Quality control”</a:t>
            </a:r>
          </a:p>
          <a:p>
            <a:pPr marL="0" indent="0">
              <a:buNone/>
            </a:pPr>
            <a:r>
              <a:rPr lang="en-GB" sz="2800" dirty="0"/>
              <a:t>  Reactively checking and meeting quality requirements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1995 – start of common place testing (Agile manifesto published)</a:t>
            </a:r>
          </a:p>
          <a:p>
            <a:pPr marL="0" indent="0">
              <a:buNone/>
            </a:pPr>
            <a:r>
              <a:rPr lang="en-GB" dirty="0"/>
              <a:t>  “Quality assurance”</a:t>
            </a:r>
          </a:p>
          <a:p>
            <a:pPr marL="0" indent="0">
              <a:buNone/>
            </a:pPr>
            <a:r>
              <a:rPr lang="en-GB" dirty="0"/>
              <a:t>  Proactively ensuring processes and product correct as being made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Will come back to this…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7487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6000" dirty="0"/>
              <a:t>Software Test Types</a:t>
            </a:r>
          </a:p>
        </p:txBody>
      </p:sp>
    </p:spTree>
    <p:extLst>
      <p:ext uri="{BB962C8B-B14F-4D97-AF65-F5344CB8AC3E}">
        <p14:creationId xmlns:p14="http://schemas.microsoft.com/office/powerpoint/2010/main" val="316890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High Concepts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1CB9-D159-45B6-BFAA-03E67FAD3885}"/>
              </a:ext>
            </a:extLst>
          </p:cNvPr>
          <p:cNvSpPr txBox="1"/>
          <p:nvPr/>
        </p:nvSpPr>
        <p:spPr>
          <a:xfrm>
            <a:off x="681606" y="1529304"/>
            <a:ext cx="10953924" cy="5037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3200" dirty="0"/>
              <a:t>Software Test Types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3200" dirty="0"/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Manual Testing </a:t>
            </a:r>
            <a:br>
              <a:rPr lang="en-GB" sz="3200" dirty="0"/>
            </a:br>
            <a:r>
              <a:rPr lang="en-GB" sz="3200" dirty="0"/>
              <a:t>(not covered by this talk)</a:t>
            </a:r>
            <a:br>
              <a:rPr lang="en-GB" sz="3200" dirty="0"/>
            </a:br>
            <a:endParaRPr lang="en-GB" sz="3200" dirty="0"/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E2e Testing </a:t>
            </a:r>
            <a:br>
              <a:rPr lang="en-GB" sz="3200" dirty="0"/>
            </a:br>
            <a:r>
              <a:rPr lang="en-GB" sz="3200" dirty="0"/>
              <a:t>(often using gherkin / cucumber)</a:t>
            </a:r>
            <a:br>
              <a:rPr lang="en-GB" sz="3200" dirty="0"/>
            </a:br>
            <a:endParaRPr lang="en-GB" sz="3200" dirty="0"/>
          </a:p>
          <a:p>
            <a:pPr marL="571500" indent="-5715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GB" sz="3200" dirty="0"/>
              <a:t>Unit Testing </a:t>
            </a:r>
            <a:br>
              <a:rPr lang="en-GB" sz="3200" dirty="0"/>
            </a:br>
            <a:r>
              <a:rPr lang="en-GB" sz="3200" dirty="0"/>
              <a:t>(as low scale function code)</a:t>
            </a:r>
          </a:p>
        </p:txBody>
      </p:sp>
    </p:spTree>
    <p:extLst>
      <p:ext uri="{BB962C8B-B14F-4D97-AF65-F5344CB8AC3E}">
        <p14:creationId xmlns:p14="http://schemas.microsoft.com/office/powerpoint/2010/main" val="257115536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602</TotalTime>
  <Words>2330</Words>
  <Application>Microsoft Office PowerPoint</Application>
  <PresentationFormat>Widescreen</PresentationFormat>
  <Paragraphs>329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Open Sans</vt:lpstr>
      <vt:lpstr>Roboto</vt:lpstr>
      <vt:lpstr>u0000</vt:lpstr>
      <vt:lpstr>Title Slides</vt:lpstr>
      <vt:lpstr>Body Slides</vt:lpstr>
      <vt:lpstr>PowerPoint Presentation</vt:lpstr>
      <vt:lpstr>Python Testing Basics</vt:lpstr>
      <vt:lpstr>PowerPoint Presentation</vt:lpstr>
      <vt:lpstr>Python : Test Theory</vt:lpstr>
      <vt:lpstr>PowerPoint Presentation</vt:lpstr>
      <vt:lpstr>Python : Test Theory History Lesson</vt:lpstr>
      <vt:lpstr>Python : Test Theory History Lesson</vt:lpstr>
      <vt:lpstr>PowerPoint Presentation</vt:lpstr>
      <vt:lpstr>Python : High Concepts </vt:lpstr>
      <vt:lpstr>Python : E2e Testing  Given / When / Test at big scale</vt:lpstr>
      <vt:lpstr>Python : Unit Testing  Given / When / Test at small scale</vt:lpstr>
      <vt:lpstr>PowerPoint Presentation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Python : Test Theory Why ? History Lesson</vt:lpstr>
      <vt:lpstr>Questions?: Test Theory </vt:lpstr>
      <vt:lpstr>PowerPoint Presentation</vt:lpstr>
      <vt:lpstr>Python Unit Testing</vt:lpstr>
      <vt:lpstr>PowerPoint Presentation</vt:lpstr>
      <vt:lpstr>Python Unit Testing 101</vt:lpstr>
      <vt:lpstr>Python Unit Testing 101 Test Framework/Runner</vt:lpstr>
      <vt:lpstr>Python Unit Testing 101 Pytest Test Runner</vt:lpstr>
      <vt:lpstr>Python Unit Testing 101 Pytest Test Suite</vt:lpstr>
      <vt:lpstr>Python Unit Testing 101 Pytest Test Case</vt:lpstr>
      <vt:lpstr>Python Unit Testing 101 Pytest Test Assertion</vt:lpstr>
      <vt:lpstr>Python Unit Testing 101 Summary</vt:lpstr>
      <vt:lpstr>Python Unit Testing 101 Summary Given / When / Test at small scale</vt:lpstr>
      <vt:lpstr>PowerPoint Presentation</vt:lpstr>
      <vt:lpstr>Python Unit Testing Extra </vt:lpstr>
      <vt:lpstr>Python Unit Testing Extra Mocking</vt:lpstr>
      <vt:lpstr>Python Unit Testing Extra Mocking Worked Example</vt:lpstr>
      <vt:lpstr>Python Unit Testing Extra Fixtures</vt:lpstr>
      <vt:lpstr>Python Unit Testing Extra Snapshots Example</vt:lpstr>
      <vt:lpstr>Python Unit Testing Extra Snapshots Example</vt:lpstr>
      <vt:lpstr>Python Unit Testing Extra Snapshots Example</vt:lpstr>
      <vt:lpstr>Python Unit Testing Extra Snapshots Example</vt:lpstr>
      <vt:lpstr>Python Unit Testing Extra  Setup/ Teardown </vt:lpstr>
      <vt:lpstr>Setup/ Teardown Module (File) Test Suites</vt:lpstr>
      <vt:lpstr>Setup/ Teardown Class Test Suites</vt:lpstr>
      <vt:lpstr>Coverage</vt:lpstr>
      <vt:lpstr>Coverage</vt:lpstr>
      <vt:lpstr>Coverage</vt:lpstr>
      <vt:lpstr>Python Unit Testing</vt:lpstr>
      <vt:lpstr>PowerPoint Presentation</vt:lpstr>
      <vt:lpstr>Further Testing Read: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Anthony McKale</cp:lastModifiedBy>
  <cp:revision>56</cp:revision>
  <dcterms:created xsi:type="dcterms:W3CDTF">2021-03-03T12:43:49Z</dcterms:created>
  <dcterms:modified xsi:type="dcterms:W3CDTF">2021-05-14T12:59:39Z</dcterms:modified>
</cp:coreProperties>
</file>