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61"/>
  </p:notesMasterIdLst>
  <p:handoutMasterIdLst>
    <p:handoutMasterId r:id="rId62"/>
  </p:handoutMasterIdLst>
  <p:sldIdLst>
    <p:sldId id="256" r:id="rId3"/>
    <p:sldId id="332" r:id="rId4"/>
    <p:sldId id="487" r:id="rId5"/>
    <p:sldId id="488" r:id="rId6"/>
    <p:sldId id="258" r:id="rId7"/>
    <p:sldId id="259" r:id="rId8"/>
    <p:sldId id="478" r:id="rId9"/>
    <p:sldId id="479" r:id="rId10"/>
    <p:sldId id="480" r:id="rId11"/>
    <p:sldId id="481" r:id="rId12"/>
    <p:sldId id="525" r:id="rId13"/>
    <p:sldId id="482" r:id="rId14"/>
    <p:sldId id="483" r:id="rId15"/>
    <p:sldId id="484" r:id="rId16"/>
    <p:sldId id="485" r:id="rId17"/>
    <p:sldId id="489" r:id="rId18"/>
    <p:sldId id="490" r:id="rId19"/>
    <p:sldId id="491" r:id="rId20"/>
    <p:sldId id="492" r:id="rId21"/>
    <p:sldId id="494" r:id="rId22"/>
    <p:sldId id="493" r:id="rId23"/>
    <p:sldId id="495" r:id="rId24"/>
    <p:sldId id="497" r:id="rId25"/>
    <p:sldId id="435" r:id="rId26"/>
    <p:sldId id="427" r:id="rId27"/>
    <p:sldId id="498" r:id="rId28"/>
    <p:sldId id="440" r:id="rId29"/>
    <p:sldId id="436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9" r:id="rId40"/>
    <p:sldId id="510" r:id="rId41"/>
    <p:sldId id="513" r:id="rId42"/>
    <p:sldId id="511" r:id="rId43"/>
    <p:sldId id="512" r:id="rId44"/>
    <p:sldId id="508" r:id="rId45"/>
    <p:sldId id="514" r:id="rId46"/>
    <p:sldId id="515" r:id="rId47"/>
    <p:sldId id="516" r:id="rId48"/>
    <p:sldId id="517" r:id="rId49"/>
    <p:sldId id="518" r:id="rId50"/>
    <p:sldId id="520" r:id="rId51"/>
    <p:sldId id="521" r:id="rId52"/>
    <p:sldId id="522" r:id="rId53"/>
    <p:sldId id="523" r:id="rId54"/>
    <p:sldId id="526" r:id="rId55"/>
    <p:sldId id="524" r:id="rId56"/>
    <p:sldId id="383" r:id="rId57"/>
    <p:sldId id="384" r:id="rId58"/>
    <p:sldId id="389" r:id="rId59"/>
    <p:sldId id="38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AWS" id="{0B1E8543-E928-4EE4-BEE9-ECD665274169}">
          <p14:sldIdLst>
            <p14:sldId id="487"/>
            <p14:sldId id="488"/>
          </p14:sldIdLst>
        </p14:section>
        <p14:section name="Access Provisioning" id="{D6368BC7-F94E-4B86-B1DB-77B49E88E994}">
          <p14:sldIdLst>
            <p14:sldId id="258"/>
            <p14:sldId id="259"/>
            <p14:sldId id="478"/>
            <p14:sldId id="479"/>
            <p14:sldId id="480"/>
            <p14:sldId id="481"/>
            <p14:sldId id="525"/>
          </p14:sldIdLst>
        </p14:section>
        <p14:section name="IAM Demo" id="{FACF23F0-5D34-4FC5-9EF3-D1F6DF004F18}">
          <p14:sldIdLst>
            <p14:sldId id="482"/>
            <p14:sldId id="483"/>
            <p14:sldId id="484"/>
            <p14:sldId id="485"/>
            <p14:sldId id="489"/>
            <p14:sldId id="490"/>
            <p14:sldId id="491"/>
            <p14:sldId id="492"/>
            <p14:sldId id="494"/>
            <p14:sldId id="493"/>
            <p14:sldId id="495"/>
            <p14:sldId id="497"/>
          </p14:sldIdLst>
        </p14:section>
        <p14:section name="AWS Resources" id="{3D30DFF3-743A-4848-826F-DDC87C88508B}">
          <p14:sldIdLst>
            <p14:sldId id="435"/>
            <p14:sldId id="427"/>
            <p14:sldId id="498"/>
          </p14:sldIdLst>
        </p14:section>
        <p14:section name="IAM" id="{85739DAF-200D-4E16-BABC-58122D15FEE7}">
          <p14:sldIdLst>
            <p14:sldId id="440"/>
            <p14:sldId id="436"/>
            <p14:sldId id="499"/>
            <p14:sldId id="500"/>
            <p14:sldId id="501"/>
          </p14:sldIdLst>
        </p14:section>
        <p14:section name="Logging" id="{ED3EF777-572F-4CED-809D-D8D16C015A40}">
          <p14:sldIdLst>
            <p14:sldId id="502"/>
            <p14:sldId id="503"/>
            <p14:sldId id="504"/>
            <p14:sldId id="505"/>
            <p14:sldId id="506"/>
          </p14:sldIdLst>
        </p14:section>
        <p14:section name="Data" id="{D37A0A6C-47C3-4EC1-88D5-9C627F53A466}">
          <p14:sldIdLst>
            <p14:sldId id="507"/>
            <p14:sldId id="509"/>
            <p14:sldId id="510"/>
            <p14:sldId id="513"/>
            <p14:sldId id="511"/>
            <p14:sldId id="512"/>
            <p14:sldId id="508"/>
          </p14:sldIdLst>
        </p14:section>
        <p14:section name="Code" id="{402B91A8-BC01-4231-BAF3-75CE78CBC06A}">
          <p14:sldIdLst>
            <p14:sldId id="514"/>
            <p14:sldId id="515"/>
            <p14:sldId id="516"/>
            <p14:sldId id="517"/>
            <p14:sldId id="518"/>
          </p14:sldIdLst>
        </p14:section>
        <p14:section name="Misc" id="{166A2231-A50D-49AA-9969-1C2584112483}">
          <p14:sldIdLst>
            <p14:sldId id="520"/>
            <p14:sldId id="521"/>
            <p14:sldId id="522"/>
            <p14:sldId id="523"/>
            <p14:sldId id="526"/>
            <p14:sldId id="524"/>
          </p14:sldIdLst>
        </p14:section>
        <p14:section name="Further Reading" id="{349D4D1A-AC06-4360-9F61-BC6527C9B4FA}">
          <p14:sldIdLst>
            <p14:sldId id="383"/>
            <p14:sldId id="384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riversafe/Knowledge%20Base/_wiki/wikis/Knowledge-Base.wiki/276/AWS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yapplications.microsoft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id_users_create.html" TargetMode="External"/><Relationship Id="rId2" Type="http://schemas.openxmlformats.org/officeDocument/2006/relationships/hyperlink" Target="https://console.aws.amazon.com/iam/home?#/users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iversafe.signin.aws.amazon.com/console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iversafe.signin.aws.amazon.com/console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iam/home#/security_credential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riversafe/Knowledge%20Base/_wiki/wikis/Knowledge-Base.wiki/276/AWS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iam/home#/users" TargetMode="External"/><Relationship Id="rId2" Type="http://schemas.openxmlformats.org/officeDocument/2006/relationships/hyperlink" Target="https://aws.amazon.com/iam/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cognito/users/?region=eu-west-2" TargetMode="External"/><Relationship Id="rId2" Type="http://schemas.openxmlformats.org/officeDocument/2006/relationships/hyperlink" Target="https://aws.amazon.com/cognito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apigateway/main/apis?region=eu-west-2" TargetMode="External"/><Relationship Id="rId2" Type="http://schemas.openxmlformats.org/officeDocument/2006/relationships/hyperlink" Target="https://aws.amazon.com/api-gateway/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cloudwatch/home" TargetMode="External"/><Relationship Id="rId2" Type="http://schemas.openxmlformats.org/officeDocument/2006/relationships/hyperlink" Target="https://aws.amazon.com/cloudwatch/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sns/v3/home?region=eu-west-2" TargetMode="External"/><Relationship Id="rId2" Type="http://schemas.openxmlformats.org/officeDocument/2006/relationships/hyperlink" Target="https://aws.amazon.com/sns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sns/v3/home?region=eu-west-2" TargetMode="External"/><Relationship Id="rId2" Type="http://schemas.openxmlformats.org/officeDocument/2006/relationships/hyperlink" Target="https://aws.amazon.com/sqs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dynamodb/home?region=eu-west-2" TargetMode="External"/><Relationship Id="rId2" Type="http://schemas.openxmlformats.org/officeDocument/2006/relationships/hyperlink" Target="https://aws.amazon.com/dynamodb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rds/home?region=eu-west-2" TargetMode="External"/><Relationship Id="rId2" Type="http://schemas.openxmlformats.org/officeDocument/2006/relationships/hyperlink" Target="https://aws.amazon.com/rds/aurora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Amazon_Web_Services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elasticache/home" TargetMode="External"/><Relationship Id="rId2" Type="http://schemas.openxmlformats.org/officeDocument/2006/relationships/hyperlink" Target="https://aws.amazon.com/elasticache/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docdb/home?region=eu-west-2" TargetMode="External"/><Relationship Id="rId2" Type="http://schemas.openxmlformats.org/officeDocument/2006/relationships/hyperlink" Target="https://aws.amazon.com/documentdb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" TargetMode="External"/><Relationship Id="rId2" Type="http://schemas.openxmlformats.org/officeDocument/2006/relationships/hyperlink" Target="https://aws.amazon.com/s3/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ec2/home?region=eu-west-2" TargetMode="External"/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lambda/home?region=eu-west-2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sail.aws.amazon.com/ls/webapp/home/instances" TargetMode="External"/><Relationship Id="rId2" Type="http://schemas.openxmlformats.org/officeDocument/2006/relationships/hyperlink" Target="https://aws.amazon.com/lightsail/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apigateway/main/apis?region=eu-west-2" TargetMode="External"/><Relationship Id="rId2" Type="http://schemas.openxmlformats.org/officeDocument/2006/relationships/hyperlink" Target="https://aws.amazon.com/api-gateway/" TargetMode="Externa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appsync/home?region=eu-west-2" TargetMode="External"/><Relationship Id="rId2" Type="http://schemas.openxmlformats.org/officeDocument/2006/relationships/hyperlink" Target="https://aws.amazon.com/appsync/" TargetMode="Externa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amplify/home" TargetMode="External"/><Relationship Id="rId2" Type="http://schemas.openxmlformats.org/officeDocument/2006/relationships/hyperlink" Target="https://aws.amazon.com/amplify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2.console.aws.amazon.com/amplify/home" TargetMode="External"/><Relationship Id="rId2" Type="http://schemas.openxmlformats.org/officeDocument/2006/relationships/hyperlink" Target="https://aws.amazon.com/amplify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eu-west-2.console.aws.amazon.com/console/home" TargetMode="Externa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riversafe/DevSecOps/_workitems/edit/511/" TargetMode="External"/><Relationship Id="rId2" Type="http://schemas.openxmlformats.org/officeDocument/2006/relationships/hyperlink" Target="https://dev.azure.com/riversafe/Knowledge%20Base/_wiki/wikis/Knowledge-Base.wiki/276/AW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ev.azure.com/riversafe/Knowledge%20Base/_wiki/wikis/Knowledge-Base.wiki/241/Best-Pract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11/06/2021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“AWS 101”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Access Provisioning Current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2) Current approach</a:t>
            </a:r>
          </a:p>
          <a:p>
            <a:pPr marL="0" indent="0">
              <a:buNone/>
            </a:pP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Ask Anirudh for Access with Justification</a:t>
            </a:r>
          </a:p>
          <a:p>
            <a:pPr>
              <a:buFontTx/>
              <a:buChar char="-"/>
            </a:pPr>
            <a:r>
              <a:rPr lang="en-GB" sz="2800" dirty="0"/>
              <a:t>AWS app will be added to your Microsoft apps</a:t>
            </a:r>
          </a:p>
          <a:p>
            <a:pPr>
              <a:buFontTx/>
              <a:buChar char="-"/>
            </a:pPr>
            <a:r>
              <a:rPr lang="en-GB" sz="2800" dirty="0"/>
              <a:t>create a IAM user for AWS (added to "</a:t>
            </a:r>
            <a:r>
              <a:rPr lang="en-GB" sz="2800" dirty="0" err="1"/>
              <a:t>A_RiverSafeDeveloperAccess</a:t>
            </a:r>
            <a:r>
              <a:rPr lang="en-GB" sz="2800" dirty="0"/>
              <a:t>")</a:t>
            </a:r>
          </a:p>
          <a:p>
            <a:pPr>
              <a:buFontTx/>
              <a:buChar char="-"/>
            </a:pPr>
            <a:r>
              <a:rPr lang="en-GB" sz="2800" dirty="0"/>
              <a:t>Config </a:t>
            </a:r>
            <a:r>
              <a:rPr lang="en-GB" sz="2800" dirty="0" err="1"/>
              <a:t>apikeys</a:t>
            </a:r>
            <a:r>
              <a:rPr lang="en-GB" sz="2800" dirty="0"/>
              <a:t> and AWS cli</a:t>
            </a:r>
          </a:p>
          <a:p>
            <a:pPr>
              <a:buFontTx/>
              <a:buChar char="-"/>
            </a:pPr>
            <a:r>
              <a:rPr lang="en-GB" sz="2800" dirty="0"/>
              <a:t>...</a:t>
            </a:r>
          </a:p>
          <a:p>
            <a:pPr>
              <a:buFontTx/>
              <a:buChar char="-"/>
            </a:pPr>
            <a:r>
              <a:rPr lang="en-GB" sz="2800" dirty="0"/>
              <a:t>Profit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TODO: to lock down and document</a:t>
            </a:r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https://dev.azure.com/riversafe/Knowledge%20Base/_wiki/wikis/Knowledge-Base.wiki/276/AWS</a:t>
            </a:r>
            <a:r>
              <a:rPr lang="en-GB" sz="2800" dirty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173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AWS 101: Access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48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0916" y="2225529"/>
            <a:ext cx="4901547" cy="792800"/>
          </a:xfrm>
        </p:spPr>
        <p:txBody>
          <a:bodyPr/>
          <a:lstStyle/>
          <a:p>
            <a:pPr lvl="0"/>
            <a:r>
              <a:rPr lang="en-GB" sz="6000" dirty="0"/>
              <a:t>IAM user setup demo</a:t>
            </a:r>
          </a:p>
        </p:txBody>
      </p:sp>
    </p:spTree>
    <p:extLst>
      <p:ext uri="{BB962C8B-B14F-4D97-AF65-F5344CB8AC3E}">
        <p14:creationId xmlns:p14="http://schemas.microsoft.com/office/powerpoint/2010/main" val="94824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(ASSUMED TO BE DONE) Ask Anirudh for Access with Justification</a:t>
            </a:r>
          </a:p>
          <a:p>
            <a:pPr marL="514350" indent="-514350">
              <a:buAutoNum type="arabicParenR"/>
            </a:pPr>
            <a:r>
              <a:rPr lang="en-GB" sz="2800" dirty="0"/>
              <a:t>AWS app will be added to your Microsoft apps</a:t>
            </a:r>
          </a:p>
          <a:p>
            <a:pPr marL="514350" indent="-514350">
              <a:buAutoNum type="arabicParenR"/>
            </a:pPr>
            <a:r>
              <a:rPr lang="en-GB" sz="2800" dirty="0"/>
              <a:t>create a IAM user for AWS (added to "</a:t>
            </a:r>
            <a:r>
              <a:rPr lang="en-GB" sz="2800" dirty="0" err="1"/>
              <a:t>A_RiverSafeDeveloperAccess</a:t>
            </a:r>
            <a:r>
              <a:rPr lang="en-GB" sz="2800" dirty="0"/>
              <a:t>")</a:t>
            </a:r>
          </a:p>
          <a:p>
            <a:pPr marL="514350" indent="-514350">
              <a:buAutoNum type="arabicParenR"/>
            </a:pPr>
            <a:r>
              <a:rPr lang="en-GB" sz="2800" dirty="0"/>
              <a:t>Config AWS ( and </a:t>
            </a:r>
            <a:r>
              <a:rPr lang="en-GB" sz="2800" dirty="0" err="1"/>
              <a:t>apikeys</a:t>
            </a:r>
            <a:r>
              <a:rPr lang="en-GB" sz="2800" dirty="0"/>
              <a:t> and AWS cli)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620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Demo 1.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GB" sz="2800" dirty="0"/>
              <a:t>AWS app will be added to your Microsoft apps</a:t>
            </a:r>
          </a:p>
          <a:p>
            <a:pPr marL="0" indent="0">
              <a:buNone/>
            </a:pP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Navigate to "AWS Riversafe" </a:t>
            </a:r>
            <a:r>
              <a:rPr lang="en-GB" dirty="0" err="1"/>
              <a:t>microsoft</a:t>
            </a:r>
            <a:r>
              <a:rPr lang="en-GB" dirty="0"/>
              <a:t> app</a:t>
            </a:r>
          </a:p>
          <a:p>
            <a:pPr marL="0" indent="0">
              <a:buNone/>
            </a:pPr>
            <a:r>
              <a:rPr lang="en-GB" dirty="0"/>
              <a:t>   (by Anirudh)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hlinkClick r:id="rId2"/>
              </a:rPr>
              <a:t>https://myapplications.microsoft.com/</a:t>
            </a: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/>
              <a:t>Click to login as federated user (via saml2 link)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3911F-3800-470B-A9C9-81A26E2A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8" y="4219661"/>
            <a:ext cx="5293453" cy="2533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9A101-71EB-4F0B-AFAF-36D4EFBE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19661"/>
            <a:ext cx="5712903" cy="25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Demo 1.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1.5) CHANGE TO “EU-WEST-2”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All services should be created in</a:t>
            </a:r>
          </a:p>
          <a:p>
            <a:pPr marL="0" indent="0">
              <a:buNone/>
            </a:pPr>
            <a:r>
              <a:rPr lang="en-GB" sz="2000" dirty="0"/>
              <a:t>EU-WEST-2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30237-3EF1-4973-ABFE-2684FD19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27" y="1825625"/>
            <a:ext cx="7515073" cy="42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2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Demo 2.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63561" cy="435133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2) Create a IAM user for AWS (added to "</a:t>
            </a:r>
            <a:r>
              <a:rPr lang="en-GB" sz="2800" dirty="0" err="1"/>
              <a:t>A_RiverSafeDeveloperAccess</a:t>
            </a:r>
            <a:r>
              <a:rPr lang="en-GB" sz="2800" dirty="0"/>
              <a:t>")</a:t>
            </a: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- Navigate to </a:t>
            </a:r>
            <a:r>
              <a:rPr lang="en-GB" sz="2800" dirty="0" err="1"/>
              <a:t>aws</a:t>
            </a:r>
            <a:r>
              <a:rPr lang="en-GB" sz="2800" dirty="0"/>
              <a:t> </a:t>
            </a:r>
            <a:r>
              <a:rPr lang="en-GB" sz="2800" dirty="0" err="1"/>
              <a:t>iam</a:t>
            </a:r>
            <a:r>
              <a:rPr lang="en-GB" sz="2800" dirty="0"/>
              <a:t> console </a:t>
            </a:r>
            <a:br>
              <a:rPr lang="en-GB" sz="2800" dirty="0"/>
            </a:br>
            <a:r>
              <a:rPr lang="en-GB" sz="2800" dirty="0"/>
              <a:t>   </a:t>
            </a:r>
            <a:r>
              <a:rPr lang="en-GB" sz="2800" dirty="0">
                <a:hlinkClick r:id="rId2"/>
              </a:rPr>
              <a:t>https://console.aws.amazon.com/iam/home?#/users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sz="2800" dirty="0"/>
              <a:t> Create a user with console "AWS Management Console access"</a:t>
            </a:r>
          </a:p>
          <a:p>
            <a:pPr marL="0" indent="0">
              <a:buNone/>
            </a:pPr>
            <a:r>
              <a:rPr lang="en-GB" sz="2800" dirty="0"/>
              <a:t>   (Optional) If developer add cli access "Programmatic access“</a:t>
            </a:r>
          </a:p>
          <a:p>
            <a:pPr marL="0" indent="0">
              <a:buNone/>
            </a:pP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Add to user group : </a:t>
            </a:r>
            <a:r>
              <a:rPr lang="en-GB" sz="2800" dirty="0" err="1"/>
              <a:t>A_RiverSafeDeveloperAccess</a:t>
            </a:r>
            <a:endParaRPr lang="en-GB" sz="2800" dirty="0"/>
          </a:p>
          <a:p>
            <a:pPr>
              <a:buFontTx/>
              <a:buChar char="-"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- Logout as federated User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More info:</a:t>
            </a:r>
            <a:endParaRPr lang="en-GB" sz="2800" dirty="0"/>
          </a:p>
          <a:p>
            <a:pPr marL="0" indent="0">
              <a:buNone/>
            </a:pPr>
            <a:r>
              <a:rPr lang="en-GB" sz="2200" dirty="0">
                <a:hlinkClick r:id="rId3"/>
              </a:rPr>
              <a:t>https://docs.aws.amazon.com/IAM/latest/UserGuide/id_users_create.html</a:t>
            </a:r>
            <a:r>
              <a:rPr lang="en-GB" sz="2200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97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Demo 3.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635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3) Config AWS ( and </a:t>
            </a:r>
            <a:r>
              <a:rPr lang="en-GB" sz="2800" dirty="0" err="1"/>
              <a:t>apikeys</a:t>
            </a:r>
            <a:r>
              <a:rPr lang="en-GB" sz="2800" dirty="0"/>
              <a:t> and AWS cli)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For non developer, you’re done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200" dirty="0">
                <a:sym typeface="Wingdings" panose="05000000000000000000" pitchFamily="2" charset="2"/>
              </a:rPr>
              <a:t>- </a:t>
            </a:r>
            <a:r>
              <a:rPr lang="en-GB" sz="2200" dirty="0"/>
              <a:t>Sign in as new console user</a:t>
            </a:r>
          </a:p>
          <a:p>
            <a:pPr marL="0" indent="0">
              <a:buNone/>
            </a:pPr>
            <a:r>
              <a:rPr lang="en-GB" sz="2200" dirty="0"/>
              <a:t>   </a:t>
            </a:r>
            <a:r>
              <a:rPr lang="en-GB" sz="2200" dirty="0">
                <a:hlinkClick r:id="rId2"/>
              </a:rPr>
              <a:t>https://riversafe.signin.aws.amazon.com/console</a:t>
            </a:r>
            <a:r>
              <a:rPr lang="en-GB" sz="2200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01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Demo 3.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635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3) Config AWS ( and </a:t>
            </a:r>
            <a:r>
              <a:rPr lang="en-GB" sz="2800" dirty="0" err="1"/>
              <a:t>apikeys</a:t>
            </a:r>
            <a:r>
              <a:rPr lang="en-GB" sz="2800" dirty="0"/>
              <a:t> and AWS cli)</a:t>
            </a:r>
          </a:p>
          <a:p>
            <a:pPr marL="0" indent="0">
              <a:buNone/>
            </a:pPr>
            <a:r>
              <a:rPr lang="en-GB" sz="2800" dirty="0"/>
              <a:t>For developer, you’re started…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200" dirty="0">
                <a:sym typeface="Wingdings" panose="05000000000000000000" pitchFamily="2" charset="2"/>
              </a:rPr>
              <a:t>- </a:t>
            </a:r>
            <a:r>
              <a:rPr lang="en-GB" sz="2200" dirty="0"/>
              <a:t>Sign in as new console user</a:t>
            </a:r>
          </a:p>
          <a:p>
            <a:pPr marL="0" indent="0">
              <a:buNone/>
            </a:pPr>
            <a:r>
              <a:rPr lang="en-GB" sz="2200" dirty="0"/>
              <a:t>   </a:t>
            </a:r>
            <a:r>
              <a:rPr lang="en-GB" sz="2200" dirty="0">
                <a:hlinkClick r:id="rId2"/>
              </a:rPr>
              <a:t>https://riversafe.signin.aws.amazon.com/console</a:t>
            </a:r>
            <a:r>
              <a:rPr lang="en-GB" sz="2200" dirty="0"/>
              <a:t>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- install </a:t>
            </a:r>
            <a:r>
              <a:rPr lang="en-GB" sz="2200" dirty="0" err="1"/>
              <a:t>aws</a:t>
            </a:r>
            <a:r>
              <a:rPr lang="en-GB" sz="2200" dirty="0"/>
              <a:t> cli https://aws.amazon.com/cli/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- test install</a:t>
            </a:r>
          </a:p>
          <a:p>
            <a:pPr marL="0" indent="0">
              <a:buNone/>
            </a:pPr>
            <a:r>
              <a:rPr lang="en-GB" sz="1600" dirty="0"/>
              <a:t>$ </a:t>
            </a:r>
            <a:r>
              <a:rPr lang="en-GB" sz="1600" dirty="0" err="1"/>
              <a:t>aws</a:t>
            </a:r>
            <a:r>
              <a:rPr lang="en-GB" sz="1600" dirty="0"/>
              <a:t> --version</a:t>
            </a:r>
          </a:p>
          <a:p>
            <a:pPr marL="0" indent="0">
              <a:buNone/>
            </a:pPr>
            <a:r>
              <a:rPr lang="en-GB" sz="1600" dirty="0" err="1"/>
              <a:t>aws</a:t>
            </a:r>
            <a:r>
              <a:rPr lang="en-GB" sz="1600" dirty="0"/>
              <a:t>-cli/2.1.29 Python/3.8.8 Windows/10 exe/AMD64 prompt/off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31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Demo 3.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635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3) Config AWS ( and </a:t>
            </a:r>
            <a:r>
              <a:rPr lang="en-GB" sz="2800" dirty="0" err="1"/>
              <a:t>apikeys</a:t>
            </a:r>
            <a:r>
              <a:rPr lang="en-GB" sz="2800" dirty="0"/>
              <a:t> and AWS cli) </a:t>
            </a:r>
          </a:p>
          <a:p>
            <a:pPr marL="0" indent="0">
              <a:buNone/>
            </a:pPr>
            <a:r>
              <a:rPr lang="en-GB" dirty="0"/>
              <a:t>- get security credentials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hlinkClick r:id="rId2"/>
              </a:rPr>
              <a:t>https://console.aws.amazon.com/iam/home#/security_credentials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5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Provisioning Access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IAM user setup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Common Resources Available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give you the knowledge to gain a account, provision resources, and start developing in AWS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Demo 3.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63561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3) Config AWS ( and </a:t>
            </a:r>
            <a:r>
              <a:rPr lang="en-GB" sz="2800" dirty="0" err="1"/>
              <a:t>apikeys</a:t>
            </a:r>
            <a:r>
              <a:rPr lang="en-GB" sz="2800" dirty="0"/>
              <a:t> and AWS cli)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Set credentials</a:t>
            </a:r>
          </a:p>
          <a:p>
            <a:pPr marL="0" indent="0">
              <a:buNone/>
            </a:pPr>
            <a:r>
              <a:rPr lang="en-GB" sz="1600" dirty="0"/>
              <a:t>~/.</a:t>
            </a:r>
            <a:r>
              <a:rPr lang="en-GB" sz="1600" dirty="0" err="1"/>
              <a:t>aws</a:t>
            </a:r>
            <a:r>
              <a:rPr lang="en-GB" sz="1600" dirty="0"/>
              <a:t>/credentials</a:t>
            </a:r>
          </a:p>
          <a:p>
            <a:pPr marL="0" indent="0">
              <a:buNone/>
            </a:pPr>
            <a:r>
              <a:rPr lang="en-GB" sz="1600" dirty="0"/>
              <a:t>[default]</a:t>
            </a:r>
          </a:p>
          <a:p>
            <a:pPr marL="0" indent="0">
              <a:buNone/>
            </a:pPr>
            <a:r>
              <a:rPr lang="en-GB" sz="1600" dirty="0" err="1"/>
              <a:t>aws_access_key_id</a:t>
            </a:r>
            <a:r>
              <a:rPr lang="en-GB" sz="1600" dirty="0"/>
              <a:t>=xxx</a:t>
            </a:r>
          </a:p>
          <a:p>
            <a:pPr marL="0" indent="0">
              <a:buNone/>
            </a:pPr>
            <a:r>
              <a:rPr lang="en-GB" sz="1600" dirty="0" err="1"/>
              <a:t>aws_secret_access_key</a:t>
            </a:r>
            <a:r>
              <a:rPr lang="en-GB" sz="1600" dirty="0"/>
              <a:t>=xxx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~/.</a:t>
            </a:r>
            <a:r>
              <a:rPr lang="en-GB" sz="1600" dirty="0" err="1"/>
              <a:t>aws</a:t>
            </a:r>
            <a:r>
              <a:rPr lang="en-GB" sz="1600" dirty="0"/>
              <a:t>/config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[default]</a:t>
            </a:r>
          </a:p>
          <a:p>
            <a:pPr marL="0" indent="0">
              <a:buNone/>
            </a:pPr>
            <a:r>
              <a:rPr lang="en-GB" sz="1600" dirty="0"/>
              <a:t># Important !</a:t>
            </a:r>
          </a:p>
          <a:p>
            <a:pPr marL="0" indent="0">
              <a:buNone/>
            </a:pPr>
            <a:r>
              <a:rPr lang="en-GB" sz="1600" dirty="0"/>
              <a:t># WARNING: All resources MUST be created in the eu-west-2</a:t>
            </a:r>
          </a:p>
          <a:p>
            <a:pPr marL="0" indent="0">
              <a:buNone/>
            </a:pPr>
            <a:r>
              <a:rPr lang="en-GB" sz="1600" dirty="0"/>
              <a:t>region=eu-west-2</a:t>
            </a:r>
          </a:p>
          <a:p>
            <a:pPr marL="0" indent="0">
              <a:buNone/>
            </a:pPr>
            <a:r>
              <a:rPr lang="en-GB" sz="1600" dirty="0"/>
              <a:t>output=json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74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Demo 3.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635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Test credentials set correctly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400" dirty="0"/>
              <a:t>$ </a:t>
            </a:r>
            <a:r>
              <a:rPr lang="en-GB" sz="1400" dirty="0" err="1"/>
              <a:t>aws</a:t>
            </a:r>
            <a:r>
              <a:rPr lang="en-GB" sz="1400" dirty="0"/>
              <a:t> </a:t>
            </a:r>
            <a:r>
              <a:rPr lang="en-GB" sz="1400" dirty="0" err="1"/>
              <a:t>sts</a:t>
            </a:r>
            <a:r>
              <a:rPr lang="en-GB" sz="1400" dirty="0"/>
              <a:t> get-caller-identity</a:t>
            </a:r>
          </a:p>
          <a:p>
            <a:pPr marL="0" indent="0">
              <a:buNone/>
            </a:pPr>
            <a:r>
              <a:rPr lang="en-GB" sz="1400" dirty="0"/>
              <a:t>{</a:t>
            </a:r>
          </a:p>
          <a:p>
            <a:pPr marL="0" indent="0">
              <a:buNone/>
            </a:pPr>
            <a:r>
              <a:rPr lang="en-GB" sz="1400" dirty="0"/>
              <a:t>    "</a:t>
            </a:r>
            <a:r>
              <a:rPr lang="en-GB" sz="1400" dirty="0" err="1"/>
              <a:t>UserId</a:t>
            </a:r>
            <a:r>
              <a:rPr lang="en-GB" sz="1400" dirty="0"/>
              <a:t>": "</a:t>
            </a:r>
            <a:r>
              <a:rPr lang="en-GB" sz="1400" dirty="0" err="1"/>
              <a:t>AIDAWxxxx</a:t>
            </a:r>
            <a:r>
              <a:rPr lang="en-GB" sz="1400" dirty="0"/>
              <a:t>",</a:t>
            </a:r>
          </a:p>
          <a:p>
            <a:pPr marL="0" indent="0">
              <a:buNone/>
            </a:pPr>
            <a:r>
              <a:rPr lang="en-GB" sz="1400" dirty="0"/>
              <a:t>    "Account": "46684xxx",</a:t>
            </a:r>
          </a:p>
          <a:p>
            <a:pPr marL="0" indent="0">
              <a:buNone/>
            </a:pPr>
            <a:r>
              <a:rPr lang="en-GB" sz="1400" dirty="0"/>
              <a:t>    "</a:t>
            </a:r>
            <a:r>
              <a:rPr lang="en-GB" sz="1400" dirty="0" err="1"/>
              <a:t>Arn</a:t>
            </a:r>
            <a:r>
              <a:rPr lang="en-GB" sz="1400" dirty="0"/>
              <a:t>": "</a:t>
            </a:r>
            <a:r>
              <a:rPr lang="en-GB" sz="1400" dirty="0" err="1"/>
              <a:t>arn:aws:iam</a:t>
            </a:r>
            <a:r>
              <a:rPr lang="en-GB" sz="1400" dirty="0"/>
              <a:t>::46684xxx:user/</a:t>
            </a:r>
            <a:r>
              <a:rPr lang="en-GB" sz="1400" dirty="0" err="1"/>
              <a:t>amckale</a:t>
            </a:r>
            <a:r>
              <a:rPr lang="en-GB" sz="1400" dirty="0"/>
              <a:t>-developer"</a:t>
            </a:r>
          </a:p>
          <a:p>
            <a:pPr marL="0" indent="0">
              <a:buNone/>
            </a:pPr>
            <a:r>
              <a:rPr lang="en-GB" sz="1400" dirty="0"/>
              <a:t>}</a:t>
            </a:r>
          </a:p>
          <a:p>
            <a:pPr marL="0" indent="0">
              <a:buNone/>
            </a:pPr>
            <a:r>
              <a:rPr lang="en-GB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005804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IAM / Provisioning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9635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Summary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We’re still getting our AWS stack setup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Go to Wiki for latest instructions</a:t>
            </a: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https://dev.azure.com/riversafe/Knowledge%20Base/_wiki/wikis/Knowledge-Base.wiki/276/AWS</a:t>
            </a:r>
            <a:r>
              <a:rPr lang="en-GB" sz="1200" dirty="0"/>
              <a:t> </a:t>
            </a:r>
            <a:endParaRPr lang="en-GB" sz="1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Watch this space!</a:t>
            </a:r>
          </a:p>
        </p:txBody>
      </p:sp>
    </p:spTree>
    <p:extLst>
      <p:ext uri="{BB962C8B-B14F-4D97-AF65-F5344CB8AC3E}">
        <p14:creationId xmlns:p14="http://schemas.microsoft.com/office/powerpoint/2010/main" val="239553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AWS 101: IAM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25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6000" i="1" dirty="0"/>
              <a:t>Common AWS</a:t>
            </a:r>
            <a:br>
              <a:rPr lang="en-GB" sz="6000" i="1" dirty="0"/>
            </a:br>
            <a:r>
              <a:rPr lang="en-GB" sz="6000" i="1" dirty="0"/>
              <a:t>Resources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97874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Resources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AWS’s power is the mountain of services provided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AWS has (deliberately?) branded everything different names to rest of industry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As such it’s hard when starting out to know:</a:t>
            </a:r>
          </a:p>
          <a:p>
            <a:pPr>
              <a:buFontTx/>
              <a:buChar char="-"/>
            </a:pPr>
            <a:r>
              <a:rPr lang="en-GB" dirty="0"/>
              <a:t>What </a:t>
            </a:r>
            <a:r>
              <a:rPr lang="en-GB" sz="2800" dirty="0"/>
              <a:t>capabilities are</a:t>
            </a:r>
            <a:r>
              <a:rPr lang="en-GB" dirty="0"/>
              <a:t> available</a:t>
            </a:r>
          </a:p>
          <a:p>
            <a:pPr>
              <a:buFontTx/>
              <a:buChar char="-"/>
            </a:pPr>
            <a:r>
              <a:rPr lang="en-GB" sz="2800" dirty="0"/>
              <a:t>Where’s the capability you’d like use</a:t>
            </a:r>
          </a:p>
        </p:txBody>
      </p:sp>
    </p:spTree>
    <p:extLst>
      <p:ext uri="{BB962C8B-B14F-4D97-AF65-F5344CB8AC3E}">
        <p14:creationId xmlns:p14="http://schemas.microsoft.com/office/powerpoint/2010/main" val="370154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Resources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We’ll cover some of the most common application capabilities:</a:t>
            </a:r>
          </a:p>
          <a:p>
            <a:pPr>
              <a:buFontTx/>
              <a:buChar char="-"/>
            </a:pPr>
            <a:r>
              <a:rPr lang="en-GB" dirty="0"/>
              <a:t>IAM</a:t>
            </a:r>
          </a:p>
          <a:p>
            <a:pPr>
              <a:buFontTx/>
              <a:buChar char="-"/>
            </a:pPr>
            <a:r>
              <a:rPr lang="en-GB" sz="2800" dirty="0"/>
              <a:t>Logging and Scheduling</a:t>
            </a:r>
          </a:p>
          <a:p>
            <a:pPr>
              <a:buFontTx/>
              <a:buChar char="-"/>
            </a:pPr>
            <a:r>
              <a:rPr lang="en-GB" dirty="0"/>
              <a:t>Data Management</a:t>
            </a:r>
          </a:p>
          <a:p>
            <a:pPr>
              <a:buFontTx/>
              <a:buChar char="-"/>
            </a:pPr>
            <a:r>
              <a:rPr lang="en-GB" sz="2800" dirty="0"/>
              <a:t>Running Code</a:t>
            </a:r>
          </a:p>
          <a:p>
            <a:pPr>
              <a:buFontTx/>
              <a:buChar char="-"/>
            </a:pPr>
            <a:r>
              <a:rPr lang="en-GB" dirty="0"/>
              <a:t>Gateways and Resource Wrappers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3305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AWS IAM</a:t>
            </a:r>
          </a:p>
        </p:txBody>
      </p:sp>
    </p:spTree>
    <p:extLst>
      <p:ext uri="{BB962C8B-B14F-4D97-AF65-F5344CB8AC3E}">
        <p14:creationId xmlns:p14="http://schemas.microsoft.com/office/powerpoint/2010/main" val="3168906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IAM: AWS IAM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5550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IAM = Central AWS Identity Access Management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aka AWS account user management / application permission management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For all console and cli user permissions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For all inter-resource permissions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Only game in town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>
              <a:hlinkClick r:id="rId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>
                <a:hlinkClick r:id="rId2"/>
              </a:rPr>
              <a:t>https://aws.amazon.com/iam/</a:t>
            </a: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>
                <a:hlinkClick r:id="rId3"/>
              </a:rPr>
              <a:t>https://console.aws.amazon.com/iam/home#/users</a:t>
            </a: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1155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IAM: AWS Cognito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037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dirty="0" err="1"/>
              <a:t>Cognito</a:t>
            </a:r>
            <a:r>
              <a:rPr lang="fr-FR" sz="3200" dirty="0"/>
              <a:t> = Simple application user management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dirty="0"/>
              <a:t>aka Application user management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fr-FR" sz="3200" dirty="0"/>
              <a:t>For application </a:t>
            </a:r>
            <a:r>
              <a:rPr lang="fr-FR" sz="3200" dirty="0" err="1"/>
              <a:t>users</a:t>
            </a:r>
            <a:endParaRPr lang="fr-FR" sz="32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fr-FR" sz="3200" dirty="0" err="1"/>
              <a:t>Handles</a:t>
            </a:r>
            <a:r>
              <a:rPr lang="fr-FR" sz="3200" dirty="0"/>
              <a:t> </a:t>
            </a:r>
            <a:r>
              <a:rPr lang="fr-FR" sz="3200" dirty="0" err="1"/>
              <a:t>sign</a:t>
            </a:r>
            <a:r>
              <a:rPr lang="fr-FR" sz="3200" dirty="0"/>
              <a:t>-up / </a:t>
            </a:r>
            <a:r>
              <a:rPr lang="fr-FR" sz="3200" dirty="0" err="1"/>
              <a:t>sign</a:t>
            </a:r>
            <a:r>
              <a:rPr lang="fr-FR" sz="3200" dirty="0"/>
              <a:t>-out / registration actions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hlinkClick r:id="rId2"/>
              </a:rPr>
              <a:t>https://aws.amazon.com/cognito/</a:t>
            </a:r>
            <a:r>
              <a:rPr lang="fr-FR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hlinkClick r:id="rId3"/>
              </a:rPr>
              <a:t>https://eu-west-2.console.aws.amazon.com/cognito/users/?region=eu-west-2</a:t>
            </a:r>
            <a:r>
              <a:rPr lang="fr-FR" sz="2000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687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0916" y="2225529"/>
            <a:ext cx="4901547" cy="792800"/>
          </a:xfrm>
        </p:spPr>
        <p:txBody>
          <a:bodyPr/>
          <a:lstStyle/>
          <a:p>
            <a:pPr lvl="0"/>
            <a:r>
              <a:rPr lang="en-GB" sz="6000" dirty="0"/>
              <a:t>AWS Intro</a:t>
            </a:r>
          </a:p>
        </p:txBody>
      </p:sp>
    </p:spTree>
    <p:extLst>
      <p:ext uri="{BB962C8B-B14F-4D97-AF65-F5344CB8AC3E}">
        <p14:creationId xmlns:p14="http://schemas.microsoft.com/office/powerpoint/2010/main" val="3706041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IAM: API Gateway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329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dirty="0"/>
              <a:t>(Covered </a:t>
            </a:r>
            <a:r>
              <a:rPr lang="fr-FR" sz="3200" dirty="0" err="1"/>
              <a:t>inside</a:t>
            </a:r>
            <a:r>
              <a:rPr lang="fr-FR" sz="3200" dirty="0"/>
              <a:t> </a:t>
            </a:r>
            <a:r>
              <a:rPr lang="en-GB" sz="3200" dirty="0"/>
              <a:t>Gateways and Resource Wrappers</a:t>
            </a:r>
            <a:r>
              <a:rPr lang="fr-FR" sz="3200" dirty="0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dirty="0"/>
              <a:t>- </a:t>
            </a:r>
            <a:r>
              <a:rPr lang="fr-FR" sz="3200" dirty="0" err="1"/>
              <a:t>Handles</a:t>
            </a:r>
            <a:r>
              <a:rPr lang="fr-FR" sz="3200" dirty="0"/>
              <a:t> application </a:t>
            </a:r>
            <a:r>
              <a:rPr lang="fr-FR" sz="3200" dirty="0" err="1"/>
              <a:t>apikeys</a:t>
            </a:r>
            <a:endParaRPr lang="fr-FR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hlinkClick r:id="rId2"/>
              </a:rPr>
              <a:t>https://aws.amazon.com/api-gateway/</a:t>
            </a:r>
            <a:r>
              <a:rPr lang="fr-FR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hlinkClick r:id="rId3"/>
              </a:rPr>
              <a:t>https://eu-west-2.console.aws.amazon.com/apigateway/main/apis?region=eu-west-2</a:t>
            </a:r>
            <a:r>
              <a:rPr lang="fr-FR" sz="2000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63810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IAM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296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			=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		=	=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/>
              <a:t>* Developers will grow to love (and hate) IAM permissions</a:t>
            </a:r>
            <a:br>
              <a:rPr lang="en-GB" sz="2400" dirty="0"/>
            </a:br>
            <a:r>
              <a:rPr lang="en-GB" sz="2400" dirty="0"/>
              <a:t>   there’s a lot of devil in those “inter-resource permission” details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08A429-FA10-4CE0-B68B-74B6D2084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76489"/>
              </p:ext>
            </p:extLst>
          </p:nvPr>
        </p:nvGraphicFramePr>
        <p:xfrm>
          <a:off x="924886" y="1288177"/>
          <a:ext cx="9964023" cy="313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76">
                  <a:extLst>
                    <a:ext uri="{9D8B030D-6E8A-4147-A177-3AD203B41FA5}">
                      <a16:colId xmlns:a16="http://schemas.microsoft.com/office/drawing/2014/main" val="2518923328"/>
                    </a:ext>
                  </a:extLst>
                </a:gridCol>
                <a:gridCol w="5007319">
                  <a:extLst>
                    <a:ext uri="{9D8B030D-6E8A-4147-A177-3AD203B41FA5}">
                      <a16:colId xmlns:a16="http://schemas.microsoft.com/office/drawing/2014/main" val="2556263782"/>
                    </a:ext>
                  </a:extLst>
                </a:gridCol>
                <a:gridCol w="1942828">
                  <a:extLst>
                    <a:ext uri="{9D8B030D-6E8A-4147-A177-3AD203B41FA5}">
                      <a16:colId xmlns:a16="http://schemas.microsoft.com/office/drawing/2014/main" val="2796717382"/>
                    </a:ext>
                  </a:extLst>
                </a:gridCol>
              </a:tblGrid>
              <a:tr h="783345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42943"/>
                  </a:ext>
                </a:extLst>
              </a:tr>
              <a:tr h="783345">
                <a:tc>
                  <a:txBody>
                    <a:bodyPr/>
                    <a:lstStyle/>
                    <a:p>
                      <a:r>
                        <a:rPr lang="en-GB" sz="1800" dirty="0"/>
                        <a:t>IAM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AWS user / inter-resource permission*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18781"/>
                  </a:ext>
                </a:extLst>
              </a:tr>
              <a:tr h="783345">
                <a:tc>
                  <a:txBody>
                    <a:bodyPr/>
                    <a:lstStyle/>
                    <a:p>
                      <a:r>
                        <a:rPr lang="en-GB" sz="1800" dirty="0"/>
                        <a:t>Cognito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Application users</a:t>
                      </a:r>
                      <a:br>
                        <a:rPr lang="en-GB" sz="1800" dirty="0"/>
                      </a:br>
                      <a:r>
                        <a:rPr lang="en-GB" sz="1800" dirty="0"/>
                        <a:t>(integrates nicely into 3</a:t>
                      </a:r>
                      <a:r>
                        <a:rPr lang="en-GB" sz="1800" baseline="30000" dirty="0"/>
                        <a:t>rd</a:t>
                      </a:r>
                      <a:r>
                        <a:rPr lang="en-GB" sz="1800" dirty="0"/>
                        <a:t> party SAML/SSO)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5742"/>
                  </a:ext>
                </a:extLst>
              </a:tr>
              <a:tr h="783345">
                <a:tc>
                  <a:txBody>
                    <a:bodyPr/>
                    <a:lstStyle/>
                    <a:p>
                      <a:r>
                        <a:rPr lang="en-GB" sz="1800" dirty="0"/>
                        <a:t>API Gateway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Application </a:t>
                      </a:r>
                      <a:r>
                        <a:rPr lang="en-GB" sz="1800" dirty="0" err="1"/>
                        <a:t>apikeys</a:t>
                      </a:r>
                      <a:br>
                        <a:rPr lang="en-GB" sz="1800" dirty="0"/>
                      </a:br>
                      <a:r>
                        <a:rPr lang="en-GB" sz="1800" dirty="0"/>
                        <a:t>(integrates nicely into Cognito and IAM)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0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66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AWS LOGGING</a:t>
            </a:r>
          </a:p>
        </p:txBody>
      </p:sp>
    </p:spTree>
    <p:extLst>
      <p:ext uri="{BB962C8B-B14F-4D97-AF65-F5344CB8AC3E}">
        <p14:creationId xmlns:p14="http://schemas.microsoft.com/office/powerpoint/2010/main" val="171044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Logging: </a:t>
            </a:r>
            <a:r>
              <a:rPr lang="en-GB" sz="4400" dirty="0"/>
              <a:t>CloudWatch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7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AWS’s central monitoring and observability service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aka all logs of all resources go here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Only game in town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It’s world class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Unfortunately best features/analysis are paywalled</a:t>
            </a:r>
            <a:br>
              <a:rPr lang="en-GB" sz="3200" dirty="0"/>
            </a:br>
            <a:r>
              <a:rPr lang="en-GB" sz="3200" dirty="0"/>
              <a:t>(exposed via different services)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https://aws.amazon.com/cloudwatch/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3"/>
              </a:rPr>
              <a:t>https://eu-west-2.console.aws.amazon.com/cloudwatch/home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312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Logging: SNS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394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Simple Notification Service: application-to-application/-person communication engine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For all your notification / alert needs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Wide support of outputs </a:t>
            </a:r>
            <a:br>
              <a:rPr lang="en-GB" sz="3200" dirty="0"/>
            </a:br>
            <a:r>
              <a:rPr lang="en-GB" sz="3200" dirty="0"/>
              <a:t>(email / </a:t>
            </a:r>
            <a:r>
              <a:rPr lang="en-GB" sz="3200" dirty="0" err="1"/>
              <a:t>sms</a:t>
            </a:r>
            <a:r>
              <a:rPr lang="en-GB" sz="3200" dirty="0"/>
              <a:t> / </a:t>
            </a:r>
            <a:r>
              <a:rPr lang="en-GB" sz="3200" dirty="0" err="1"/>
              <a:t>whatsapp</a:t>
            </a:r>
            <a:r>
              <a:rPr lang="en-GB" sz="3200" dirty="0"/>
              <a:t> messages / rest </a:t>
            </a:r>
            <a:r>
              <a:rPr lang="en-GB" sz="3200" dirty="0" err="1"/>
              <a:t>api</a:t>
            </a:r>
            <a:r>
              <a:rPr lang="en-GB" sz="3200" dirty="0"/>
              <a:t> calls everything)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https://aws.amazon.com/sns/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3"/>
              </a:rPr>
              <a:t>https://eu-west-2.console.aws.amazon.com/sns/v3/home?region=eu-west-2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973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Logging: SQS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Simple Queue Service: queuing service</a:t>
            </a:r>
            <a:br>
              <a:rPr lang="en-GB" sz="3200" dirty="0"/>
            </a:br>
            <a:r>
              <a:rPr lang="en-GB" sz="3200" dirty="0"/>
              <a:t>aka queuing AMQP engine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For all your queuing needs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https://aws.amazon.com/sqs/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>
                <a:hlinkClick r:id="rId3"/>
              </a:rPr>
              <a:t>https://eu-west-2.console.aws.amazon.com/sqs/v3/home?region=eu-west-2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47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167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CloudWatch – monitoring dashboard for everything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SNS –engine for sending alerts / notifications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SQS – engine for queuing actions and alerts for processing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63957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AWS DATA</a:t>
            </a:r>
          </a:p>
        </p:txBody>
      </p:sp>
    </p:spTree>
    <p:extLst>
      <p:ext uri="{BB962C8B-B14F-4D97-AF65-F5344CB8AC3E}">
        <p14:creationId xmlns:p14="http://schemas.microsoft.com/office/powerpoint/2010/main" val="338160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Data: </a:t>
            </a:r>
            <a:r>
              <a:rPr lang="en-GB" sz="4400" dirty="0"/>
              <a:t>DynamoDB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968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Fast and flexible NoSQL database service for any scale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aka Toy DB with 25 cap on inserts, it can handle small inserts and reads from a large DB though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storing lots of small linked things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very easy to integrate into other systems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Fast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Hard and low limits on max Read/Write sizes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hlinkClick r:id="rId2"/>
              </a:rPr>
              <a:t>https://aws.amazon.com/dynamodb/</a:t>
            </a:r>
            <a:r>
              <a:rPr lang="en-GB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hlinkClick r:id="rId3"/>
              </a:rPr>
              <a:t>https://eu-west-2.console.aws.amazon.com/dynamodb/home?region=eu-west-2</a:t>
            </a:r>
            <a:r>
              <a:rPr lang="en-GB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05523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Data: </a:t>
            </a:r>
            <a:r>
              <a:rPr lang="en-GB" sz="4400" dirty="0"/>
              <a:t>Aurora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541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MySQL and PostgreSQL-compatible relational database built for the cloud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aka Real DB haven't used in anger, but latest version promises serverless RDS so interesting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storing linked data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professional level of database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fast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hlinkClick r:id="rId2"/>
              </a:rPr>
              <a:t>https://aws.amazon.com/rds/aurora/</a:t>
            </a:r>
            <a:r>
              <a:rPr lang="en-GB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dirty="0">
                <a:hlinkClick r:id="rId3"/>
              </a:rPr>
              <a:t>https://eu-west-2.console.aws.amazon.com/rds/home?region=eu-west-2#</a:t>
            </a:r>
            <a:r>
              <a:rPr lang="en-GB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0618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AWS launched in 2002</a:t>
            </a:r>
          </a:p>
          <a:p>
            <a:pPr marL="0" indent="0">
              <a:buNone/>
            </a:pPr>
            <a:r>
              <a:rPr lang="en-GB" dirty="0"/>
              <a:t>Biggest Cloud provider in the world</a:t>
            </a:r>
          </a:p>
          <a:p>
            <a:pPr marL="0" indent="0">
              <a:buNone/>
            </a:pPr>
            <a:r>
              <a:rPr lang="en-GB" sz="2800" dirty="0"/>
              <a:t>Revenue $4</a:t>
            </a:r>
            <a:r>
              <a:rPr lang="en-GB" dirty="0"/>
              <a:t>6 Billion a year</a:t>
            </a:r>
          </a:p>
          <a:p>
            <a:pPr marL="0" indent="0">
              <a:buNone/>
            </a:pPr>
            <a:r>
              <a:rPr lang="en-GB" sz="2800" dirty="0"/>
              <a:t>Provides computing services in regions around the world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https://en.wikipedia.org/wiki/Amazon_Web_Services</a:t>
            </a:r>
            <a:r>
              <a:rPr lang="en-GB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74622-6800-47AA-9692-CC37A4B5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20" y="1763217"/>
            <a:ext cx="2019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36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Data: </a:t>
            </a:r>
            <a:r>
              <a:rPr lang="en-GB" sz="4400" dirty="0" err="1"/>
              <a:t>ElastiCache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5217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fully managed Redis / Memcached service, provides very fast key - value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storing blobs by key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blobs can self expire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super fast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not meant for long term storage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https://aws.amazon.com/elasticache/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3"/>
              </a:rPr>
              <a:t>https://eu-west-2.console.aws.amazon.com/elasticache/home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084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Data: </a:t>
            </a:r>
            <a:r>
              <a:rPr lang="en-GB" sz="4400" dirty="0" err="1"/>
              <a:t>documentdb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48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 err="1"/>
              <a:t>DocumentDB</a:t>
            </a:r>
            <a:r>
              <a:rPr lang="en-GB" sz="3200" dirty="0"/>
              <a:t> is a database service that is purpose-built for JSON data management at scale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aka it’s just </a:t>
            </a:r>
            <a:r>
              <a:rPr lang="en-GB" sz="3200" dirty="0" err="1"/>
              <a:t>mongoDB</a:t>
            </a:r>
            <a:r>
              <a:rPr lang="en-GB" sz="3200" dirty="0"/>
              <a:t> / </a:t>
            </a:r>
            <a:r>
              <a:rPr lang="en-GB" sz="3200" dirty="0" err="1"/>
              <a:t>couchDB</a:t>
            </a:r>
            <a:r>
              <a:rPr lang="en-GB" sz="3200" dirty="0"/>
              <a:t> / </a:t>
            </a:r>
            <a:r>
              <a:rPr lang="en-GB" sz="3200" dirty="0" err="1"/>
              <a:t>cloudant</a:t>
            </a:r>
            <a:endParaRPr lang="en-GB" sz="32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storing searchable json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Can handle huge numbers of files / content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"slow“, power is in the indexing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https://aws.amazon.com/documentdb/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3"/>
              </a:rPr>
              <a:t>https://eu-west-2.console.aws.amazon.com/docdb/home?region=eu-west-2</a:t>
            </a:r>
            <a:r>
              <a:rPr lang="en-GB" sz="20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13152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</a:t>
            </a:r>
            <a:r>
              <a:rPr lang="en-GB" sz="4400" dirty="0"/>
              <a:t>S3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534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long term blob storage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storing blobs by key similar to a filesystem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slow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very cheap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meant for long term storage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- can handle large file (aka TB / GB of data)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https://aws.amazon.com/s3/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3"/>
              </a:rPr>
              <a:t>https://s3.console.aws.amazon.com/s3/</a:t>
            </a:r>
            <a:r>
              <a:rPr lang="en-GB" sz="2000" dirty="0"/>
              <a:t> 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980505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Aurora LARGE* = Do not store blobs in </a:t>
            </a:r>
            <a:r>
              <a:rPr lang="en-GB" sz="2000" dirty="0" err="1"/>
              <a:t>dbs</a:t>
            </a: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DynamoDB FAST* = limited READ / WRITE at once (~25 inserts at a time)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0BBEEA2-5FF8-405D-830F-9ACCFF06F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29302"/>
              </p:ext>
            </p:extLst>
          </p:nvPr>
        </p:nvGraphicFramePr>
        <p:xfrm>
          <a:off x="1000153" y="1680512"/>
          <a:ext cx="95738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432">
                  <a:extLst>
                    <a:ext uri="{9D8B030D-6E8A-4147-A177-3AD203B41FA5}">
                      <a16:colId xmlns:a16="http://schemas.microsoft.com/office/drawing/2014/main" val="2518923328"/>
                    </a:ext>
                  </a:extLst>
                </a:gridCol>
                <a:gridCol w="2366582">
                  <a:extLst>
                    <a:ext uri="{9D8B030D-6E8A-4147-A177-3AD203B41FA5}">
                      <a16:colId xmlns:a16="http://schemas.microsoft.com/office/drawing/2014/main" val="2556263782"/>
                    </a:ext>
                  </a:extLst>
                </a:gridCol>
                <a:gridCol w="1236726">
                  <a:extLst>
                    <a:ext uri="{9D8B030D-6E8A-4147-A177-3AD203B41FA5}">
                      <a16:colId xmlns:a16="http://schemas.microsoft.com/office/drawing/2014/main" val="117628576"/>
                    </a:ext>
                  </a:extLst>
                </a:gridCol>
                <a:gridCol w="1714754">
                  <a:extLst>
                    <a:ext uri="{9D8B030D-6E8A-4147-A177-3AD203B41FA5}">
                      <a16:colId xmlns:a16="http://schemas.microsoft.com/office/drawing/2014/main" val="1954937554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3755591437"/>
                    </a:ext>
                  </a:extLst>
                </a:gridCol>
                <a:gridCol w="1632746">
                  <a:extLst>
                    <a:ext uri="{9D8B030D-6E8A-4147-A177-3AD203B41FA5}">
                      <a16:colId xmlns:a16="http://schemas.microsoft.com/office/drawing/2014/main" val="2796717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MAX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CONTENT LIFE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4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DynamoDB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Searchable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Aurora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Searchable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2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ElastiCache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Keyed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VERY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1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documentdb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Searchable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Document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HUGE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ARCHIVAL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3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73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AWS CODE</a:t>
            </a:r>
          </a:p>
        </p:txBody>
      </p:sp>
    </p:spTree>
    <p:extLst>
      <p:ext uri="{BB962C8B-B14F-4D97-AF65-F5344CB8AC3E}">
        <p14:creationId xmlns:p14="http://schemas.microsoft.com/office/powerpoint/2010/main" val="659670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Code: </a:t>
            </a:r>
            <a:r>
              <a:rPr lang="en-GB" sz="4400" dirty="0"/>
              <a:t>EC2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Virtual Machine in the Cloud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Warning: can be very expensive / cloud only cheap for small fast interactions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Full Computer on Cloud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Meant for heavy loads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needs </a:t>
            </a:r>
            <a:r>
              <a:rPr lang="en-GB" sz="3200" dirty="0" err="1"/>
              <a:t>overisght</a:t>
            </a:r>
            <a:r>
              <a:rPr lang="en-GB" sz="3200" dirty="0"/>
              <a:t> before spinning up possible to create thousands of pounds of expense in just a few clicks!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https://aws.amazon.com/ec2/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3"/>
              </a:rPr>
              <a:t>https://eu-west-2.console.aws.amazon.com/ec2/home?region=eu-west-2</a:t>
            </a:r>
            <a:r>
              <a:rPr lang="en-GB" sz="20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2019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Code: </a:t>
            </a:r>
            <a:r>
              <a:rPr lang="en-GB" sz="4400" dirty="0"/>
              <a:t>Lambda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"Serverless" Code in the Cloud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aka it's not serverless, it's just totally abstracted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Cheap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Fast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Very pure (as in pure code no side effects)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https://aws.amazon.com/lambda/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3"/>
              </a:rPr>
              <a:t>https://eu-west-2.console.aws.amazon.com/lambda/home?region=eu-west-2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815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Code: </a:t>
            </a:r>
            <a:r>
              <a:rPr lang="en-GB" sz="4400" dirty="0" err="1"/>
              <a:t>Lightsail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40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Mini Virtual Server in the Cloud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Server is not for heavy load like EC2 so it much cheaper, and has all the web routing/DNS/SSH/server stuff out the box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Pre-Configured Full Server on Cloud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Not mean for heavy loads, but low loads over long period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>
                <a:hlinkClick r:id="rId2"/>
              </a:rPr>
              <a:t>https://aws.amazon.com/lightsail/</a:t>
            </a:r>
            <a:r>
              <a:rPr lang="en-GB" sz="32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>
                <a:hlinkClick r:id="rId3"/>
              </a:rPr>
              <a:t>https://lightsail.aws.amazon.com/ls/webapp/home/instances</a:t>
            </a:r>
            <a:r>
              <a:rPr lang="en-GB" sz="32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90841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0BBEEA2-5FF8-405D-830F-9ACCFF06F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41517"/>
              </p:ext>
            </p:extLst>
          </p:nvPr>
        </p:nvGraphicFramePr>
        <p:xfrm>
          <a:off x="1000153" y="1680512"/>
          <a:ext cx="957380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432">
                  <a:extLst>
                    <a:ext uri="{9D8B030D-6E8A-4147-A177-3AD203B41FA5}">
                      <a16:colId xmlns:a16="http://schemas.microsoft.com/office/drawing/2014/main" val="2518923328"/>
                    </a:ext>
                  </a:extLst>
                </a:gridCol>
                <a:gridCol w="2366582">
                  <a:extLst>
                    <a:ext uri="{9D8B030D-6E8A-4147-A177-3AD203B41FA5}">
                      <a16:colId xmlns:a16="http://schemas.microsoft.com/office/drawing/2014/main" val="2556263782"/>
                    </a:ext>
                  </a:extLst>
                </a:gridCol>
                <a:gridCol w="1236726">
                  <a:extLst>
                    <a:ext uri="{9D8B030D-6E8A-4147-A177-3AD203B41FA5}">
                      <a16:colId xmlns:a16="http://schemas.microsoft.com/office/drawing/2014/main" val="117628576"/>
                    </a:ext>
                  </a:extLst>
                </a:gridCol>
                <a:gridCol w="1714754">
                  <a:extLst>
                    <a:ext uri="{9D8B030D-6E8A-4147-A177-3AD203B41FA5}">
                      <a16:colId xmlns:a16="http://schemas.microsoft.com/office/drawing/2014/main" val="1954937554"/>
                    </a:ext>
                  </a:extLst>
                </a:gridCol>
                <a:gridCol w="1913081">
                  <a:extLst>
                    <a:ext uri="{9D8B030D-6E8A-4147-A177-3AD203B41FA5}">
                      <a16:colId xmlns:a16="http://schemas.microsoft.com/office/drawing/2014/main" val="3755591437"/>
                    </a:ext>
                  </a:extLst>
                </a:gridCol>
                <a:gridCol w="918228">
                  <a:extLst>
                    <a:ext uri="{9D8B030D-6E8A-4147-A177-3AD203B41FA5}">
                      <a16:colId xmlns:a16="http://schemas.microsoft.com/office/drawing/2014/main" val="2796717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TASK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4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EC2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VM on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Serverless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Serverless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Lightsail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Light weight server on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Pre-Provisioned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0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699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0583" y="1829129"/>
            <a:ext cx="4951881" cy="792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AWS GATEWAYS &amp; WRAPPERS</a:t>
            </a:r>
          </a:p>
        </p:txBody>
      </p:sp>
    </p:spTree>
    <p:extLst>
      <p:ext uri="{BB962C8B-B14F-4D97-AF65-F5344CB8AC3E}">
        <p14:creationId xmlns:p14="http://schemas.microsoft.com/office/powerpoint/2010/main" val="326880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0916" y="1613132"/>
            <a:ext cx="4901547" cy="792800"/>
          </a:xfrm>
        </p:spPr>
        <p:txBody>
          <a:bodyPr/>
          <a:lstStyle/>
          <a:p>
            <a:pPr lvl="0"/>
            <a:r>
              <a:rPr lang="en-GB" sz="6000" dirty="0" err="1"/>
              <a:t>RiverSafe</a:t>
            </a:r>
            <a:r>
              <a:rPr lang="en-GB" sz="6000" dirty="0"/>
              <a:t> AWS Access Provisioning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Gateways: </a:t>
            </a:r>
            <a:r>
              <a:rPr lang="en-GB" sz="4400" dirty="0"/>
              <a:t>API Gateway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Provides human </a:t>
            </a:r>
            <a:r>
              <a:rPr lang="en-GB" sz="3200" dirty="0" err="1"/>
              <a:t>urls</a:t>
            </a:r>
            <a:r>
              <a:rPr lang="en-GB" sz="3200" dirty="0"/>
              <a:t>, throttling, DNS and more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fr-FR" sz="3200" dirty="0" err="1"/>
              <a:t>Easy</a:t>
            </a:r>
            <a:r>
              <a:rPr lang="fr-FR" sz="3200" dirty="0"/>
              <a:t> api keys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fr-FR" sz="3200" dirty="0" err="1"/>
              <a:t>Easy</a:t>
            </a:r>
            <a:r>
              <a:rPr lang="fr-FR" sz="3200" dirty="0"/>
              <a:t> DNS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fr-FR" sz="3200" dirty="0" err="1"/>
              <a:t>Easy</a:t>
            </a:r>
            <a:r>
              <a:rPr lang="fr-FR" sz="3200" dirty="0"/>
              <a:t> </a:t>
            </a:r>
            <a:r>
              <a:rPr lang="fr-FR" sz="3200" dirty="0" err="1"/>
              <a:t>Throttling</a:t>
            </a:r>
            <a:endParaRPr lang="fr-FR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hlinkClick r:id="rId2"/>
              </a:rPr>
              <a:t>https://aws.amazon.com/api-gateway/</a:t>
            </a:r>
            <a:r>
              <a:rPr lang="fr-FR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hlinkClick r:id="rId3"/>
              </a:rPr>
              <a:t>https://eu-west-2.console.aws.amazon.com/apigateway/main/apis?region=eu-west-2</a:t>
            </a:r>
            <a:r>
              <a:rPr lang="fr-FR" sz="2000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5162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Gateways: </a:t>
            </a:r>
            <a:r>
              <a:rPr lang="en-GB" sz="4400" dirty="0"/>
              <a:t>AppSync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07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Provides </a:t>
            </a:r>
            <a:r>
              <a:rPr lang="en-GB" sz="3200" dirty="0" err="1"/>
              <a:t>GraphQL</a:t>
            </a:r>
            <a:r>
              <a:rPr lang="en-GB" sz="3200" dirty="0"/>
              <a:t> API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aka simple </a:t>
            </a:r>
            <a:r>
              <a:rPr lang="en-GB" sz="3200" dirty="0" err="1"/>
              <a:t>graphql</a:t>
            </a:r>
            <a:r>
              <a:rPr lang="en-GB" sz="3200" dirty="0"/>
              <a:t> frontend that sits on top of </a:t>
            </a:r>
            <a:r>
              <a:rPr lang="en-GB" sz="3200" dirty="0" err="1"/>
              <a:t>dynamodb</a:t>
            </a:r>
            <a:r>
              <a:rPr lang="en-GB" sz="3200" dirty="0"/>
              <a:t> to provide easy to use searching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fr-FR" sz="3200" dirty="0" err="1"/>
              <a:t>Easy</a:t>
            </a:r>
            <a:r>
              <a:rPr lang="fr-FR" sz="3200" dirty="0"/>
              <a:t> </a:t>
            </a:r>
            <a:r>
              <a:rPr lang="fr-FR" sz="3200" dirty="0" err="1"/>
              <a:t>searching</a:t>
            </a:r>
            <a:r>
              <a:rPr lang="fr-FR" sz="3200" dirty="0"/>
              <a:t> of DB data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fr-FR" sz="3200" dirty="0"/>
              <a:t>Excellent </a:t>
            </a:r>
            <a:r>
              <a:rPr lang="fr-FR" sz="3200" dirty="0" err="1"/>
              <a:t>Auth</a:t>
            </a:r>
            <a:r>
              <a:rPr lang="fr-FR" sz="3200" dirty="0"/>
              <a:t> </a:t>
            </a:r>
            <a:r>
              <a:rPr lang="fr-FR" sz="3200" dirty="0" err="1"/>
              <a:t>integration</a:t>
            </a:r>
            <a:r>
              <a:rPr lang="fr-FR" sz="3200" dirty="0"/>
              <a:t> </a:t>
            </a:r>
            <a:r>
              <a:rPr lang="fr-FR" sz="3200" dirty="0" err="1"/>
              <a:t>into</a:t>
            </a:r>
            <a:r>
              <a:rPr lang="fr-FR" sz="3200" dirty="0"/>
              <a:t> </a:t>
            </a:r>
            <a:r>
              <a:rPr lang="fr-FR" sz="3200" dirty="0" err="1"/>
              <a:t>Cognito</a:t>
            </a:r>
            <a:endParaRPr lang="fr-FR" sz="32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biggest limitation is the toy </a:t>
            </a:r>
            <a:r>
              <a:rPr lang="en-GB" sz="3200" dirty="0" err="1"/>
              <a:t>db</a:t>
            </a:r>
            <a:r>
              <a:rPr lang="en-GB" sz="3200" dirty="0"/>
              <a:t> underneath</a:t>
            </a:r>
            <a:endParaRPr lang="fr-FR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hlinkClick r:id="rId2"/>
              </a:rPr>
              <a:t>https://aws.amazon.com/appsync/</a:t>
            </a:r>
            <a:r>
              <a:rPr lang="fr-FR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hlinkClick r:id="rId3"/>
              </a:rPr>
              <a:t>https://eu-west-2.console.aws.amazon.com/appsync/home?region=eu-west-2</a:t>
            </a:r>
            <a:r>
              <a:rPr lang="fr-FR" sz="2000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46246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Gateways: </a:t>
            </a:r>
            <a:r>
              <a:rPr lang="en-GB" sz="4400" dirty="0"/>
              <a:t>Amplify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Web app framework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wraps other services underneath amplify so they can be deployed as a cloud formation stack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Nice interface and cli to other services</a:t>
            </a:r>
            <a:br>
              <a:rPr lang="en-GB" sz="3200" dirty="0"/>
            </a:br>
            <a:r>
              <a:rPr lang="en-GB" sz="3200" dirty="0"/>
              <a:t>aka AppSync/</a:t>
            </a:r>
            <a:r>
              <a:rPr lang="en-GB" sz="3200" dirty="0" err="1"/>
              <a:t>Api</a:t>
            </a:r>
            <a:r>
              <a:rPr lang="en-GB" sz="3200" dirty="0"/>
              <a:t> Gateway/Lambda/Cognito etc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Bit limited compared to using tools individually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https://aws.amazon.com/amplify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3"/>
              </a:rPr>
              <a:t>https://eu-west-2.console.aws.amazon.com/amplify/home</a:t>
            </a:r>
            <a:r>
              <a:rPr lang="en-GB" sz="20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65653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Gateways: </a:t>
            </a:r>
            <a:r>
              <a:rPr lang="en-GB" sz="4400" dirty="0"/>
              <a:t>Amplify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477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Example of putting it all together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2"/>
              </a:rPr>
              <a:t>https://aws.amazon.com/amplify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>
                <a:hlinkClick r:id="rId3"/>
              </a:rPr>
              <a:t>https://eu-west-2.console.aws.amazon.com/amplify/home</a:t>
            </a:r>
            <a:r>
              <a:rPr lang="en-GB" sz="2000" dirty="0"/>
              <a:t> </a:t>
            </a:r>
            <a:endParaRPr lang="en-GB" sz="1400" dirty="0"/>
          </a:p>
        </p:txBody>
      </p:sp>
      <p:pic>
        <p:nvPicPr>
          <p:cNvPr id="1026" name="Picture 2" descr="A high-level diagram of the full oxygen monitor application.">
            <a:extLst>
              <a:ext uri="{FF2B5EF4-FFF2-40B4-BE49-F238E27FC236}">
                <a16:creationId xmlns:a16="http://schemas.microsoft.com/office/drawing/2014/main" id="{8F7030BF-A933-4366-AE0A-D8D6401D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09" y="1998623"/>
            <a:ext cx="5928220" cy="335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878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Gateways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API Gateway – for wrapping / exposing lambda and other resources behind rest </a:t>
            </a:r>
            <a:r>
              <a:rPr lang="en-GB" sz="2000" dirty="0" err="1"/>
              <a:t>api</a:t>
            </a:r>
            <a:r>
              <a:rPr lang="en-GB" sz="2000" dirty="0"/>
              <a:t> </a:t>
            </a:r>
            <a:r>
              <a:rPr lang="en-GB" sz="2000" dirty="0" err="1"/>
              <a:t>urls</a:t>
            </a: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AppSync – for wrapping </a:t>
            </a:r>
            <a:r>
              <a:rPr lang="en-GB" sz="2000" dirty="0" err="1"/>
              <a:t>dbs</a:t>
            </a:r>
            <a:r>
              <a:rPr lang="en-GB" sz="2000" dirty="0"/>
              <a:t> and exposing a </a:t>
            </a:r>
            <a:r>
              <a:rPr lang="en-GB" sz="2000" dirty="0" err="1"/>
              <a:t>graphql</a:t>
            </a:r>
            <a:r>
              <a:rPr lang="en-GB" sz="2000" dirty="0"/>
              <a:t> search endpoint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Amplify – for wrapping API Gateway / S3 / AppSync behind a website </a:t>
            </a:r>
            <a:r>
              <a:rPr lang="en-GB" sz="2000" dirty="0" err="1"/>
              <a:t>url</a:t>
            </a: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39494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Further</a:t>
            </a:r>
          </a:p>
          <a:p>
            <a:pPr algn="r"/>
            <a:r>
              <a:rPr lang="en-GB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33179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Testing Read: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here’s some further reading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AWS docs</a:t>
            </a:r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https://eu-west-2.console.aws.amazon.com/console/home</a:t>
            </a:r>
            <a:r>
              <a:rPr lang="en-GB" sz="2800" dirty="0"/>
              <a:t> </a:t>
            </a:r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5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</a:t>
            </a:r>
            <a:r>
              <a:rPr lang="en-GB" dirty="0"/>
              <a:t>21</a:t>
            </a:r>
            <a:r>
              <a:rPr lang="en-GB" sz="2800" dirty="0"/>
              <a:t>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Access Provisioning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Honesty Box Time</a:t>
            </a:r>
          </a:p>
        </p:txBody>
      </p:sp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Access Provisioning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Honesty Box 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Our internal AWS capability is new and hot off the press</a:t>
            </a:r>
          </a:p>
        </p:txBody>
      </p:sp>
    </p:spTree>
    <p:extLst>
      <p:ext uri="{BB962C8B-B14F-4D97-AF65-F5344CB8AC3E}">
        <p14:creationId xmlns:p14="http://schemas.microsoft.com/office/powerpoint/2010/main" val="234915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Access Provisioning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Honesty Box 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Our internal AWS capability is new and hot off the press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We have actions to mature our setup and onboarding processes</a:t>
            </a:r>
          </a:p>
        </p:txBody>
      </p:sp>
    </p:spTree>
    <p:extLst>
      <p:ext uri="{BB962C8B-B14F-4D97-AF65-F5344CB8AC3E}">
        <p14:creationId xmlns:p14="http://schemas.microsoft.com/office/powerpoint/2010/main" val="355482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101: Access Provisioning TODOS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What I’m saying is … TODOs: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1) Finish defining onboarding process</a:t>
            </a:r>
          </a:p>
          <a:p>
            <a:pPr marL="0" indent="0">
              <a:buNone/>
            </a:pPr>
            <a:r>
              <a:rPr lang="en-GB" sz="3200" dirty="0"/>
              <a:t> 	</a:t>
            </a:r>
            <a:r>
              <a:rPr lang="en-GB" sz="2800" dirty="0">
                <a:hlinkClick r:id="rId2"/>
              </a:rPr>
              <a:t>https://dev.azure.com/riversafe/Knowledge%20Base/_wiki/wikis/Knowledge-Base.wiki/276/AWS</a:t>
            </a:r>
            <a:r>
              <a:rPr lang="en-GB" sz="2800" dirty="0"/>
              <a:t> </a:t>
            </a:r>
            <a:endParaRPr lang="en-GB" sz="32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2) Creation of standard developer </a:t>
            </a:r>
            <a:r>
              <a:rPr lang="en-GB" sz="2800" dirty="0" err="1"/>
              <a:t>usergroup</a:t>
            </a:r>
            <a:r>
              <a:rPr lang="en-GB" sz="2800" dirty="0"/>
              <a:t> with well defined policies</a:t>
            </a:r>
          </a:p>
          <a:p>
            <a:pPr marL="0" indent="0">
              <a:buNone/>
            </a:pPr>
            <a:r>
              <a:rPr lang="en-GB" sz="2800" dirty="0"/>
              <a:t>	 (WIP) </a:t>
            </a:r>
            <a:r>
              <a:rPr lang="en-GB" sz="2100" dirty="0">
                <a:hlinkClick r:id="rId3"/>
              </a:rPr>
              <a:t>https://dev.azure.com/riversafe/DevSecOps/_workitems/edit/511/</a:t>
            </a:r>
            <a:r>
              <a:rPr lang="en-GB" sz="2100" dirty="0"/>
              <a:t>  "</a:t>
            </a:r>
            <a:r>
              <a:rPr lang="en-GB" sz="2100" dirty="0" err="1"/>
              <a:t>A_RiverSafeDeveloperAccess</a:t>
            </a:r>
            <a:r>
              <a:rPr lang="en-GB" sz="2100" dirty="0"/>
              <a:t>"</a:t>
            </a:r>
            <a:endParaRPr lang="en-GB" sz="2800" dirty="0"/>
          </a:p>
          <a:p>
            <a:pPr>
              <a:buFontTx/>
              <a:buChar char="-"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3) D</a:t>
            </a:r>
            <a:r>
              <a:rPr lang="en-GB" sz="2800" dirty="0"/>
              <a:t>efine best practices</a:t>
            </a:r>
          </a:p>
          <a:p>
            <a:pPr lvl="1">
              <a:buFontTx/>
              <a:buChar char="-"/>
            </a:pPr>
            <a:r>
              <a:rPr lang="en-GB" dirty="0"/>
              <a:t>Aka : prefixes “</a:t>
            </a:r>
            <a:r>
              <a:rPr lang="en-GB" dirty="0" err="1"/>
              <a:t>A_RiverSafe</a:t>
            </a:r>
            <a:r>
              <a:rPr lang="en-GB" dirty="0"/>
              <a:t>_” or “RS_” ?</a:t>
            </a:r>
          </a:p>
          <a:p>
            <a:pPr lvl="1">
              <a:buFontTx/>
              <a:buChar char="-"/>
            </a:pPr>
            <a:r>
              <a:rPr lang="en-GB" dirty="0"/>
              <a:t>Aka : tagging policy</a:t>
            </a:r>
          </a:p>
          <a:p>
            <a:pPr marL="457200" lvl="1" indent="0">
              <a:buNone/>
            </a:pPr>
            <a:r>
              <a:rPr lang="en-GB" dirty="0"/>
              <a:t>	 </a:t>
            </a:r>
            <a:r>
              <a:rPr lang="en-GB" dirty="0">
                <a:hlinkClick r:id="rId4"/>
              </a:rPr>
              <a:t>https://dev.azure.com/riversafe/Knowledge%20Base/_wiki/wikis/Knowledge-Base.wiki/241/Best-Practice</a:t>
            </a:r>
            <a:r>
              <a:rPr lang="en-GB" dirty="0"/>
              <a:t> </a:t>
            </a:r>
          </a:p>
          <a:p>
            <a:pPr>
              <a:buFontTx/>
              <a:buChar char="-"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927781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685</TotalTime>
  <Words>2513</Words>
  <Application>Microsoft Office PowerPoint</Application>
  <PresentationFormat>Widescreen</PresentationFormat>
  <Paragraphs>451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Open Sans</vt:lpstr>
      <vt:lpstr>Title Slides</vt:lpstr>
      <vt:lpstr>Body Slides</vt:lpstr>
      <vt:lpstr>PowerPoint Presentation</vt:lpstr>
      <vt:lpstr>AWS 101 Basics</vt:lpstr>
      <vt:lpstr>PowerPoint Presentation</vt:lpstr>
      <vt:lpstr>AWS</vt:lpstr>
      <vt:lpstr>PowerPoint Presentation</vt:lpstr>
      <vt:lpstr>AWS 101: Access Provisioning</vt:lpstr>
      <vt:lpstr>AWS 101: Access Provisioning</vt:lpstr>
      <vt:lpstr>AWS 101: Access Provisioning</vt:lpstr>
      <vt:lpstr>AWS 101: Access Provisioning TODOS</vt:lpstr>
      <vt:lpstr>AWS 101: Access Provisioning Current</vt:lpstr>
      <vt:lpstr>AWS 101: Access Provisioning</vt:lpstr>
      <vt:lpstr>PowerPoint Presentation</vt:lpstr>
      <vt:lpstr>AWS 101: IAM Demo</vt:lpstr>
      <vt:lpstr>AWS 101: IAM Demo 1.</vt:lpstr>
      <vt:lpstr>AWS 101: IAM Demo 1.</vt:lpstr>
      <vt:lpstr>AWS 101: IAM Demo 2.</vt:lpstr>
      <vt:lpstr>AWS 101: IAM Demo 3.</vt:lpstr>
      <vt:lpstr>AWS 101: IAM Demo 3.</vt:lpstr>
      <vt:lpstr>AWS 101: IAM Demo 3.</vt:lpstr>
      <vt:lpstr>AWS 101: IAM Demo 3.</vt:lpstr>
      <vt:lpstr>AWS 101: IAM Demo 3.</vt:lpstr>
      <vt:lpstr>AWS 101: IAM / Provisioning</vt:lpstr>
      <vt:lpstr>AWS 101: IAM Demo</vt:lpstr>
      <vt:lpstr>PowerPoint Presentation</vt:lpstr>
      <vt:lpstr>AWS Resources</vt:lpstr>
      <vt:lpstr>AWS Resources</vt:lpstr>
      <vt:lpstr>PowerPoint Presentation</vt:lpstr>
      <vt:lpstr>IAM: AWS IAM</vt:lpstr>
      <vt:lpstr>IAM: AWS Cognito</vt:lpstr>
      <vt:lpstr>IAM: API Gateway</vt:lpstr>
      <vt:lpstr>IAM Summary</vt:lpstr>
      <vt:lpstr>PowerPoint Presentation</vt:lpstr>
      <vt:lpstr>AWS Logging: CloudWatch</vt:lpstr>
      <vt:lpstr>AWS Logging: SNS</vt:lpstr>
      <vt:lpstr>AWS Logging: SQS</vt:lpstr>
      <vt:lpstr>Logging Summary</vt:lpstr>
      <vt:lpstr>PowerPoint Presentation</vt:lpstr>
      <vt:lpstr>AWS Data: DynamoDB</vt:lpstr>
      <vt:lpstr>AWS Data: Aurora</vt:lpstr>
      <vt:lpstr>AWS Data: ElastiCache</vt:lpstr>
      <vt:lpstr>AWS Data: documentdb</vt:lpstr>
      <vt:lpstr>AWS S3</vt:lpstr>
      <vt:lpstr>Data Summary</vt:lpstr>
      <vt:lpstr>PowerPoint Presentation</vt:lpstr>
      <vt:lpstr>AWS Code: EC2</vt:lpstr>
      <vt:lpstr>AWS Code: Lambda</vt:lpstr>
      <vt:lpstr>AWS Code: Lightsail</vt:lpstr>
      <vt:lpstr>Code Summary</vt:lpstr>
      <vt:lpstr>PowerPoint Presentation</vt:lpstr>
      <vt:lpstr>AWS Gateways: API Gateway</vt:lpstr>
      <vt:lpstr>AWS Gateways: AppSync</vt:lpstr>
      <vt:lpstr>AWS Gateways: Amplify</vt:lpstr>
      <vt:lpstr>AWS Gateways: Amplify</vt:lpstr>
      <vt:lpstr>AWS Gateways</vt:lpstr>
      <vt:lpstr>PowerPoint Presentation</vt:lpstr>
      <vt:lpstr>Further Testing Read: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67</cp:revision>
  <dcterms:created xsi:type="dcterms:W3CDTF">2021-03-03T12:43:49Z</dcterms:created>
  <dcterms:modified xsi:type="dcterms:W3CDTF">2021-06-11T10:55:55Z</dcterms:modified>
</cp:coreProperties>
</file>