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sldIdLst>
    <p:sldId id="298" r:id="rId5"/>
    <p:sldId id="418" r:id="rId6"/>
    <p:sldId id="419" r:id="rId7"/>
    <p:sldId id="454" r:id="rId8"/>
    <p:sldId id="449" r:id="rId9"/>
    <p:sldId id="450" r:id="rId10"/>
    <p:sldId id="452" r:id="rId11"/>
    <p:sldId id="451" r:id="rId12"/>
    <p:sldId id="453" r:id="rId13"/>
    <p:sldId id="455" r:id="rId14"/>
    <p:sldId id="420" r:id="rId15"/>
    <p:sldId id="456" r:id="rId16"/>
    <p:sldId id="426" r:id="rId17"/>
    <p:sldId id="457" r:id="rId18"/>
    <p:sldId id="458" r:id="rId19"/>
    <p:sldId id="304" r:id="rId20"/>
    <p:sldId id="469" r:id="rId21"/>
    <p:sldId id="467" r:id="rId22"/>
    <p:sldId id="461" r:id="rId23"/>
    <p:sldId id="464" r:id="rId24"/>
    <p:sldId id="431" r:id="rId25"/>
    <p:sldId id="470" r:id="rId26"/>
    <p:sldId id="439" r:id="rId27"/>
    <p:sldId id="471" r:id="rId28"/>
    <p:sldId id="472" r:id="rId29"/>
    <p:sldId id="473" r:id="rId30"/>
    <p:sldId id="326"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418"/>
          </p14:sldIdLst>
        </p14:section>
        <p14:section name="Single Single On Basics" id="{9F79B70B-E0ED-4ADE-8CB5-16953D1C6F81}">
          <p14:sldIdLst>
            <p14:sldId id="419"/>
            <p14:sldId id="454"/>
            <p14:sldId id="449"/>
            <p14:sldId id="450"/>
            <p14:sldId id="452"/>
            <p14:sldId id="451"/>
            <p14:sldId id="453"/>
            <p14:sldId id="455"/>
          </p14:sldIdLst>
        </p14:section>
        <p14:section name="PING brief overview" id="{C8F6EE68-0F00-4F79-B880-B66F9CBE8DA6}">
          <p14:sldIdLst>
            <p14:sldId id="420"/>
            <p14:sldId id="456"/>
            <p14:sldId id="426"/>
            <p14:sldId id="457"/>
          </p14:sldIdLst>
        </p14:section>
        <p14:section name="SAML 2.0" id="{D39C22EF-CCFF-49F4-A6D9-2E36F80DDFB2}">
          <p14:sldIdLst>
            <p14:sldId id="458"/>
            <p14:sldId id="304"/>
            <p14:sldId id="469"/>
            <p14:sldId id="467"/>
            <p14:sldId id="461"/>
            <p14:sldId id="464"/>
            <p14:sldId id="431"/>
            <p14:sldId id="470"/>
          </p14:sldIdLst>
        </p14:section>
        <p14:section name="OAuth 2 Code Auth Flow" id="{9357B0D5-1125-44E1-8F96-F23A4FCB819A}">
          <p14:sldIdLst>
            <p14:sldId id="439"/>
            <p14:sldId id="471"/>
            <p14:sldId id="472"/>
            <p14:sldId id="473"/>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359" autoAdjust="0"/>
    <p:restoredTop sz="94651" autoAdjust="0"/>
  </p:normalViewPr>
  <p:slideViewPr>
    <p:cSldViewPr snapToGrid="0" snapToObjects="1">
      <p:cViewPr varScale="1">
        <p:scale>
          <a:sx n="114" d="100"/>
          <a:sy n="114" d="100"/>
        </p:scale>
        <p:origin x="702" y="102"/>
      </p:cViewPr>
      <p:guideLst>
        <p:guide orient="horz" pos="3906"/>
        <p:guide pos="3674"/>
        <p:guide pos="226"/>
        <p:guide orient="horz" pos="2024"/>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11/12/2020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20847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AML_2.0" TargetMode="External"/><Relationship Id="rId2" Type="http://schemas.openxmlformats.org/officeDocument/2006/relationships/hyperlink" Target="https://www.pingidentity.com/en/software/pingfederat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bs-chatbot-gateway-dev.eu-gb.mybluemix.net/sso/sta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AML_2.0#SP_redirect_request;_IdP_POST_response" TargetMode="External"/><Relationship Id="rId2" Type="http://schemas.openxmlformats.org/officeDocument/2006/relationships/hyperlink" Target="https://auth_server/idp/startSSO.ping?PartnerSpId=XX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SAML_2.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SAML_2.0#Web_browser_SSO_profi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XML_Encryp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XML_Encryp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bs-chatbot-gateway-dev.eu-gb.mybluemix.net/sso/star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uth0.com/docs/flows/concepts/auth-co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uth0.com/docs/flows/concepts/auth-co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id="{199BBC5C-0CA4-A946-A4F9-577A8B588A44}"/>
              </a:ext>
            </a:extLst>
          </p:cNvPr>
          <p:cNvSpPr txBox="1"/>
          <p:nvPr/>
        </p:nvSpPr>
        <p:spPr>
          <a:xfrm>
            <a:off x="206141" y="870565"/>
            <a:ext cx="5051659" cy="3354765"/>
          </a:xfrm>
          <a:prstGeom prst="rect">
            <a:avLst/>
          </a:prstGeom>
          <a:noFill/>
        </p:spPr>
        <p:txBody>
          <a:bodyPr wrap="square" rtlCol="0">
            <a:spAutoFit/>
          </a:bodyPr>
          <a:lstStyle/>
          <a:p>
            <a:r>
              <a:rPr lang="en-GB" sz="5000" dirty="0">
                <a:solidFill>
                  <a:srgbClr val="44195E"/>
                </a:solidFill>
                <a:latin typeface="RN House Sans Light" panose="020B0404020203020204" pitchFamily="34" charset="77"/>
              </a:rPr>
              <a:t>Friday Training Hour</a:t>
            </a:r>
          </a:p>
          <a:p>
            <a:r>
              <a:rPr lang="en-GB" sz="2800" dirty="0">
                <a:solidFill>
                  <a:srgbClr val="44195E"/>
                </a:solidFill>
                <a:latin typeface="RN House Sans Light" panose="020B0404020203020204" pitchFamily="34" charset="77"/>
              </a:rPr>
              <a:t>“PING Single Sign On”</a:t>
            </a:r>
          </a:p>
          <a:p>
            <a:endParaRPr lang="en-GB" sz="2800" dirty="0">
              <a:solidFill>
                <a:srgbClr val="44195E"/>
              </a:solidFill>
              <a:latin typeface="RN House Sans Light" panose="020B0404020203020204" pitchFamily="34" charset="77"/>
            </a:endParaRPr>
          </a:p>
          <a:p>
            <a:r>
              <a:rPr lang="en-GB" sz="2800" i="1" dirty="0">
                <a:solidFill>
                  <a:srgbClr val="44195E"/>
                </a:solidFill>
                <a:latin typeface="RN House Sans Light" panose="020B0404020203020204" pitchFamily="34" charset="77"/>
              </a:rPr>
              <a:t>… guest starring SAML, XML Encryption and OAuth 2</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a:solidFill>
                  <a:srgbClr val="5A287D"/>
                </a:solidFill>
                <a:latin typeface="RN House Sans Light" panose="020B0404020203020204" pitchFamily="34" charset="77"/>
              </a:rPr>
              <a:t>Anthony McKale</a:t>
            </a:r>
          </a:p>
          <a:p>
            <a:r>
              <a:rPr lang="en-GB" dirty="0">
                <a:solidFill>
                  <a:srgbClr val="5A287D"/>
                </a:solidFill>
                <a:latin typeface="RN House Sans Light" panose="020B0404020203020204" pitchFamily="34" charset="77"/>
              </a:rPr>
              <a:t>AI CoE Principal Software Engineer</a:t>
            </a:r>
            <a:br>
              <a:rPr lang="en-GB">
                <a:solidFill>
                  <a:srgbClr val="5A287D"/>
                </a:solidFill>
                <a:latin typeface="RN House Sans Light" panose="020B0404020203020204" pitchFamily="34" charset="77"/>
              </a:rPr>
            </a:br>
            <a:r>
              <a:rPr lang="en-GB">
                <a:solidFill>
                  <a:srgbClr val="5A287D"/>
                </a:solidFill>
                <a:latin typeface="RN House Sans Light" panose="020B0404020203020204" pitchFamily="34" charset="77"/>
              </a:rPr>
              <a:t>15/05/2020</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64143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PING: brief overview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RBS’s strategic SSO platform, is PING federate</a:t>
            </a:r>
          </a:p>
          <a:p>
            <a:endParaRPr lang="en-GB" dirty="0"/>
          </a:p>
          <a:p>
            <a:r>
              <a:rPr lang="en-GB" dirty="0"/>
              <a:t>PING federate using the SAML SSO* standard</a:t>
            </a:r>
          </a:p>
          <a:p>
            <a:endParaRPr lang="en-GB" dirty="0"/>
          </a:p>
          <a:p>
            <a:r>
              <a:rPr lang="en-GB" dirty="0">
                <a:hlinkClick r:id="rId2"/>
              </a:rPr>
              <a:t>https://www.pingidentity.com/en/software/pingfederate.html</a:t>
            </a:r>
            <a:endParaRPr lang="en-GB" dirty="0"/>
          </a:p>
          <a:p>
            <a:r>
              <a:rPr lang="en-GB" dirty="0">
                <a:hlinkClick r:id="rId3"/>
              </a:rPr>
              <a:t>https://en.wikipedia.org/wiki/SAML_2.0</a:t>
            </a:r>
            <a:endParaRPr lang="en-GB" dirty="0"/>
          </a:p>
          <a:p>
            <a:endParaRPr lang="en-GB" dirty="0"/>
          </a:p>
          <a:p>
            <a:r>
              <a:rPr lang="en-GB" i="1" dirty="0"/>
              <a:t>* PING does supports lots more mechanisms like Oauth2 but is configured to use SAML 2.0</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2469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PING : Diagram</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PING Browser based redirect SSO implementation</a:t>
            </a:r>
          </a:p>
          <a:p>
            <a:r>
              <a:rPr lang="en-GB" dirty="0"/>
              <a:t>Example : </a:t>
            </a:r>
          </a:p>
          <a:p>
            <a:r>
              <a:rPr lang="en-GB" dirty="0">
                <a:hlinkClick r:id="rId2"/>
              </a:rPr>
              <a:t>xxx/sso/start</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TextBox 5"/>
          <p:cNvSpPr txBox="1"/>
          <p:nvPr/>
        </p:nvSpPr>
        <p:spPr>
          <a:xfrm>
            <a:off x="1142954" y="3843821"/>
            <a:ext cx="1139331" cy="18158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Application</a:t>
            </a:r>
          </a:p>
          <a:p>
            <a:r>
              <a:rPr lang="en-GB" sz="1400" dirty="0"/>
              <a:t>Step</a:t>
            </a:r>
          </a:p>
          <a:p>
            <a:endParaRPr lang="en-GB" sz="1400" i="1" dirty="0"/>
          </a:p>
          <a:p>
            <a:endParaRPr lang="en-GB" sz="1400" i="1" dirty="0"/>
          </a:p>
          <a:p>
            <a:endParaRPr lang="en-GB" sz="1400" i="1" dirty="0"/>
          </a:p>
          <a:p>
            <a:endParaRPr lang="en-GB" sz="1400" i="1" dirty="0"/>
          </a:p>
          <a:p>
            <a:endParaRPr lang="en-GB" sz="1400" i="1" dirty="0"/>
          </a:p>
          <a:p>
            <a:endParaRPr lang="en-GB" sz="1400" i="1" dirty="0"/>
          </a:p>
        </p:txBody>
      </p:sp>
      <p:cxnSp>
        <p:nvCxnSpPr>
          <p:cNvPr id="7" name="Straight Arrow Connector 6"/>
          <p:cNvCxnSpPr>
            <a:endCxn id="6" idx="0"/>
          </p:cNvCxnSpPr>
          <p:nvPr/>
        </p:nvCxnSpPr>
        <p:spPr>
          <a:xfrm>
            <a:off x="1712620" y="3183800"/>
            <a:ext cx="0" cy="6600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2437" y="3206693"/>
            <a:ext cx="1546546"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1) User goes to application website without being logged in</a:t>
            </a:r>
          </a:p>
        </p:txBody>
      </p:sp>
      <p:sp>
        <p:nvSpPr>
          <p:cNvPr id="11" name="TextBox 10"/>
          <p:cNvSpPr txBox="1"/>
          <p:nvPr/>
        </p:nvSpPr>
        <p:spPr>
          <a:xfrm>
            <a:off x="3606292" y="3875779"/>
            <a:ext cx="15559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Authentication</a:t>
            </a:r>
          </a:p>
          <a:p>
            <a:r>
              <a:rPr lang="en-GB" sz="1400" dirty="0"/>
              <a:t>Step</a:t>
            </a:r>
            <a:endParaRPr lang="en-GB" sz="1400" i="1" dirty="0"/>
          </a:p>
        </p:txBody>
      </p:sp>
      <p:cxnSp>
        <p:nvCxnSpPr>
          <p:cNvPr id="12" name="Straight Arrow Connector 11"/>
          <p:cNvCxnSpPr/>
          <p:nvPr/>
        </p:nvCxnSpPr>
        <p:spPr>
          <a:xfrm>
            <a:off x="2388721" y="4068988"/>
            <a:ext cx="115250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4414" y="4118389"/>
            <a:ext cx="1466763" cy="400110"/>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2) </a:t>
            </a:r>
            <a:r>
              <a:rPr lang="en-GB" sz="1000" dirty="0"/>
              <a:t>Authentication</a:t>
            </a:r>
            <a:endParaRPr lang="en-GB" sz="1000" i="1" dirty="0"/>
          </a:p>
          <a:p>
            <a:r>
              <a:rPr lang="en-GB" sz="1000" i="1" dirty="0"/>
              <a:t>page</a:t>
            </a:r>
          </a:p>
        </p:txBody>
      </p:sp>
      <p:cxnSp>
        <p:nvCxnSpPr>
          <p:cNvPr id="15" name="Straight Arrow Connector 14"/>
          <p:cNvCxnSpPr/>
          <p:nvPr/>
        </p:nvCxnSpPr>
        <p:spPr>
          <a:xfrm>
            <a:off x="5276009" y="4068988"/>
            <a:ext cx="115250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93579" y="3875779"/>
            <a:ext cx="15559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Authorisation</a:t>
            </a:r>
          </a:p>
          <a:p>
            <a:r>
              <a:rPr lang="en-GB" sz="1400" dirty="0"/>
              <a:t>Step</a:t>
            </a:r>
            <a:endParaRPr lang="en-GB" sz="1400" i="1" dirty="0"/>
          </a:p>
        </p:txBody>
      </p:sp>
      <p:sp>
        <p:nvSpPr>
          <p:cNvPr id="17" name="TextBox 16"/>
          <p:cNvSpPr txBox="1"/>
          <p:nvPr/>
        </p:nvSpPr>
        <p:spPr>
          <a:xfrm>
            <a:off x="5151512" y="4124127"/>
            <a:ext cx="1466763" cy="707886"/>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3) Authentication</a:t>
            </a:r>
          </a:p>
          <a:p>
            <a:r>
              <a:rPr lang="en-GB" sz="1000" i="1" dirty="0"/>
              <a:t>Based on User’s Browser / Proxy Setup</a:t>
            </a:r>
          </a:p>
        </p:txBody>
      </p:sp>
      <p:sp>
        <p:nvSpPr>
          <p:cNvPr id="18" name="TextBox 17"/>
          <p:cNvSpPr txBox="1"/>
          <p:nvPr/>
        </p:nvSpPr>
        <p:spPr>
          <a:xfrm>
            <a:off x="3560070" y="5149363"/>
            <a:ext cx="2400305" cy="861774"/>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4) Authorisation</a:t>
            </a:r>
          </a:p>
          <a:p>
            <a:r>
              <a:rPr lang="en-GB" sz="1000" i="1" dirty="0"/>
              <a:t>Based on </a:t>
            </a:r>
            <a:r>
              <a:rPr lang="en-GB" sz="1000" i="1" dirty="0" err="1"/>
              <a:t>Requestee</a:t>
            </a:r>
            <a:r>
              <a:rPr lang="en-GB" sz="1000" i="1" dirty="0"/>
              <a:t> Application</a:t>
            </a:r>
          </a:p>
          <a:p>
            <a:endParaRPr lang="en-GB" sz="1000" i="1" dirty="0"/>
          </a:p>
          <a:p>
            <a:r>
              <a:rPr lang="en-GB" sz="1000" i="1" dirty="0"/>
              <a:t>Sent back to Application Page</a:t>
            </a:r>
          </a:p>
          <a:p>
            <a:r>
              <a:rPr lang="en-GB" sz="1000" i="1" dirty="0"/>
              <a:t>With Signed metadata payload</a:t>
            </a:r>
          </a:p>
        </p:txBody>
      </p:sp>
      <p:cxnSp>
        <p:nvCxnSpPr>
          <p:cNvPr id="19" name="Straight Arrow Connector 18"/>
          <p:cNvCxnSpPr/>
          <p:nvPr/>
        </p:nvCxnSpPr>
        <p:spPr>
          <a:xfrm flipH="1">
            <a:off x="2315537" y="5027721"/>
            <a:ext cx="488937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204909" y="4478070"/>
            <a:ext cx="66630" cy="5496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2284" y="5680893"/>
            <a:ext cx="2400305"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5) Application</a:t>
            </a:r>
          </a:p>
          <a:p>
            <a:r>
              <a:rPr lang="en-GB" sz="1000" i="1" dirty="0"/>
              <a:t>Verifies the proof they are logged in</a:t>
            </a:r>
          </a:p>
          <a:p>
            <a:r>
              <a:rPr lang="en-GB" sz="1000" i="1" dirty="0"/>
              <a:t>Stores the fact they are logged in</a:t>
            </a:r>
          </a:p>
        </p:txBody>
      </p:sp>
      <p:cxnSp>
        <p:nvCxnSpPr>
          <p:cNvPr id="26" name="Straight Connector 25"/>
          <p:cNvCxnSpPr/>
          <p:nvPr/>
        </p:nvCxnSpPr>
        <p:spPr>
          <a:xfrm>
            <a:off x="3268983" y="3117298"/>
            <a:ext cx="0" cy="2563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1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PING: Technical Details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r>
              <a:rPr lang="en-GB" dirty="0"/>
              <a:t>Technical Details</a:t>
            </a:r>
          </a:p>
          <a:p>
            <a:r>
              <a:rPr lang="en-GB" dirty="0"/>
              <a:t>1) User goes to Application server</a:t>
            </a:r>
          </a:p>
          <a:p>
            <a:endParaRPr lang="en-GB" dirty="0"/>
          </a:p>
          <a:p>
            <a:r>
              <a:rPr lang="en-GB" dirty="0"/>
              <a:t>2) redirect to </a:t>
            </a:r>
            <a:r>
              <a:rPr lang="en-GB" dirty="0" err="1"/>
              <a:t>auth</a:t>
            </a:r>
            <a:r>
              <a:rPr lang="en-GB" dirty="0"/>
              <a:t> ping server (optional </a:t>
            </a:r>
            <a:r>
              <a:rPr lang="en-GB" dirty="0" err="1"/>
              <a:t>RelayState</a:t>
            </a:r>
            <a:r>
              <a:rPr lang="en-GB" dirty="0"/>
              <a:t>)</a:t>
            </a:r>
            <a:endParaRPr lang="en-GB" i="1" dirty="0"/>
          </a:p>
          <a:p>
            <a:r>
              <a:rPr lang="en-GB" sz="1200" i="1" dirty="0">
                <a:hlinkClick r:id="rId2"/>
              </a:rPr>
              <a:t>https://AUTH_SERVER/idp/startSSO.ping?PartnerSpId=XXX</a:t>
            </a:r>
            <a:endParaRPr lang="en-GB" sz="1200" i="1" dirty="0"/>
          </a:p>
          <a:p>
            <a:r>
              <a:rPr lang="en-GB" sz="1200" i="1" dirty="0"/>
              <a:t>[&amp;</a:t>
            </a:r>
            <a:r>
              <a:rPr lang="en-GB" sz="1200" i="1" dirty="0" err="1"/>
              <a:t>RelayState</a:t>
            </a:r>
            <a:r>
              <a:rPr lang="en-GB" sz="1200" i="1" dirty="0"/>
              <a:t>=YYY]</a:t>
            </a:r>
          </a:p>
          <a:p>
            <a:endParaRPr lang="en-GB" sz="1800" i="1" dirty="0"/>
          </a:p>
          <a:p>
            <a:r>
              <a:rPr lang="en-GB" dirty="0"/>
              <a:t>3) SAML / PING MAGIC </a:t>
            </a:r>
          </a:p>
          <a:p>
            <a:r>
              <a:rPr lang="en-GB" sz="1400" i="1" dirty="0"/>
              <a:t>see </a:t>
            </a:r>
            <a:r>
              <a:rPr lang="en-GB" sz="1400" i="1" dirty="0">
                <a:hlinkClick r:id="rId3"/>
              </a:rPr>
              <a:t>https://en.wikipedia.org/wiki/SAML_2.0#SP_redirect_request;_IdP_POST_response</a:t>
            </a:r>
            <a:r>
              <a:rPr lang="en-GB" sz="1400" i="1" dirty="0"/>
              <a:t> </a:t>
            </a:r>
          </a:p>
          <a:p>
            <a:endParaRPr lang="en-GB" sz="1800" i="1" dirty="0"/>
          </a:p>
          <a:p>
            <a:r>
              <a:rPr lang="en-GB" i="1" dirty="0"/>
              <a:t>4) Ping server posts to pre-configured endpoint</a:t>
            </a:r>
          </a:p>
          <a:p>
            <a:r>
              <a:rPr lang="en-GB" sz="1400" i="1" dirty="0"/>
              <a:t>POST BODY:</a:t>
            </a:r>
          </a:p>
          <a:p>
            <a:pPr marL="342900" lvl="1" indent="0">
              <a:buNone/>
            </a:pPr>
            <a:r>
              <a:rPr lang="en-GB" sz="1100" i="1" dirty="0" err="1"/>
              <a:t>SAMLResponse</a:t>
            </a:r>
            <a:r>
              <a:rPr lang="en-GB" sz="1100" i="1" dirty="0"/>
              <a:t>: base64 encoded XML string</a:t>
            </a:r>
            <a:br>
              <a:rPr lang="en-GB" sz="1100" i="1" dirty="0"/>
            </a:br>
            <a:r>
              <a:rPr lang="en-GB" sz="1100" i="1" dirty="0"/>
              <a:t>[</a:t>
            </a:r>
            <a:r>
              <a:rPr lang="en-GB" sz="1100" dirty="0"/>
              <a:t>Optional </a:t>
            </a:r>
            <a:r>
              <a:rPr lang="en-GB" sz="1100" dirty="0" err="1"/>
              <a:t>RelayState</a:t>
            </a:r>
            <a:r>
              <a:rPr lang="en-GB" sz="1100" dirty="0"/>
              <a:t>: YYY]</a:t>
            </a:r>
            <a:endParaRPr lang="en-GB" sz="1100"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32077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780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Security Assertion </a:t>
            </a:r>
            <a:r>
              <a:rPr lang="en-GB" dirty="0" err="1"/>
              <a:t>Markup</a:t>
            </a:r>
            <a:r>
              <a:rPr lang="en-GB" dirty="0"/>
              <a:t> Language 2.0 from 2005</a:t>
            </a:r>
          </a:p>
          <a:p>
            <a:r>
              <a:rPr lang="en-GB" dirty="0">
                <a:hlinkClick r:id="rId2"/>
              </a:rPr>
              <a:t>https://en.wikipedia.org/wiki/SAML_2.0</a:t>
            </a:r>
            <a:endParaRPr lang="en-GB" dirty="0"/>
          </a:p>
          <a:p>
            <a:endParaRPr lang="en-GB" dirty="0"/>
          </a:p>
          <a:p>
            <a:r>
              <a:rPr lang="en-GB" dirty="0"/>
              <a:t>Contains :</a:t>
            </a:r>
          </a:p>
          <a:p>
            <a:pPr marL="342900" indent="-342900">
              <a:buFontTx/>
              <a:buChar char="-"/>
            </a:pPr>
            <a:r>
              <a:rPr lang="en-GB" dirty="0"/>
              <a:t>Protocols</a:t>
            </a:r>
          </a:p>
          <a:p>
            <a:pPr marL="342900" indent="-342900">
              <a:buFontTx/>
              <a:buChar char="-"/>
            </a:pPr>
            <a:r>
              <a:rPr lang="en-GB" dirty="0"/>
              <a:t>Bindings</a:t>
            </a:r>
          </a:p>
          <a:p>
            <a:pPr marL="342900" indent="-342900">
              <a:buFontTx/>
              <a:buChar char="-"/>
            </a:pPr>
            <a:r>
              <a:rPr lang="en-GB" dirty="0"/>
              <a:t>Profiles</a:t>
            </a:r>
          </a:p>
          <a:p>
            <a:pPr marL="342900" indent="-342900">
              <a:buFontTx/>
              <a:buChar char="-"/>
            </a:pPr>
            <a:r>
              <a:rPr lang="en-GB" dirty="0"/>
              <a:t>Metadata Spec</a:t>
            </a:r>
          </a:p>
          <a:p>
            <a:pPr marL="342900" indent="-342900">
              <a:buFontTx/>
              <a:buChar char="-"/>
            </a:pPr>
            <a:endParaRPr lang="en-GB" dirty="0"/>
          </a:p>
          <a:p>
            <a:r>
              <a:rPr lang="en-GB" dirty="0"/>
              <a:t>Complex only going to talk about </a:t>
            </a:r>
            <a:r>
              <a:rPr lang="en-GB" dirty="0" err="1"/>
              <a:t>idP</a:t>
            </a:r>
            <a:r>
              <a:rPr lang="en-GB" dirty="0"/>
              <a:t> SSO details</a:t>
            </a:r>
          </a:p>
          <a:p>
            <a:pPr marL="342900" indent="-342900">
              <a:buFontTx/>
              <a:buChar char="-"/>
            </a:pP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61167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 protocol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marL="342900" indent="-342900">
              <a:buFontTx/>
              <a:buChar char="-"/>
            </a:pPr>
            <a:r>
              <a:rPr lang="en-GB" dirty="0"/>
              <a:t>+ HTTP POST Binding</a:t>
            </a:r>
          </a:p>
          <a:p>
            <a:pPr marL="342900" indent="-342900">
              <a:buFontTx/>
              <a:buChar char="-"/>
            </a:pPr>
            <a:r>
              <a:rPr lang="en-GB" dirty="0"/>
              <a:t>+ Web browser SSO profile</a:t>
            </a:r>
          </a:p>
          <a:p>
            <a:pPr marL="342900" indent="-342900">
              <a:buFontTx/>
              <a:buChar char="-"/>
            </a:pPr>
            <a:r>
              <a:rPr lang="en-GB" dirty="0"/>
              <a:t>SAML 2.0 XML Payloads</a:t>
            </a:r>
          </a:p>
          <a:p>
            <a:endParaRPr lang="en-GB" dirty="0"/>
          </a:p>
          <a:p>
            <a:r>
              <a:rPr lang="en-GB" dirty="0"/>
              <a:t>CONTINUE TALK HERE</a:t>
            </a:r>
          </a:p>
          <a:p>
            <a:r>
              <a:rPr lang="en-GB" dirty="0">
                <a:hlinkClick r:id="rId2"/>
              </a:rPr>
              <a:t>https://en.wikipedia.org/wiki/SAML_2.0#Web_browser_SSO_profile</a:t>
            </a:r>
            <a:endParaRPr lang="en-GB" b="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48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 protocol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CONTINUE TALK HERE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539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 (XML) format</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10000"/>
          </a:bodyPr>
          <a:lstStyle/>
          <a:p>
            <a:r>
              <a:rPr lang="en-GB" dirty="0"/>
              <a:t>SAML is XML based ( like HTML )</a:t>
            </a:r>
          </a:p>
          <a:p>
            <a:endParaRPr lang="en-GB" dirty="0"/>
          </a:p>
          <a:p>
            <a:r>
              <a:rPr lang="en-GB" dirty="0"/>
              <a:t>Main “Elements / Tags” available :</a:t>
            </a:r>
          </a:p>
          <a:p>
            <a:pPr marL="342900" indent="-342900">
              <a:buFontTx/>
              <a:buChar char="-"/>
            </a:pPr>
            <a:r>
              <a:rPr lang="en-GB" dirty="0"/>
              <a:t>“Signatures” following xml encryption standard*</a:t>
            </a:r>
          </a:p>
          <a:p>
            <a:pPr marL="342900" indent="-342900">
              <a:buFontTx/>
              <a:buChar char="-"/>
            </a:pPr>
            <a:r>
              <a:rPr lang="en-GB" dirty="0"/>
              <a:t>“Subject” containing id</a:t>
            </a:r>
          </a:p>
          <a:p>
            <a:pPr marL="342900" indent="-342900">
              <a:buFontTx/>
              <a:buChar char="-"/>
            </a:pPr>
            <a:r>
              <a:rPr lang="en-GB" dirty="0"/>
              <a:t>“Conditions” basically information expiry info</a:t>
            </a:r>
          </a:p>
          <a:p>
            <a:pPr marL="342900" indent="-342900">
              <a:buFontTx/>
              <a:buChar char="-"/>
            </a:pPr>
            <a:r>
              <a:rPr lang="en-GB" dirty="0"/>
              <a:t>“</a:t>
            </a:r>
            <a:r>
              <a:rPr lang="en-GB" dirty="0" err="1"/>
              <a:t>AttributeStatements</a:t>
            </a:r>
            <a:r>
              <a:rPr lang="en-GB" dirty="0"/>
              <a:t>” metadata</a:t>
            </a:r>
          </a:p>
          <a:p>
            <a:endParaRPr lang="en-GB" dirty="0"/>
          </a:p>
          <a:p>
            <a:r>
              <a:rPr lang="en-GB" dirty="0"/>
              <a:t>And the payload is signed using the “xml encryption standard”, to verify it’s coming from PING and not a man in the middle</a:t>
            </a:r>
          </a:p>
          <a:p>
            <a:endParaRPr lang="en-GB" dirty="0"/>
          </a:p>
          <a:p>
            <a:endParaRPr lang="en-GB" dirty="0"/>
          </a:p>
          <a:p>
            <a:r>
              <a:rPr lang="en-GB" dirty="0"/>
              <a:t>* </a:t>
            </a:r>
            <a:r>
              <a:rPr lang="en-GB" dirty="0">
                <a:hlinkClick r:id="rId2"/>
              </a:rPr>
              <a:t>https://en.wikipedia.org/wiki/XML_Encryption</a:t>
            </a:r>
            <a:r>
              <a:rPr lang="en-GB"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12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 Example Signatures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Note public signing key will be provided by PING team</a:t>
            </a:r>
          </a:p>
          <a:p>
            <a:endParaRPr lang="en-GB" dirty="0"/>
          </a:p>
          <a:p>
            <a:r>
              <a:rPr lang="en-GB" b="1" dirty="0"/>
              <a:t>WARNING: very brittle, signing is of received exact string, any normalisation of the xml string will be signature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89484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PING Single Sign On</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MODIFIED TO REMOVE ALL RBS CONTENT</a:t>
            </a:r>
          </a:p>
          <a:p>
            <a:endParaRPr lang="en-GB" dirty="0"/>
          </a:p>
          <a:p>
            <a:r>
              <a:rPr lang="en-GB" dirty="0"/>
              <a:t>Table of Contents</a:t>
            </a:r>
          </a:p>
          <a:p>
            <a:endParaRPr lang="en-GB" dirty="0"/>
          </a:p>
          <a:p>
            <a:pPr marL="342900" indent="-342900">
              <a:buFontTx/>
              <a:buChar char="-"/>
            </a:pPr>
            <a:r>
              <a:rPr lang="en-GB" dirty="0"/>
              <a:t>Single Sign On Basics</a:t>
            </a:r>
          </a:p>
          <a:p>
            <a:pPr marL="342900" indent="-342900">
              <a:buFontTx/>
              <a:buChar char="-"/>
            </a:pPr>
            <a:r>
              <a:rPr lang="en-GB" dirty="0"/>
              <a:t>PING brief overview</a:t>
            </a:r>
          </a:p>
          <a:p>
            <a:pPr marL="342900" indent="-342900">
              <a:buFontTx/>
              <a:buChar char="-"/>
            </a:pPr>
            <a:r>
              <a:rPr lang="en-GB" dirty="0"/>
              <a:t>SAML 2.0</a:t>
            </a:r>
          </a:p>
          <a:p>
            <a:pPr marL="342900" indent="-342900">
              <a:buFontTx/>
              <a:buChar char="-"/>
            </a:pPr>
            <a:r>
              <a:rPr lang="en-GB" dirty="0"/>
              <a:t>SNOW “code </a:t>
            </a:r>
            <a:r>
              <a:rPr lang="en-GB" dirty="0" err="1"/>
              <a:t>auth</a:t>
            </a:r>
            <a:r>
              <a:rPr lang="en-GB" dirty="0"/>
              <a:t> flow” overview</a:t>
            </a:r>
          </a:p>
          <a:p>
            <a:endParaRPr lang="en-GB" i="1" dirty="0"/>
          </a:p>
          <a:p>
            <a:r>
              <a:rPr lang="en-GB" dirty="0"/>
              <a:t>Will be aimed at the developer knowledge level</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5791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SAML 2.0: signing / parsing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You can verify signing using xml-</a:t>
            </a:r>
            <a:r>
              <a:rPr lang="en-GB" dirty="0" err="1"/>
              <a:t>enc</a:t>
            </a:r>
            <a:r>
              <a:rPr lang="en-GB" dirty="0"/>
              <a:t>* + PING public certs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 </a:t>
            </a:r>
            <a:r>
              <a:rPr lang="en-GB" dirty="0">
                <a:hlinkClick r:id="rId2"/>
              </a:rPr>
              <a:t>https://en.wikipedia.org/wiki/XML_Encryption</a:t>
            </a:r>
            <a:r>
              <a:rPr lang="en-GB"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71508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PING + SAML 2.0: Worked Example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endParaRPr lang="en-GB" b="1" dirty="0"/>
          </a:p>
          <a:p>
            <a:pPr fontAlgn="base"/>
            <a:r>
              <a:rPr lang="en-GB" dirty="0">
                <a:hlinkClick r:id="rId2"/>
              </a:rPr>
              <a:t>https://rbs-chatbot-gateway-dev.eu-gb.mybluemix.net/sso/start</a:t>
            </a:r>
            <a:endParaRPr lang="en-GB" b="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9403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1566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OAuth 2 “</a:t>
            </a:r>
            <a:r>
              <a:rPr lang="en-GB" dirty="0" err="1"/>
              <a:t>Auth</a:t>
            </a:r>
            <a:r>
              <a:rPr lang="en-GB" dirty="0"/>
              <a:t> Code Flow”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GOTO OLD TECH ARCHITECTURE TALK</a:t>
            </a:r>
          </a:p>
          <a:p>
            <a:endParaRPr lang="en-GB" sz="2000" dirty="0"/>
          </a:p>
          <a:p>
            <a:r>
              <a:rPr lang="en-GB" sz="2000" dirty="0">
                <a:hlinkClick r:id="rId2"/>
              </a:rPr>
              <a:t>https://auth0.com/docs/flows/concepts/auth-code</a:t>
            </a:r>
            <a:endParaRPr lang="en-GB" sz="2000" dirty="0"/>
          </a:p>
          <a:p>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76725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OAuth 2 “</a:t>
            </a:r>
            <a:r>
              <a:rPr lang="en-GB" dirty="0" err="1"/>
              <a:t>Auth</a:t>
            </a:r>
            <a:r>
              <a:rPr lang="en-GB" dirty="0"/>
              <a:t> Code Flow”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GOTO OLD TECH ARCHITECTURE TALK</a:t>
            </a:r>
          </a:p>
          <a:p>
            <a:endParaRPr lang="en-GB" sz="2000" dirty="0"/>
          </a:p>
          <a:p>
            <a:r>
              <a:rPr lang="en-GB" sz="2000" dirty="0">
                <a:hlinkClick r:id="rId2"/>
              </a:rPr>
              <a:t>https://auth0.com/docs/flows/concepts/auth-code</a:t>
            </a:r>
            <a:endParaRPr lang="en-GB" sz="2000" dirty="0"/>
          </a:p>
          <a:p>
            <a:endParaRPr lang="en-GB" sz="2000" dirty="0"/>
          </a:p>
          <a:p>
            <a:endParaRPr lang="en-GB" sz="2000" dirty="0"/>
          </a:p>
          <a:p>
            <a:endParaRPr lang="en-GB" sz="2000" dirty="0"/>
          </a:p>
          <a:p>
            <a:r>
              <a:rPr lang="en-GB" sz="2000" dirty="0"/>
              <a:t>THE COME BACK</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7170" name="Picture 2" descr="Authorization Code Flow Authentication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31" y="1096328"/>
            <a:ext cx="7085562" cy="510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9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OAuth 2 “</a:t>
            </a:r>
            <a:r>
              <a:rPr lang="en-GB" dirty="0" err="1"/>
              <a:t>Auth</a:t>
            </a:r>
            <a:r>
              <a:rPr lang="en-GB" dirty="0"/>
              <a:t> Code Flow”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Basic points :</a:t>
            </a:r>
          </a:p>
          <a:p>
            <a:endParaRPr lang="en-GB" sz="2000" dirty="0"/>
          </a:p>
          <a:p>
            <a:r>
              <a:rPr lang="en-GB" sz="2000" dirty="0"/>
              <a:t>- Same stuff</a:t>
            </a:r>
          </a:p>
          <a:p>
            <a:r>
              <a:rPr lang="en-GB" sz="2000" dirty="0"/>
              <a:t>- Different day</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27420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83180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br>
              <a:rPr lang="en-GB" sz="2000" dirty="0"/>
            </a:br>
            <a:r>
              <a:rPr lang="en-GB" sz="2000" i="1" dirty="0"/>
              <a:t>“Wizard without Portfolio”</a:t>
            </a:r>
            <a:br>
              <a:rPr lang="en-GB" sz="2000" dirty="0"/>
            </a:b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331425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Single Sign On Basics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10000"/>
          </a:bodyPr>
          <a:lstStyle/>
          <a:p>
            <a:r>
              <a:rPr lang="en-GB" dirty="0"/>
              <a:t>Login in once, logged in everywhere</a:t>
            </a:r>
          </a:p>
          <a:p>
            <a:endParaRPr lang="en-GB" dirty="0"/>
          </a:p>
          <a:p>
            <a:r>
              <a:rPr lang="en-GB" dirty="0"/>
              <a:t>Actors</a:t>
            </a:r>
          </a:p>
          <a:p>
            <a:endParaRPr lang="en-GB" dirty="0"/>
          </a:p>
          <a:p>
            <a:pPr marL="342900" indent="-342900">
              <a:buFontTx/>
              <a:buChar char="-"/>
            </a:pPr>
            <a:r>
              <a:rPr lang="en-GB" dirty="0"/>
              <a:t>User : human accessing application</a:t>
            </a:r>
          </a:p>
          <a:p>
            <a:endParaRPr lang="en-GB" dirty="0"/>
          </a:p>
          <a:p>
            <a:pPr marL="342900" indent="-342900">
              <a:buFontTx/>
              <a:buChar char="-"/>
            </a:pPr>
            <a:r>
              <a:rPr lang="en-GB" dirty="0"/>
              <a:t>Requester : Application wanting to verify user and get user payload</a:t>
            </a:r>
          </a:p>
          <a:p>
            <a:r>
              <a:rPr lang="en-GB" dirty="0"/>
              <a:t> </a:t>
            </a:r>
          </a:p>
          <a:p>
            <a:pPr marL="342900" indent="-342900">
              <a:buFontTx/>
              <a:buChar char="-"/>
            </a:pPr>
            <a:r>
              <a:rPr lang="en-GB" dirty="0" err="1"/>
              <a:t>Requestee</a:t>
            </a:r>
            <a:r>
              <a:rPr lang="en-GB" dirty="0"/>
              <a:t> : Application that can confirm the user is who they say they are, and can user permits access to payload / login</a:t>
            </a:r>
          </a:p>
          <a:p>
            <a:pPr marL="342900" indent="-342900">
              <a:buFontTx/>
              <a:buChar char="-"/>
            </a:pPr>
            <a:endParaRPr lang="en-GB" dirty="0"/>
          </a:p>
          <a:p>
            <a:r>
              <a:rPr lang="en-GB" dirty="0"/>
              <a:t>Ps Requester and </a:t>
            </a:r>
            <a:r>
              <a:rPr lang="en-GB" dirty="0" err="1"/>
              <a:t>Requestee</a:t>
            </a:r>
            <a:r>
              <a:rPr lang="en-GB" dirty="0"/>
              <a:t> can be separate machines / applications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1499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Single Sign On Basics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Login in once, logged in everywhere</a:t>
            </a:r>
          </a:p>
          <a:p>
            <a:endParaRPr lang="en-GB" dirty="0"/>
          </a:p>
          <a:p>
            <a:pPr marL="342900" indent="-342900">
              <a:buFontTx/>
              <a:buChar char="-"/>
            </a:pPr>
            <a:r>
              <a:rPr lang="en-GB" dirty="0"/>
              <a:t>Authentication Step involved</a:t>
            </a:r>
          </a:p>
          <a:p>
            <a:pPr marL="342900" indent="-342900">
              <a:buFontTx/>
              <a:buChar char="-"/>
            </a:pPr>
            <a:endParaRPr lang="en-GB" dirty="0"/>
          </a:p>
          <a:p>
            <a:pPr marL="342900" indent="-342900">
              <a:buFontTx/>
              <a:buChar char="-"/>
            </a:pPr>
            <a:r>
              <a:rPr lang="en-GB" dirty="0"/>
              <a:t>Authorisation Step involved</a:t>
            </a:r>
          </a:p>
          <a:p>
            <a:pPr marL="342900" indent="-342900">
              <a:buFontTx/>
              <a:buChar char="-"/>
            </a:pPr>
            <a:endParaRPr lang="en-GB" dirty="0"/>
          </a:p>
          <a:p>
            <a:pPr marL="342900" indent="-342900">
              <a:buFontTx/>
              <a:buChar char="-"/>
            </a:pPr>
            <a:r>
              <a:rPr lang="en-GB" dirty="0"/>
              <a:t>Proof of authentication/authorisation sent to requester</a:t>
            </a:r>
          </a:p>
          <a:p>
            <a:pPr marL="342900" indent="-342900">
              <a:buFontTx/>
              <a:buChar char="-"/>
            </a:pPr>
            <a:endParaRPr lang="en-GB" dirty="0"/>
          </a:p>
          <a:p>
            <a:pPr marL="342900" indent="-342900">
              <a:buFontTx/>
              <a:buChar char="-"/>
            </a:pPr>
            <a:r>
              <a:rPr lang="en-GB" dirty="0"/>
              <a:t>Application needs to remember the person is Logged in</a:t>
            </a:r>
          </a:p>
          <a:p>
            <a:pPr marL="342900" indent="-342900">
              <a:buFontTx/>
              <a:buChar char="-"/>
            </a:pPr>
            <a:endParaRPr lang="en-GB" dirty="0"/>
          </a:p>
          <a:p>
            <a:r>
              <a:rPr lang="en-GB" dirty="0"/>
              <a:t>* See Proxy servers training day</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2070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Single Sign On Basics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Example of a browser based redirect SSO implementation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TextBox 5"/>
          <p:cNvSpPr txBox="1"/>
          <p:nvPr/>
        </p:nvSpPr>
        <p:spPr>
          <a:xfrm>
            <a:off x="1142954" y="3320102"/>
            <a:ext cx="1139331" cy="18158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Application</a:t>
            </a:r>
          </a:p>
          <a:p>
            <a:r>
              <a:rPr lang="en-GB" sz="1400" dirty="0"/>
              <a:t>Step</a:t>
            </a:r>
          </a:p>
          <a:p>
            <a:endParaRPr lang="en-GB" sz="1400" i="1" dirty="0"/>
          </a:p>
          <a:p>
            <a:endParaRPr lang="en-GB" sz="1400" i="1" dirty="0"/>
          </a:p>
          <a:p>
            <a:endParaRPr lang="en-GB" sz="1400" i="1" dirty="0"/>
          </a:p>
          <a:p>
            <a:endParaRPr lang="en-GB" sz="1400" i="1" dirty="0"/>
          </a:p>
          <a:p>
            <a:endParaRPr lang="en-GB" sz="1400" i="1" dirty="0"/>
          </a:p>
          <a:p>
            <a:endParaRPr lang="en-GB" sz="1400" i="1" dirty="0"/>
          </a:p>
        </p:txBody>
      </p:sp>
      <p:cxnSp>
        <p:nvCxnSpPr>
          <p:cNvPr id="7" name="Straight Arrow Connector 6"/>
          <p:cNvCxnSpPr>
            <a:endCxn id="6" idx="0"/>
          </p:cNvCxnSpPr>
          <p:nvPr/>
        </p:nvCxnSpPr>
        <p:spPr>
          <a:xfrm>
            <a:off x="1712620" y="2660081"/>
            <a:ext cx="0" cy="6600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2437" y="2682974"/>
            <a:ext cx="1546546"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1) User goes to application website without being logged in</a:t>
            </a:r>
          </a:p>
        </p:txBody>
      </p:sp>
      <p:sp>
        <p:nvSpPr>
          <p:cNvPr id="11" name="TextBox 10"/>
          <p:cNvSpPr txBox="1"/>
          <p:nvPr/>
        </p:nvSpPr>
        <p:spPr>
          <a:xfrm>
            <a:off x="3606292" y="3352060"/>
            <a:ext cx="15559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Authentication</a:t>
            </a:r>
          </a:p>
          <a:p>
            <a:r>
              <a:rPr lang="en-GB" sz="1400" dirty="0"/>
              <a:t>Step</a:t>
            </a:r>
            <a:endParaRPr lang="en-GB" sz="1400" i="1" dirty="0"/>
          </a:p>
        </p:txBody>
      </p:sp>
      <p:cxnSp>
        <p:nvCxnSpPr>
          <p:cNvPr id="12" name="Straight Arrow Connector 11"/>
          <p:cNvCxnSpPr/>
          <p:nvPr/>
        </p:nvCxnSpPr>
        <p:spPr>
          <a:xfrm>
            <a:off x="2388721" y="3545269"/>
            <a:ext cx="115250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4414" y="3594670"/>
            <a:ext cx="1466763"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2) Sent to </a:t>
            </a:r>
            <a:r>
              <a:rPr lang="en-GB" sz="1000" dirty="0"/>
              <a:t>Authentication</a:t>
            </a:r>
            <a:endParaRPr lang="en-GB" sz="1000" i="1" dirty="0"/>
          </a:p>
          <a:p>
            <a:r>
              <a:rPr lang="en-GB" sz="1000" i="1" dirty="0"/>
              <a:t>page</a:t>
            </a:r>
          </a:p>
        </p:txBody>
      </p:sp>
      <p:cxnSp>
        <p:nvCxnSpPr>
          <p:cNvPr id="15" name="Straight Arrow Connector 14"/>
          <p:cNvCxnSpPr/>
          <p:nvPr/>
        </p:nvCxnSpPr>
        <p:spPr>
          <a:xfrm>
            <a:off x="5276009" y="3545269"/>
            <a:ext cx="115250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93579" y="3352060"/>
            <a:ext cx="15559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Authorisation</a:t>
            </a:r>
          </a:p>
          <a:p>
            <a:r>
              <a:rPr lang="en-GB" sz="1400" dirty="0"/>
              <a:t>Step</a:t>
            </a:r>
            <a:endParaRPr lang="en-GB" sz="1400" i="1" dirty="0"/>
          </a:p>
        </p:txBody>
      </p:sp>
      <p:sp>
        <p:nvSpPr>
          <p:cNvPr id="17" name="TextBox 16"/>
          <p:cNvSpPr txBox="1"/>
          <p:nvPr/>
        </p:nvSpPr>
        <p:spPr>
          <a:xfrm>
            <a:off x="5151512" y="3600408"/>
            <a:ext cx="1466763" cy="707886"/>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3) User logins in</a:t>
            </a:r>
          </a:p>
          <a:p>
            <a:endParaRPr lang="en-GB" sz="1000" i="1" dirty="0"/>
          </a:p>
          <a:p>
            <a:r>
              <a:rPr lang="en-GB" sz="1000" i="1" dirty="0"/>
              <a:t>Sent to Authorisation</a:t>
            </a:r>
          </a:p>
          <a:p>
            <a:r>
              <a:rPr lang="en-GB" sz="1000" i="1" dirty="0"/>
              <a:t>page</a:t>
            </a:r>
          </a:p>
        </p:txBody>
      </p:sp>
      <p:sp>
        <p:nvSpPr>
          <p:cNvPr id="18" name="TextBox 17"/>
          <p:cNvSpPr txBox="1"/>
          <p:nvPr/>
        </p:nvSpPr>
        <p:spPr>
          <a:xfrm>
            <a:off x="3560070" y="4625644"/>
            <a:ext cx="2400305" cy="707886"/>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4) User allows application</a:t>
            </a:r>
          </a:p>
          <a:p>
            <a:endParaRPr lang="en-GB" sz="1000" i="1" dirty="0"/>
          </a:p>
          <a:p>
            <a:r>
              <a:rPr lang="en-GB" sz="1000" i="1" dirty="0"/>
              <a:t>Sent back to Application Page</a:t>
            </a:r>
          </a:p>
          <a:p>
            <a:r>
              <a:rPr lang="en-GB" sz="1000" i="1" dirty="0"/>
              <a:t>With Proof they are logged in</a:t>
            </a:r>
          </a:p>
        </p:txBody>
      </p:sp>
      <p:cxnSp>
        <p:nvCxnSpPr>
          <p:cNvPr id="19" name="Straight Arrow Connector 18"/>
          <p:cNvCxnSpPr/>
          <p:nvPr/>
        </p:nvCxnSpPr>
        <p:spPr>
          <a:xfrm flipH="1">
            <a:off x="2315537" y="4504002"/>
            <a:ext cx="488937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204909" y="3954351"/>
            <a:ext cx="66630" cy="5496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2284" y="5157174"/>
            <a:ext cx="2400305"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a:t>5) Application</a:t>
            </a:r>
          </a:p>
          <a:p>
            <a:r>
              <a:rPr lang="en-GB" sz="1000" i="1" dirty="0"/>
              <a:t>Verifies the proof they are logged in</a:t>
            </a:r>
          </a:p>
          <a:p>
            <a:r>
              <a:rPr lang="en-GB" sz="1000" i="1" dirty="0"/>
              <a:t>Stores the fact they are logged in</a:t>
            </a:r>
          </a:p>
        </p:txBody>
      </p:sp>
      <p:cxnSp>
        <p:nvCxnSpPr>
          <p:cNvPr id="26" name="Straight Connector 25"/>
          <p:cNvCxnSpPr/>
          <p:nvPr/>
        </p:nvCxnSpPr>
        <p:spPr>
          <a:xfrm>
            <a:off x="3268983" y="2593579"/>
            <a:ext cx="0" cy="2563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45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SSO Basics: 2) Authentication Steps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77500" lnSpcReduction="20000"/>
          </a:bodyPr>
          <a:lstStyle/>
          <a:p>
            <a:r>
              <a:rPr lang="en-GB" dirty="0"/>
              <a:t>Authentication Steps (aka logging in)</a:t>
            </a:r>
          </a:p>
          <a:p>
            <a:endParaRPr lang="en-GB" dirty="0"/>
          </a:p>
          <a:p>
            <a:r>
              <a:rPr lang="en-GB" dirty="0"/>
              <a:t>Login can be done automatically or manually</a:t>
            </a:r>
          </a:p>
          <a:p>
            <a:pPr marL="342900" indent="-342900">
              <a:buFontTx/>
              <a:buChar char="-"/>
            </a:pPr>
            <a:endParaRPr lang="en-GB" dirty="0"/>
          </a:p>
          <a:p>
            <a:pPr marL="342900" indent="-342900">
              <a:buFontTx/>
              <a:buChar char="-"/>
            </a:pPr>
            <a:r>
              <a:rPr lang="en-GB" dirty="0"/>
              <a:t>Automatic login mechanisms can include physical USB tokens or via network using </a:t>
            </a:r>
            <a:r>
              <a:rPr lang="en-GB" i="1" dirty="0"/>
              <a:t>corporate proxy servers</a:t>
            </a:r>
            <a:r>
              <a:rPr lang="en-GB" dirty="0"/>
              <a:t>* or mobile phone specific headers </a:t>
            </a:r>
          </a:p>
          <a:p>
            <a:pPr marL="342900" indent="-342900">
              <a:buFontTx/>
              <a:buChar char="-"/>
            </a:pPr>
            <a:endParaRPr lang="en-GB" dirty="0"/>
          </a:p>
          <a:p>
            <a:pPr marL="342900" indent="-342900">
              <a:buFontTx/>
              <a:buChar char="-"/>
            </a:pPr>
            <a:r>
              <a:rPr lang="en-GB" dirty="0"/>
              <a:t>Manual log in mechanisms are the normal username and password </a:t>
            </a:r>
            <a:br>
              <a:rPr lang="en-GB" dirty="0"/>
            </a:br>
            <a:r>
              <a:rPr lang="en-GB" dirty="0"/>
              <a:t>* some times 2 factor authentication is used, see bank customer login, involving both</a:t>
            </a:r>
          </a:p>
          <a:p>
            <a:pPr marL="342900" indent="-342900">
              <a:buFontTx/>
              <a:buChar char="-"/>
            </a:pPr>
            <a:endParaRPr lang="en-GB" dirty="0"/>
          </a:p>
          <a:p>
            <a:pPr marL="342900" indent="-342900">
              <a:buFontTx/>
              <a:buChar char="-"/>
            </a:pPr>
            <a:endParaRPr lang="en-GB" dirty="0"/>
          </a:p>
          <a:p>
            <a:pPr marL="342900" indent="-342900">
              <a:buFont typeface="Arial" charset="0"/>
              <a:buChar char="•"/>
            </a:pPr>
            <a:r>
              <a:rPr lang="en-GB" dirty="0"/>
              <a:t>See Proxy servers training day</a:t>
            </a:r>
          </a:p>
          <a:p>
            <a:pPr marL="342900" indent="-342900">
              <a:buFont typeface="Arial" charset="0"/>
              <a:buChar char="•"/>
            </a:pPr>
            <a:endParaRPr lang="en-GB" dirty="0"/>
          </a:p>
          <a:p>
            <a:r>
              <a:rPr lang="en-GB" b="1" i="1" dirty="0"/>
              <a:t>Important : </a:t>
            </a:r>
          </a:p>
          <a:p>
            <a:r>
              <a:rPr lang="en-GB" b="1" i="1" dirty="0"/>
              <a:t>Requester doesn’t need to know Authentication or Authorisation steps</a:t>
            </a:r>
          </a:p>
          <a:p>
            <a:pPr marL="342900" indent="-342900">
              <a:buFont typeface="Arial" charset="0"/>
              <a:buChar char="•"/>
            </a:pP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73339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SSO Basics: 3) Authorisation Steps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77500" lnSpcReduction="20000"/>
          </a:bodyPr>
          <a:lstStyle/>
          <a:p>
            <a:r>
              <a:rPr lang="en-GB" dirty="0"/>
              <a:t>Authorisation Steps (aka getting permission for actions)</a:t>
            </a:r>
          </a:p>
          <a:p>
            <a:endParaRPr lang="en-GB" dirty="0"/>
          </a:p>
          <a:p>
            <a:r>
              <a:rPr lang="en-GB" dirty="0"/>
              <a:t>Authorisation can be done automatically or manually</a:t>
            </a:r>
          </a:p>
          <a:p>
            <a:pPr marL="342900" indent="-342900">
              <a:buFontTx/>
              <a:buChar char="-"/>
            </a:pPr>
            <a:endParaRPr lang="en-GB" dirty="0"/>
          </a:p>
          <a:p>
            <a:r>
              <a:rPr lang="en-GB" dirty="0"/>
              <a:t>Automatic authorisation : </a:t>
            </a:r>
          </a:p>
          <a:p>
            <a:pPr marL="342900" indent="-342900">
              <a:buFontTx/>
              <a:buChar char="-"/>
            </a:pPr>
            <a:r>
              <a:rPr lang="en-GB" dirty="0"/>
              <a:t>could be pre-set based on requester application’s permissions</a:t>
            </a:r>
          </a:p>
          <a:p>
            <a:pPr marL="342900" indent="-342900">
              <a:buFontTx/>
              <a:buChar char="-"/>
            </a:pPr>
            <a:r>
              <a:rPr lang="en-GB" dirty="0"/>
              <a:t>defaults the user as set with the </a:t>
            </a:r>
            <a:r>
              <a:rPr lang="en-GB" dirty="0" err="1"/>
              <a:t>requestee</a:t>
            </a:r>
            <a:endParaRPr lang="en-GB" dirty="0"/>
          </a:p>
          <a:p>
            <a:endParaRPr lang="en-GB" dirty="0"/>
          </a:p>
          <a:p>
            <a:r>
              <a:rPr lang="en-GB" dirty="0"/>
              <a:t>Manual authorisation examples :</a:t>
            </a:r>
          </a:p>
          <a:p>
            <a:pPr marL="342900" indent="-342900">
              <a:buFontTx/>
              <a:buChar char="-"/>
            </a:pPr>
            <a:r>
              <a:rPr lang="en-GB" dirty="0"/>
              <a:t>allow page, permissions are granted to the requester application</a:t>
            </a:r>
          </a:p>
          <a:p>
            <a:pPr marL="342900" indent="-342900">
              <a:buFontTx/>
              <a:buChar char="-"/>
            </a:pPr>
            <a:r>
              <a:rPr lang="en-GB" dirty="0"/>
              <a:t>2</a:t>
            </a:r>
            <a:r>
              <a:rPr lang="en-GB" baseline="30000" dirty="0"/>
              <a:t>nd</a:t>
            </a:r>
            <a:r>
              <a:rPr lang="en-GB" dirty="0"/>
              <a:t> communication channel</a:t>
            </a:r>
            <a:br>
              <a:rPr lang="en-GB" dirty="0"/>
            </a:br>
            <a:r>
              <a:rPr lang="en-GB" dirty="0"/>
              <a:t>( for bank user could be mail or phone verification of permissions changes )</a:t>
            </a:r>
          </a:p>
          <a:p>
            <a:pPr marL="342900" indent="-342900">
              <a:buFontTx/>
              <a:buChar char="-"/>
            </a:pPr>
            <a:endParaRPr lang="en-GB" dirty="0"/>
          </a:p>
          <a:p>
            <a:r>
              <a:rPr lang="en-GB" b="1" i="1" dirty="0"/>
              <a:t>Important : </a:t>
            </a:r>
          </a:p>
          <a:p>
            <a:r>
              <a:rPr lang="en-GB" b="1" i="1" dirty="0"/>
              <a:t>Requester doesn’t need to know Authentication or Authorisation steps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6881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SSO Basics: 4) Proof</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Common security and proof mechanisms:</a:t>
            </a:r>
          </a:p>
          <a:p>
            <a:endParaRPr lang="en-GB" dirty="0"/>
          </a:p>
          <a:p>
            <a:pPr marL="342900" indent="-342900">
              <a:buFontTx/>
              <a:buChar char="-"/>
            </a:pPr>
            <a:r>
              <a:rPr lang="en-GB" dirty="0"/>
              <a:t>Crypto-signing of requests and responses in SSO</a:t>
            </a:r>
          </a:p>
          <a:p>
            <a:pPr marL="342900" indent="-342900">
              <a:buFontTx/>
              <a:buChar char="-"/>
            </a:pPr>
            <a:endParaRPr lang="en-GB" dirty="0"/>
          </a:p>
          <a:p>
            <a:pPr marL="342900" indent="-342900">
              <a:buFontTx/>
              <a:buChar char="-"/>
            </a:pPr>
            <a:r>
              <a:rPr lang="en-GB" dirty="0"/>
              <a:t>Encryption of sensitive payloads</a:t>
            </a:r>
          </a:p>
          <a:p>
            <a:pPr marL="342900" indent="-342900">
              <a:buFontTx/>
              <a:buChar char="-"/>
            </a:pPr>
            <a:endParaRPr lang="en-GB" dirty="0"/>
          </a:p>
          <a:p>
            <a:pPr marL="342900" indent="-342900">
              <a:buFontTx/>
              <a:buChar char="-"/>
            </a:pPr>
            <a:r>
              <a:rPr lang="en-GB" dirty="0"/>
              <a:t>Firewalls blocking requests from unknown 3</a:t>
            </a:r>
            <a:r>
              <a:rPr lang="en-GB" baseline="30000" dirty="0"/>
              <a:t>rd</a:t>
            </a:r>
            <a:r>
              <a:rPr lang="en-GB" dirty="0"/>
              <a:t> parties</a:t>
            </a:r>
          </a:p>
          <a:p>
            <a:pPr marL="342900" indent="-342900">
              <a:buFontTx/>
              <a:buChar char="-"/>
            </a:pPr>
            <a:endParaRPr lang="en-GB" dirty="0"/>
          </a:p>
          <a:p>
            <a:pPr marL="342900" indent="-342900">
              <a:buFontTx/>
              <a:buChar char="-"/>
            </a:pPr>
            <a:r>
              <a:rPr lang="en-GB" dirty="0"/>
              <a:t>Locked down return endpoints to prevent leaking of data</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10602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Single Sign On Basics: Persistence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r>
              <a:rPr lang="en-GB" dirty="0"/>
              <a:t>Common application persistence mechanisms:</a:t>
            </a:r>
          </a:p>
          <a:p>
            <a:r>
              <a:rPr lang="en-GB" dirty="0"/>
              <a:t>Payload typically can be meta data or access token which are stored against a user unique id</a:t>
            </a:r>
          </a:p>
          <a:p>
            <a:endParaRPr lang="en-GB" dirty="0"/>
          </a:p>
          <a:p>
            <a:r>
              <a:rPr lang="en-GB" dirty="0"/>
              <a:t>Payload Handling</a:t>
            </a:r>
          </a:p>
          <a:p>
            <a:pPr marL="342900" indent="-342900">
              <a:buFontTx/>
              <a:buChar char="-"/>
            </a:pPr>
            <a:r>
              <a:rPr lang="en-GB" dirty="0"/>
              <a:t>Sensitive metadata often encrypted at rest </a:t>
            </a:r>
            <a:br>
              <a:rPr lang="en-GB" dirty="0"/>
            </a:br>
            <a:r>
              <a:rPr lang="en-GB" dirty="0"/>
              <a:t>(rest = when not being used and is being stored)</a:t>
            </a:r>
            <a:br>
              <a:rPr lang="en-GB" dirty="0"/>
            </a:br>
            <a:endParaRPr lang="en-GB" dirty="0"/>
          </a:p>
          <a:p>
            <a:pPr marL="342900" indent="-342900">
              <a:buFontTx/>
              <a:buChar char="-"/>
            </a:pPr>
            <a:r>
              <a:rPr lang="en-GB" dirty="0"/>
              <a:t>Often sensitive tokens are one time hashed if they are not actually needed in plain text</a:t>
            </a:r>
            <a:br>
              <a:rPr lang="en-GB" dirty="0"/>
            </a:br>
            <a:endParaRPr lang="en-GB" dirty="0"/>
          </a:p>
          <a:p>
            <a:pPr marL="342900" indent="-342900">
              <a:buFontTx/>
              <a:buChar char="-"/>
            </a:pPr>
            <a:r>
              <a:rPr lang="en-GB" dirty="0"/>
              <a:t>Sensitive access tokens often expire so need to be requested</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985308285"/>
      </p:ext>
    </p:extLst>
  </p:cSld>
  <p:clrMapOvr>
    <a:masterClrMapping/>
  </p:clrMapOvr>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2260</TotalTime>
  <Words>1376</Words>
  <Application>Microsoft Office PowerPoint</Application>
  <PresentationFormat>On-screen Show (4:3)</PresentationFormat>
  <Paragraphs>298</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RN House Sans Light</vt:lpstr>
      <vt:lpstr>RN House Sans Regular</vt:lpstr>
      <vt:lpstr>Office Theme</vt:lpstr>
      <vt:lpstr>PowerPoint Presentation</vt:lpstr>
      <vt:lpstr>PING Single Sign On</vt:lpstr>
      <vt:lpstr>Single Sign On Basics</vt:lpstr>
      <vt:lpstr>Single Sign On Basics</vt:lpstr>
      <vt:lpstr>Single Sign On Basics</vt:lpstr>
      <vt:lpstr>SSO Basics: 2) Authentication Steps </vt:lpstr>
      <vt:lpstr>SSO Basics: 3) Authorisation Steps </vt:lpstr>
      <vt:lpstr>SSO Basics: 4) Proof</vt:lpstr>
      <vt:lpstr>Single Sign On Basics: Persistence</vt:lpstr>
      <vt:lpstr>Questions ?</vt:lpstr>
      <vt:lpstr>PING: brief overview</vt:lpstr>
      <vt:lpstr>PING : Diagram</vt:lpstr>
      <vt:lpstr>PING: Technical Details</vt:lpstr>
      <vt:lpstr>Questions ?</vt:lpstr>
      <vt:lpstr>SAML 2.0</vt:lpstr>
      <vt:lpstr>SAML 2.0: protocol</vt:lpstr>
      <vt:lpstr>SAML 2.0: protocol</vt:lpstr>
      <vt:lpstr>SAML 2.0: (XML) format</vt:lpstr>
      <vt:lpstr>SAML 2.0: Example Signatures</vt:lpstr>
      <vt:lpstr>SAML 2.0: signing / parsing</vt:lpstr>
      <vt:lpstr>PING + SAML 2.0: Worked Example</vt:lpstr>
      <vt:lpstr>Questions ?</vt:lpstr>
      <vt:lpstr>OAuth 2 “Auth Code Flow”</vt:lpstr>
      <vt:lpstr>OAuth 2 “Auth Code Flow”</vt:lpstr>
      <vt:lpstr>OAuth 2 “Auth Code Flow”</vt:lpstr>
      <vt:lpstr>Questions ?</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mckalea</cp:lastModifiedBy>
  <cp:revision>167</cp:revision>
  <cp:lastPrinted>2020-01-17T12:51:04Z</cp:lastPrinted>
  <dcterms:created xsi:type="dcterms:W3CDTF">2019-12-23T12:27:16Z</dcterms:created>
  <dcterms:modified xsi:type="dcterms:W3CDTF">2020-12-11T11:26:53Z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