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3"/>
  </p:notesMasterIdLst>
  <p:handoutMasterIdLst>
    <p:handoutMasterId r:id="rId54"/>
  </p:handoutMasterIdLst>
  <p:sldIdLst>
    <p:sldId id="256" r:id="rId3"/>
    <p:sldId id="332" r:id="rId4"/>
    <p:sldId id="258" r:id="rId5"/>
    <p:sldId id="259" r:id="rId6"/>
    <p:sldId id="481" r:id="rId7"/>
    <p:sldId id="482" r:id="rId8"/>
    <p:sldId id="483" r:id="rId9"/>
    <p:sldId id="485" r:id="rId10"/>
    <p:sldId id="484" r:id="rId11"/>
    <p:sldId id="504" r:id="rId12"/>
    <p:sldId id="501" r:id="rId13"/>
    <p:sldId id="520" r:id="rId14"/>
    <p:sldId id="435" r:id="rId15"/>
    <p:sldId id="494" r:id="rId16"/>
    <p:sldId id="427" r:id="rId17"/>
    <p:sldId id="486" r:id="rId18"/>
    <p:sldId id="487" r:id="rId19"/>
    <p:sldId id="488" r:id="rId20"/>
    <p:sldId id="489" r:id="rId21"/>
    <p:sldId id="490" r:id="rId22"/>
    <p:sldId id="499" r:id="rId23"/>
    <p:sldId id="524" r:id="rId24"/>
    <p:sldId id="526" r:id="rId25"/>
    <p:sldId id="527" r:id="rId26"/>
    <p:sldId id="525" r:id="rId27"/>
    <p:sldId id="502" r:id="rId28"/>
    <p:sldId id="503" r:id="rId29"/>
    <p:sldId id="508" r:id="rId30"/>
    <p:sldId id="510" r:id="rId31"/>
    <p:sldId id="513" r:id="rId32"/>
    <p:sldId id="514" r:id="rId33"/>
    <p:sldId id="515" r:id="rId34"/>
    <p:sldId id="511" r:id="rId35"/>
    <p:sldId id="507" r:id="rId36"/>
    <p:sldId id="506" r:id="rId37"/>
    <p:sldId id="521" r:id="rId38"/>
    <p:sldId id="491" r:id="rId39"/>
    <p:sldId id="492" r:id="rId40"/>
    <p:sldId id="498" r:id="rId41"/>
    <p:sldId id="496" r:id="rId42"/>
    <p:sldId id="497" r:id="rId43"/>
    <p:sldId id="493" r:id="rId44"/>
    <p:sldId id="517" r:id="rId45"/>
    <p:sldId id="516" r:id="rId46"/>
    <p:sldId id="522" r:id="rId47"/>
    <p:sldId id="523" r:id="rId48"/>
    <p:sldId id="518" r:id="rId49"/>
    <p:sldId id="519" r:id="rId50"/>
    <p:sldId id="389" r:id="rId51"/>
    <p:sldId id="3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Tooling History" id="{D6368BC7-F94E-4B86-B1DB-77B49E88E994}">
          <p14:sldIdLst>
            <p14:sldId id="258"/>
            <p14:sldId id="259"/>
            <p14:sldId id="481"/>
            <p14:sldId id="482"/>
            <p14:sldId id="483"/>
            <p14:sldId id="485"/>
            <p14:sldId id="484"/>
          </p14:sldIdLst>
        </p14:section>
        <p14:section name="Static Analysis" id="{15404573-F471-47BC-9B7E-F0169525FBBB}">
          <p14:sldIdLst>
            <p14:sldId id="504"/>
            <p14:sldId id="501"/>
            <p14:sldId id="520"/>
          </p14:sldIdLst>
        </p14:section>
        <p14:section name="Linting" id="{3D838019-52E6-4A8A-B30B-19AD89961B55}">
          <p14:sldIdLst>
            <p14:sldId id="435"/>
            <p14:sldId id="494"/>
            <p14:sldId id="427"/>
            <p14:sldId id="486"/>
            <p14:sldId id="487"/>
            <p14:sldId id="488"/>
            <p14:sldId id="489"/>
            <p14:sldId id="490"/>
          </p14:sldIdLst>
        </p14:section>
        <p14:section name="SAST" id="{5FD40BED-D16F-4DB9-B19E-FF4F9FEEC9E3}">
          <p14:sldIdLst>
            <p14:sldId id="499"/>
            <p14:sldId id="524"/>
            <p14:sldId id="526"/>
            <p14:sldId id="527"/>
            <p14:sldId id="525"/>
            <p14:sldId id="502"/>
            <p14:sldId id="503"/>
          </p14:sldIdLst>
        </p14:section>
        <p14:section name="SCA" id="{87CE123E-202A-4EE1-97F1-904B3B9B782E}">
          <p14:sldIdLst>
            <p14:sldId id="508"/>
            <p14:sldId id="510"/>
            <p14:sldId id="513"/>
            <p14:sldId id="514"/>
            <p14:sldId id="515"/>
            <p14:sldId id="511"/>
          </p14:sldIdLst>
        </p14:section>
        <p14:section name="Dynamic Analysis" id="{B6C11C37-C214-4F2F-9A3A-19DD9BA72C7A}">
          <p14:sldIdLst>
            <p14:sldId id="507"/>
            <p14:sldId id="506"/>
            <p14:sldId id="521"/>
          </p14:sldIdLst>
        </p14:section>
        <p14:section name="Debugging" id="{79B37AA9-BAED-43CC-883D-0B56FBFE3085}">
          <p14:sldIdLst>
            <p14:sldId id="491"/>
            <p14:sldId id="492"/>
            <p14:sldId id="498"/>
            <p14:sldId id="496"/>
            <p14:sldId id="497"/>
            <p14:sldId id="493"/>
          </p14:sldIdLst>
        </p14:section>
        <p14:section name="Unit" id="{A15FA3A8-094B-4B4D-8FB6-F53B1149E0F4}">
          <p14:sldIdLst>
            <p14:sldId id="517"/>
            <p14:sldId id="516"/>
            <p14:sldId id="522"/>
            <p14:sldId id="523"/>
            <p14:sldId id="518"/>
            <p14:sldId id="51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lint.com/help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ke8.pycqa.org/en/latest/" TargetMode="External"/><Relationship Id="rId2" Type="http://schemas.openxmlformats.org/officeDocument/2006/relationships/hyperlink" Target="https://pypi.org/project/pylint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ack.readthedocs.io/en/stabl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.readthedocs.io/en/stable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rufflesecurity/truffleHog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docs/getting-started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emgrep.dev/p/python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nyk.io/series/open-source-security/software-composition-analysis-sca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ip-audit/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Punched_car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cs/editor/debugging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Punched_card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g_(engineering)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Computer_programming_in_the_punched_card_er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t_(software)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19/08/2022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Tooling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dirty="0"/>
              <a:t>Static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7763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Static Analysis tools run over your source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find common programming mistakes and anti-patterns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tools specialise into particular areas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Best practice violations ( aka </a:t>
            </a:r>
            <a:r>
              <a:rPr lang="en-GB" b="1" dirty="0"/>
              <a:t>linters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Hard Coded Secrets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Old / flawed library usage (</a:t>
            </a:r>
            <a:r>
              <a:rPr lang="en-GB" b="1" dirty="0"/>
              <a:t>SCA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Common programming mistakes</a:t>
            </a:r>
          </a:p>
          <a:p>
            <a:pPr>
              <a:buFontTx/>
              <a:buChar char="-"/>
            </a:pPr>
            <a:r>
              <a:rPr lang="en-GB" dirty="0"/>
              <a:t>Library misconfiguration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55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Will go through these area’s tools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linters : </a:t>
            </a:r>
            <a:r>
              <a:rPr lang="en-GB" dirty="0"/>
              <a:t>Best practice violations</a:t>
            </a:r>
          </a:p>
          <a:p>
            <a:pPr>
              <a:buFontTx/>
              <a:buChar char="-"/>
            </a:pPr>
            <a:r>
              <a:rPr lang="en-GB" b="1" dirty="0"/>
              <a:t>SAST : </a:t>
            </a:r>
            <a:r>
              <a:rPr lang="en-GB" dirty="0"/>
              <a:t>Security flaws</a:t>
            </a:r>
          </a:p>
          <a:p>
            <a:pPr>
              <a:buFontTx/>
              <a:buChar char="-"/>
            </a:pPr>
            <a:r>
              <a:rPr lang="en-GB" b="1" dirty="0"/>
              <a:t>SCA  : </a:t>
            </a:r>
            <a:r>
              <a:rPr lang="en-GB" dirty="0"/>
              <a:t>Old / flawed library usage</a:t>
            </a:r>
          </a:p>
        </p:txBody>
      </p:sp>
    </p:spTree>
    <p:extLst>
      <p:ext uri="{BB962C8B-B14F-4D97-AF65-F5344CB8AC3E}">
        <p14:creationId xmlns:p14="http://schemas.microsoft.com/office/powerpoint/2010/main" val="103373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r"/>
            <a:r>
              <a:rPr lang="en-GB" sz="6000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Linting is the automated process of making code less confusing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Linting normally auto formats code to a best practice standard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Best practice standards are normally </a:t>
            </a:r>
            <a:r>
              <a:rPr lang="en-GB" b="1" dirty="0"/>
              <a:t>subjective</a:t>
            </a:r>
            <a:r>
              <a:rPr lang="en-GB" dirty="0"/>
              <a:t>, e.g. </a:t>
            </a:r>
            <a:r>
              <a:rPr lang="en-GB" b="1" dirty="0" err="1"/>
              <a:t>Javascript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Due to </a:t>
            </a:r>
            <a:r>
              <a:rPr lang="en-GB" b="1" dirty="0"/>
              <a:t>Guido</a:t>
            </a:r>
            <a:r>
              <a:rPr lang="en-GB" dirty="0"/>
              <a:t> python has a single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r>
              <a:rPr lang="en-GB" dirty="0"/>
              <a:t>that’s </a:t>
            </a:r>
            <a:r>
              <a:rPr lang="en-GB" b="1" dirty="0"/>
              <a:t>pragmatically objective</a:t>
            </a:r>
          </a:p>
        </p:txBody>
      </p:sp>
    </p:spTree>
    <p:extLst>
      <p:ext uri="{BB962C8B-B14F-4D97-AF65-F5344CB8AC3E}">
        <p14:creationId xmlns:p14="http://schemas.microsoft.com/office/powerpoint/2010/main" val="2175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Javascript</a:t>
            </a:r>
            <a:r>
              <a:rPr lang="en-GB" sz="2800" dirty="0"/>
              <a:t> linting is </a:t>
            </a:r>
            <a:r>
              <a:rPr lang="en-GB" sz="2800" b="1" dirty="0"/>
              <a:t>dogmatic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“Lint will hurt your feelings.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Side effects may include headache, irritability, dizziness, </a:t>
            </a:r>
            <a:r>
              <a:rPr lang="en-GB" dirty="0" err="1"/>
              <a:t>snarkiness</a:t>
            </a:r>
            <a:r>
              <a:rPr lang="en-GB" dirty="0"/>
              <a:t>, stomach pain, defensiveness, dry mouth, cleaner code, and a reduced error rate.”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follow the rules or else !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https://www.jslint.com/help.html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Guido’s</a:t>
            </a:r>
            <a:r>
              <a:rPr lang="en-GB" dirty="0"/>
              <a:t> python </a:t>
            </a:r>
            <a:r>
              <a:rPr lang="en-GB" b="1" dirty="0"/>
              <a:t>programmatic</a:t>
            </a:r>
            <a:r>
              <a:rPr lang="en-GB" dirty="0"/>
              <a:t>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“A Foolish Consistency is the Hobgoblin of Little Minds”</a:t>
            </a:r>
            <a:br>
              <a:rPr lang="en-GB" dirty="0"/>
            </a:b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Code is read more than written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Improve the readability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make it consistent across the wide spectrum of Python code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know when to be inconsistent</a:t>
            </a:r>
            <a:endParaRPr lang="en-GB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When in doubt, use your best judgment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https://peps.python.org/pep-0008/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97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Guido’s</a:t>
            </a:r>
            <a:r>
              <a:rPr lang="en-GB" dirty="0"/>
              <a:t> python </a:t>
            </a:r>
            <a:r>
              <a:rPr lang="en-GB" b="1" dirty="0"/>
              <a:t>objective</a:t>
            </a:r>
            <a:r>
              <a:rPr lang="en-GB" dirty="0"/>
              <a:t> standard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Covers: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ource Sans Pro" panose="020B0503030403020204" pitchFamily="34" charset="0"/>
              </a:rPr>
              <a:t>Indentation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Import module order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ource Sans Pro" panose="020B0503030403020204" pitchFamily="34" charset="0"/>
              </a:rPr>
              <a:t>Whitespace placement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String Constructors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Documentation</a:t>
            </a:r>
          </a:p>
          <a:p>
            <a:pPr>
              <a:buFontTx/>
              <a:buChar char="-"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And more… !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https://peps.python.org/pep-0008/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51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Three linting tools are: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pylint</a:t>
            </a:r>
            <a:r>
              <a:rPr lang="en-GB" dirty="0"/>
              <a:t> – scans </a:t>
            </a:r>
            <a:r>
              <a:rPr lang="en-GB" dirty="0" err="1"/>
              <a:t>py</a:t>
            </a:r>
            <a:r>
              <a:rPr lang="en-GB" dirty="0"/>
              <a:t> code generating PEP8 compliance reports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https://pypi.org/project/pylint/</a:t>
            </a:r>
            <a:r>
              <a:rPr lang="en-GB" dirty="0"/>
              <a:t> 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flake8 – similar to </a:t>
            </a:r>
            <a:r>
              <a:rPr lang="en-GB" dirty="0" err="1"/>
              <a:t>pylint</a:t>
            </a:r>
            <a:r>
              <a:rPr lang="en-GB" dirty="0"/>
              <a:t>, but less strict</a:t>
            </a:r>
            <a:br>
              <a:rPr lang="en-GB" dirty="0"/>
            </a:br>
            <a:r>
              <a:rPr lang="en-GB" dirty="0"/>
              <a:t>(configurable and less dogmatic)</a:t>
            </a:r>
            <a:br>
              <a:rPr lang="en-GB" dirty="0"/>
            </a:br>
            <a:r>
              <a:rPr lang="en-GB" dirty="0">
                <a:hlinkClick r:id="rId3"/>
              </a:rPr>
              <a:t>https://flake8.pycqa.org/en/latest/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Black – automated PEP8 formatter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https://black.readthedocs.io/en/stable/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5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Linting: PEP8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My favourate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Black – automated PEP8 formatter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https://black.readthedocs.io/en/stable/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Run with: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/>
              <a:t>pip install black</a:t>
            </a:r>
            <a:br>
              <a:rPr lang="en-GB" dirty="0"/>
            </a:br>
            <a:r>
              <a:rPr lang="en-GB" dirty="0" err="1"/>
              <a:t>black</a:t>
            </a:r>
            <a:r>
              <a:rPr lang="en-GB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69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Tooling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lots of python analysis tools</a:t>
            </a:r>
          </a:p>
          <a:p>
            <a:pPr marL="0" indent="0">
              <a:buNone/>
            </a:pPr>
            <a:endParaRPr lang="en-GB" sz="3600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Tooling History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Static Analysis Tools</a:t>
            </a:r>
            <a:endParaRPr lang="en-GB" sz="3600" i="1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Dynamic Analysis Tools</a:t>
            </a:r>
            <a:br>
              <a:rPr lang="en-GB" sz="3600" dirty="0"/>
            </a:b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20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sz="6000" dirty="0"/>
              <a:t>SAST</a:t>
            </a:r>
          </a:p>
          <a:p>
            <a:pPr lvl="0" algn="r"/>
            <a:r>
              <a:rPr lang="en-GB" dirty="0"/>
              <a:t>Static Analysis [Security] Testing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4535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Static Analysis tools run over your source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find common programming mistakes and anti-patterns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Hardcoded Secrets (</a:t>
            </a:r>
            <a:r>
              <a:rPr lang="en-GB" b="1" dirty="0"/>
              <a:t>SAST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Common programming mistakes</a:t>
            </a:r>
          </a:p>
          <a:p>
            <a:pPr>
              <a:buFontTx/>
              <a:buChar char="-"/>
            </a:pPr>
            <a:r>
              <a:rPr lang="en-GB" dirty="0"/>
              <a:t>Library misconfiguration</a:t>
            </a:r>
          </a:p>
          <a:p>
            <a:pPr>
              <a:buFontTx/>
              <a:buChar char="-"/>
            </a:pPr>
            <a:r>
              <a:rPr lang="en-GB" dirty="0"/>
              <a:t>Hard coded Passwords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41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House Security 101: don’t left your </a:t>
            </a:r>
            <a:r>
              <a:rPr lang="en-GB" b="1" dirty="0"/>
              <a:t>keys </a:t>
            </a:r>
            <a:r>
              <a:rPr lang="en-GB" dirty="0"/>
              <a:t>in the lock</a:t>
            </a:r>
          </a:p>
          <a:p>
            <a:pPr marL="0" indent="0">
              <a:buNone/>
            </a:pPr>
            <a:r>
              <a:rPr lang="en-GB" dirty="0"/>
              <a:t>Software Security 101: don’t put </a:t>
            </a:r>
            <a:r>
              <a:rPr lang="en-GB" b="1" dirty="0"/>
              <a:t>passwords</a:t>
            </a:r>
            <a:r>
              <a:rPr lang="en-GB" dirty="0"/>
              <a:t> in source code*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Unfortunately, it’s a common anti-security pattern to do so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if it’s one commit and the commit is overwritten it’s there forever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All sensitive information including credentials and passwords should be securely stored at REST (when not being actively used)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02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Trufflehog</a:t>
            </a:r>
            <a:r>
              <a:rPr lang="en-GB"/>
              <a:t> v3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Popular hard-coded secrets finder SAST tool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search GITHUB history</a:t>
            </a:r>
          </a:p>
          <a:p>
            <a:pPr marL="0" indent="0">
              <a:buNone/>
            </a:pPr>
            <a:r>
              <a:rPr lang="en-GB" dirty="0"/>
              <a:t>Or local file system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Quick Run with:</a:t>
            </a:r>
            <a:br>
              <a:rPr lang="en-GB" dirty="0"/>
            </a:br>
            <a:br>
              <a:rPr lang="en-GB" dirty="0"/>
            </a:br>
            <a:r>
              <a:rPr lang="en-GB" sz="2000" dirty="0"/>
              <a:t>docker run -it -v "$PWD:/</a:t>
            </a:r>
            <a:r>
              <a:rPr lang="en-GB" sz="2000" dirty="0" err="1"/>
              <a:t>pwd</a:t>
            </a:r>
            <a:r>
              <a:rPr lang="en-GB" sz="2000" dirty="0"/>
              <a:t>" </a:t>
            </a:r>
            <a:r>
              <a:rPr lang="en-GB" sz="2000" dirty="0" err="1"/>
              <a:t>trufflesecurity</a:t>
            </a:r>
            <a:r>
              <a:rPr lang="en-GB" sz="2000" dirty="0"/>
              <a:t>/</a:t>
            </a:r>
            <a:r>
              <a:rPr lang="en-GB" sz="2000" dirty="0" err="1"/>
              <a:t>trufflehog:latest</a:t>
            </a:r>
            <a:r>
              <a:rPr lang="en-GB" sz="2000" dirty="0"/>
              <a:t> git file://. --</a:t>
            </a:r>
            <a:r>
              <a:rPr lang="en-GB" sz="2000" dirty="0" err="1"/>
              <a:t>json</a:t>
            </a:r>
            <a:r>
              <a:rPr lang="en-GB" sz="2000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Lots more options here:</a:t>
            </a:r>
            <a:br>
              <a:rPr lang="en-GB" dirty="0"/>
            </a:br>
            <a:r>
              <a:rPr lang="en-GB" sz="2200" dirty="0">
                <a:hlinkClick r:id="rId2"/>
              </a:rPr>
              <a:t>https://github.com/trufflesecurity/truffleHog</a:t>
            </a:r>
            <a:r>
              <a:rPr lang="en-GB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E7AE0-991A-1ED3-AD28-8FE5ECF4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06" y="1690688"/>
            <a:ext cx="2981301" cy="25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Semgrep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security flaws (</a:t>
            </a:r>
            <a:r>
              <a:rPr lang="en-GB" b="1" dirty="0"/>
              <a:t>SAST</a:t>
            </a:r>
            <a:r>
              <a:rPr lang="en-GB" dirty="0"/>
              <a:t>) tool </a:t>
            </a:r>
            <a:r>
              <a:rPr lang="en-GB" b="1" dirty="0" err="1"/>
              <a:t>semgrep</a:t>
            </a:r>
            <a:r>
              <a:rPr lang="en-GB" dirty="0"/>
              <a:t> is the leading multi-language opensource solution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Finds library misconfiguration, poor programming practices, etc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Also </a:t>
            </a:r>
            <a:r>
              <a:rPr lang="en-GB" dirty="0" err="1"/>
              <a:t>Github’s</a:t>
            </a:r>
            <a:r>
              <a:rPr lang="en-GB" dirty="0"/>
              <a:t> </a:t>
            </a:r>
            <a:r>
              <a:rPr lang="en-GB" dirty="0" err="1"/>
              <a:t>codeQL</a:t>
            </a:r>
            <a:r>
              <a:rPr lang="en-GB" dirty="0"/>
              <a:t> is also excellent but </a:t>
            </a:r>
            <a:r>
              <a:rPr lang="en-GB" b="1" i="1" dirty="0"/>
              <a:t>very</a:t>
            </a:r>
            <a:r>
              <a:rPr lang="en-GB" dirty="0"/>
              <a:t> expensive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How to run:</a:t>
            </a:r>
            <a:br>
              <a:rPr lang="en-GB" dirty="0"/>
            </a:b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docker run --rm -v "${PWD}:/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src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"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returntocorp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--config=auto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https://semgrep.dev/docs/getting-started/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10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 Security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https://semgrep.dev/p/python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B9A9-20D5-99C8-0A06-384CB9A1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31" y="2337731"/>
            <a:ext cx="7241269" cy="55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34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 Security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 on SAST ?</a:t>
            </a:r>
          </a:p>
        </p:txBody>
      </p:sp>
    </p:spTree>
    <p:extLst>
      <p:ext uri="{BB962C8B-B14F-4D97-AF65-F5344CB8AC3E}">
        <p14:creationId xmlns:p14="http://schemas.microsoft.com/office/powerpoint/2010/main" val="192137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9755" y="2225529"/>
            <a:ext cx="7232709" cy="792800"/>
          </a:xfrm>
        </p:spPr>
        <p:txBody>
          <a:bodyPr/>
          <a:lstStyle/>
          <a:p>
            <a:pPr lvl="0" algn="r"/>
            <a:r>
              <a:rPr lang="en-GB" sz="6000" dirty="0"/>
              <a:t>SCA</a:t>
            </a:r>
          </a:p>
          <a:p>
            <a:pPr lvl="0" algn="r"/>
            <a:r>
              <a:rPr lang="en-GB" dirty="0"/>
              <a:t>Software Composition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482126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47078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Modern software is built on Libraries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Libraries are built on top of one-another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Libraries have flaws:</a:t>
            </a:r>
          </a:p>
          <a:p>
            <a:pPr>
              <a:buFontTx/>
              <a:buChar char="-"/>
            </a:pPr>
            <a:r>
              <a:rPr lang="en-GB" dirty="0"/>
              <a:t>some by mistake</a:t>
            </a:r>
          </a:p>
          <a:p>
            <a:pPr>
              <a:buFontTx/>
              <a:buChar char="-"/>
            </a:pPr>
            <a:r>
              <a:rPr lang="en-GB" dirty="0"/>
              <a:t>some by design</a:t>
            </a:r>
          </a:p>
          <a:p>
            <a:pPr>
              <a:buFontTx/>
              <a:buChar char="-"/>
            </a:pPr>
            <a:r>
              <a:rPr lang="en-GB" dirty="0"/>
              <a:t>some maliciously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>
                <a:hlinkClick r:id="rId2"/>
              </a:rPr>
              <a:t>https://snyk.io/series/open-source-security/software-composition-analysis-sca/</a:t>
            </a:r>
            <a:r>
              <a:rPr lang="en-GB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1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dirty="0"/>
              <a:t>Tooling History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Modern applications and libraries are registered with CVE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Vulnerabilities are assigned a CVE number when flaws are found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vulnerabilities can be searched by name and version of the software 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https://cve.mitre.org/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4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SCA tools statically scan </a:t>
            </a:r>
            <a:r>
              <a:rPr lang="en-GB" b="1" dirty="0"/>
              <a:t>manifest</a:t>
            </a:r>
            <a:r>
              <a:rPr lang="en-GB" dirty="0"/>
              <a:t> files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contain the list of libraries used by the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download the information of any nested libraries as well, created a Software Bill of Materials (</a:t>
            </a:r>
            <a:r>
              <a:rPr lang="en-GB" b="1" dirty="0"/>
              <a:t>SBOM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SBOM</a:t>
            </a:r>
            <a:r>
              <a:rPr lang="en-GB" dirty="0"/>
              <a:t> is checked against the CVE database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https://cve.mitre.org/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93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Pip-audit is a excellent Python </a:t>
            </a:r>
            <a:r>
              <a:rPr lang="en-GB" b="1" dirty="0"/>
              <a:t>SCA</a:t>
            </a:r>
            <a:r>
              <a:rPr lang="en-GB" dirty="0"/>
              <a:t> tool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to run:</a:t>
            </a:r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python -m pip install pip-audit</a:t>
            </a:r>
            <a:br>
              <a:rPr lang="en-GB" dirty="0"/>
            </a:br>
            <a:r>
              <a:rPr lang="en-GB" dirty="0" err="1"/>
              <a:t>pip-audit</a:t>
            </a:r>
            <a:r>
              <a:rPr lang="en-GB" dirty="0"/>
              <a:t> -r ./requirements.txt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https://pypi.org/project/pip-audit/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26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Composition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 on SCA ?</a:t>
            </a:r>
          </a:p>
        </p:txBody>
      </p:sp>
    </p:spTree>
    <p:extLst>
      <p:ext uri="{BB962C8B-B14F-4D97-AF65-F5344CB8AC3E}">
        <p14:creationId xmlns:p14="http://schemas.microsoft.com/office/powerpoint/2010/main" val="1275452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1573" y="2225529"/>
            <a:ext cx="8670891" cy="792800"/>
          </a:xfrm>
        </p:spPr>
        <p:txBody>
          <a:bodyPr/>
          <a:lstStyle/>
          <a:p>
            <a:pPr lvl="0" algn="r"/>
            <a:r>
              <a:rPr lang="en-GB" dirty="0"/>
              <a:t>Dynamic 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0138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Dynamic Analysis tools run with your code (normally via a IDE)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execute scenarios and analyse output to finds programming mistakes and flaws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specialised into a particular area :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Helping manual analysis (</a:t>
            </a:r>
            <a:r>
              <a:rPr lang="en-GB" b="1" dirty="0"/>
              <a:t>Debuggers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Automating input/expected output scenarios ( </a:t>
            </a:r>
            <a:r>
              <a:rPr lang="en-GB" b="1" dirty="0"/>
              <a:t>Unit Testing 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End to End / System to System testing ( </a:t>
            </a:r>
            <a:r>
              <a:rPr lang="en-GB" b="1" dirty="0"/>
              <a:t>Integration Testing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178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Will go through these area’s tools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Debuggers : </a:t>
            </a:r>
            <a:r>
              <a:rPr lang="en-GB" dirty="0"/>
              <a:t>Helping manual analysis</a:t>
            </a:r>
          </a:p>
          <a:p>
            <a:pPr>
              <a:buFontTx/>
              <a:buChar char="-"/>
            </a:pPr>
            <a:r>
              <a:rPr lang="en-GB" b="1" dirty="0"/>
              <a:t>Unit Testing : </a:t>
            </a:r>
            <a:r>
              <a:rPr lang="en-GB" dirty="0"/>
              <a:t>Automating input/expected output scenarios</a:t>
            </a:r>
          </a:p>
          <a:p>
            <a:pPr>
              <a:buFontTx/>
              <a:buChar char="-"/>
            </a:pPr>
            <a:r>
              <a:rPr lang="en-GB" b="1" dirty="0"/>
              <a:t>Integration Testing</a:t>
            </a:r>
            <a:r>
              <a:rPr lang="en-GB" dirty="0">
                <a:sym typeface="Wingdings" panose="05000000000000000000" pitchFamily="2" charset="2"/>
              </a:rPr>
              <a:t> : </a:t>
            </a:r>
            <a:r>
              <a:rPr lang="en-GB" dirty="0"/>
              <a:t>End to End / System to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907902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9476" y="2225529"/>
            <a:ext cx="5252988" cy="792800"/>
          </a:xfrm>
        </p:spPr>
        <p:txBody>
          <a:bodyPr/>
          <a:lstStyle/>
          <a:p>
            <a:pPr lvl="0" algn="r"/>
            <a:r>
              <a:rPr lang="en-GB" sz="6000" dirty="0"/>
              <a:t>Debugging/ Debuggers</a:t>
            </a:r>
          </a:p>
        </p:txBody>
      </p:sp>
    </p:spTree>
    <p:extLst>
      <p:ext uri="{BB962C8B-B14F-4D97-AF65-F5344CB8AC3E}">
        <p14:creationId xmlns:p14="http://schemas.microsoft.com/office/powerpoint/2010/main" val="1882168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Debugging is the manual process of step by step walking through code lines, to find flaws in logic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flaws are called </a:t>
            </a:r>
            <a:r>
              <a:rPr lang="en-GB" b="1" dirty="0"/>
              <a:t>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You can debug by </a:t>
            </a:r>
            <a:r>
              <a:rPr lang="en-GB" b="1" dirty="0"/>
              <a:t>hand </a:t>
            </a:r>
            <a:r>
              <a:rPr lang="en-GB" dirty="0"/>
              <a:t>or via</a:t>
            </a:r>
            <a:r>
              <a:rPr lang="en-GB" b="1" dirty="0"/>
              <a:t> tools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69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Debugging: Common bugs / flaws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b="1" dirty="0"/>
              <a:t>Logic Errors</a:t>
            </a:r>
            <a:br>
              <a:rPr lang="en-GB" dirty="0"/>
            </a:br>
            <a:r>
              <a:rPr lang="en-GB" dirty="0"/>
              <a:t>like +/- 1, or plain mistakes in steps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 err="1"/>
              <a:t>Racetime</a:t>
            </a:r>
            <a:r>
              <a:rPr lang="en-GB" b="1" dirty="0"/>
              <a:t> conditions</a:t>
            </a:r>
            <a:br>
              <a:rPr lang="en-GB" dirty="0"/>
            </a:br>
            <a:r>
              <a:rPr lang="en-GB" dirty="0"/>
              <a:t>runtime state logic errors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Complication Errors</a:t>
            </a:r>
            <a:br>
              <a:rPr lang="en-GB" dirty="0"/>
            </a:br>
            <a:r>
              <a:rPr lang="en-GB" dirty="0"/>
              <a:t>type confusion errors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Integration Errors</a:t>
            </a:r>
            <a:br>
              <a:rPr lang="en-GB" dirty="0"/>
            </a:br>
            <a:r>
              <a:rPr lang="en-GB" dirty="0"/>
              <a:t>Dependency or library assumption issues</a:t>
            </a:r>
          </a:p>
        </p:txBody>
      </p:sp>
    </p:spTree>
    <p:extLst>
      <p:ext uri="{BB962C8B-B14F-4D97-AF65-F5344CB8AC3E}">
        <p14:creationId xmlns:p14="http://schemas.microsoft.com/office/powerpoint/2010/main" val="40643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696652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Once upon a time in the 1920s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Code was written in punched 0 / 1s in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https://en.wikipedia.org/wiki/Punched_card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F640E-DBBA-5105-4563-75FF927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19" y="1419225"/>
            <a:ext cx="3490190" cy="46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C34B3D-8BA6-8966-8BE7-40EB0522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31" y="2860532"/>
            <a:ext cx="5037860" cy="219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with Debuggers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Debuggers aid programmers by allowing running code to be stopped and inspected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Typical Inspections:</a:t>
            </a:r>
          </a:p>
          <a:p>
            <a:pPr>
              <a:buFontTx/>
              <a:buChar char="-"/>
            </a:pPr>
            <a:r>
              <a:rPr lang="en-GB" dirty="0"/>
              <a:t>Variables can be viewed and changed </a:t>
            </a:r>
          </a:p>
          <a:p>
            <a:pPr>
              <a:buFontTx/>
              <a:buChar char="-"/>
            </a:pPr>
            <a:r>
              <a:rPr lang="en-GB" dirty="0"/>
              <a:t>Functions can be ran</a:t>
            </a:r>
          </a:p>
          <a:p>
            <a:pPr>
              <a:buFontTx/>
              <a:buChar char="-"/>
            </a:pPr>
            <a:r>
              <a:rPr lang="en-GB" dirty="0"/>
              <a:t>Pause/play code line by line</a:t>
            </a:r>
          </a:p>
        </p:txBody>
      </p:sp>
    </p:spTree>
    <p:extLst>
      <p:ext uri="{BB962C8B-B14F-4D97-AF65-F5344CB8AC3E}">
        <p14:creationId xmlns:p14="http://schemas.microsoft.com/office/powerpoint/2010/main" val="271083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304089" cy="49391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Debuggers are embedded into modern IDEs</a:t>
            </a:r>
          </a:p>
          <a:p>
            <a:pPr marL="0" indent="0">
              <a:buNone/>
            </a:pPr>
            <a:r>
              <a:rPr lang="en-GB" dirty="0"/>
              <a:t>major draw for using IDEs over simpler text editors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VSCode</a:t>
            </a:r>
            <a:r>
              <a:rPr lang="en-GB" dirty="0"/>
              <a:t> docs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https://code.visualstudio.com/docs/editor/debugging</a:t>
            </a:r>
            <a:r>
              <a:rPr lang="en-GB" dirty="0"/>
              <a:t> </a:t>
            </a:r>
          </a:p>
        </p:txBody>
      </p:sp>
      <p:pic>
        <p:nvPicPr>
          <p:cNvPr id="1028" name="Picture 4" descr="debug session">
            <a:extLst>
              <a:ext uri="{FF2B5EF4-FFF2-40B4-BE49-F238E27FC236}">
                <a16:creationId xmlns:a16="http://schemas.microsoft.com/office/drawing/2014/main" id="{DB61B25A-AED3-2DF8-1CBD-78879937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38" y="2818066"/>
            <a:ext cx="4895335" cy="25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29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34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9476" y="2225529"/>
            <a:ext cx="5252988" cy="792800"/>
          </a:xfrm>
        </p:spPr>
        <p:txBody>
          <a:bodyPr/>
          <a:lstStyle/>
          <a:p>
            <a:pPr lvl="0" algn="r"/>
            <a:r>
              <a:rPr lang="en-GB" sz="6000" dirty="0"/>
              <a:t>Automated Testing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aka Unit / Integration</a:t>
            </a:r>
          </a:p>
        </p:txBody>
      </p:sp>
    </p:spTree>
    <p:extLst>
      <p:ext uri="{BB962C8B-B14F-4D97-AF65-F5344CB8AC3E}">
        <p14:creationId xmlns:p14="http://schemas.microsoft.com/office/powerpoint/2010/main" val="3157049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Automated Testing tests code with known inputs, and expected outputs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Unit Tests </a:t>
            </a:r>
            <a:r>
              <a:rPr lang="en-GB" dirty="0"/>
              <a:t>test individual functions, ensure the correct output is returned for a given input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Integration Tests </a:t>
            </a:r>
            <a:r>
              <a:rPr lang="en-GB" dirty="0"/>
              <a:t>test the overall application, and ensure it gives the correct outputs, when interacting with external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793093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Real code is ran in isolation (unit testing) or as a full applications (integration testing)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allows developers to dynamically verify the applications output given </a:t>
            </a:r>
            <a:r>
              <a:rPr lang="en-GB" dirty="0" err="1"/>
              <a:t>preset</a:t>
            </a:r>
            <a:r>
              <a:rPr lang="en-GB" dirty="0"/>
              <a:t> inputs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Functions and CLI applications, language interpreters  are used to insert input, and capture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Web/UI applications, full browsers are used to insert keyboard and mouse commands, and screen capture is used for output</a:t>
            </a:r>
          </a:p>
        </p:txBody>
      </p:sp>
    </p:spTree>
    <p:extLst>
      <p:ext uri="{BB962C8B-B14F-4D97-AF65-F5344CB8AC3E}">
        <p14:creationId xmlns:p14="http://schemas.microsoft.com/office/powerpoint/2010/main" val="2254008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Testing: Caveats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Of course there are caveats to the “full end to end”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testing unpredictable or hard to manage dependencies are often swapped out for </a:t>
            </a:r>
            <a:r>
              <a:rPr lang="en-GB" b="1" dirty="0"/>
              <a:t>mock</a:t>
            </a:r>
            <a:r>
              <a:rPr lang="en-GB" dirty="0"/>
              <a:t> implementations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E.g. replacing a complex production database with a static </a:t>
            </a:r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b="1" dirty="0"/>
              <a:t>fixture</a:t>
            </a:r>
            <a:r>
              <a:rPr lang="en-GB" dirty="0"/>
              <a:t> file pretending to be a database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Also code can be annotated with </a:t>
            </a:r>
            <a:r>
              <a:rPr lang="en-GB" b="1" dirty="0" err="1"/>
              <a:t>spy</a:t>
            </a:r>
            <a:r>
              <a:rPr lang="en-GB" dirty="0" err="1"/>
              <a:t>s</a:t>
            </a:r>
            <a:r>
              <a:rPr lang="en-GB" dirty="0"/>
              <a:t> and </a:t>
            </a:r>
            <a:r>
              <a:rPr lang="en-GB" b="1" dirty="0"/>
              <a:t>instrumentation,</a:t>
            </a:r>
            <a:r>
              <a:rPr lang="en-GB" dirty="0"/>
              <a:t> for metadata such as number of calls or number of lines executed can be collected </a:t>
            </a:r>
          </a:p>
        </p:txBody>
      </p:sp>
    </p:spTree>
    <p:extLst>
      <p:ext uri="{BB962C8B-B14F-4D97-AF65-F5344CB8AC3E}">
        <p14:creationId xmlns:p14="http://schemas.microsoft.com/office/powerpoint/2010/main" val="1653894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Automated Testing tests code are not </a:t>
            </a:r>
            <a:r>
              <a:rPr lang="en-GB" b="1" dirty="0"/>
              <a:t>free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Automated Testing is </a:t>
            </a:r>
            <a:r>
              <a:rPr lang="en-GB" b="1" dirty="0"/>
              <a:t>not* automatically</a:t>
            </a:r>
            <a:r>
              <a:rPr lang="en-GB" dirty="0"/>
              <a:t> </a:t>
            </a:r>
            <a:r>
              <a:rPr lang="en-GB" b="1" dirty="0"/>
              <a:t>created</a:t>
            </a:r>
            <a:r>
              <a:rPr lang="en-GB" dirty="0"/>
              <a:t>, only automatically run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Automated Testing is such a big topic, it’s for the next and final section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Rarely automatically created</a:t>
            </a:r>
          </a:p>
        </p:txBody>
      </p:sp>
    </p:spTree>
    <p:extLst>
      <p:ext uri="{BB962C8B-B14F-4D97-AF65-F5344CB8AC3E}">
        <p14:creationId xmlns:p14="http://schemas.microsoft.com/office/powerpoint/2010/main" val="1295324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916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8680291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The paper code had mechanical problems…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The code failed to run as expected</a:t>
            </a:r>
          </a:p>
          <a:p>
            <a:pPr marL="0" indent="0">
              <a:buNone/>
            </a:pPr>
            <a:r>
              <a:rPr lang="en-GB" dirty="0"/>
              <a:t>because of these physical issues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Main villains</a:t>
            </a:r>
            <a:r>
              <a:rPr lang="en-GB" dirty="0"/>
              <a:t> of the punch-card</a:t>
            </a:r>
          </a:p>
          <a:p>
            <a:pPr marL="0" indent="0">
              <a:buNone/>
            </a:pPr>
            <a:r>
              <a:rPr lang="en-GB" dirty="0"/>
              <a:t>Computer era were </a:t>
            </a:r>
            <a:r>
              <a:rPr lang="en-GB" sz="2800" b="1" dirty="0"/>
              <a:t>Bugs</a:t>
            </a:r>
            <a:r>
              <a:rPr lang="en-GB" sz="2800" dirty="0"/>
              <a:t> and </a:t>
            </a:r>
            <a:r>
              <a:rPr lang="en-GB" sz="2800" b="1" dirty="0"/>
              <a:t>Lint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 </a:t>
            </a: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https://en.wikipedia.org/wiki/Punched_card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FD552A-6676-1BD8-4980-84D5B471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38" y="1350562"/>
            <a:ext cx="3766906" cy="35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6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History: Bugs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Insects hid and </a:t>
            </a:r>
            <a:r>
              <a:rPr lang="en-GB" dirty="0"/>
              <a:t>ate the paper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So the first de</a:t>
            </a:r>
            <a:r>
              <a:rPr lang="en-GB" b="1" dirty="0"/>
              <a:t>bug</a:t>
            </a:r>
            <a:r>
              <a:rPr lang="en-GB" dirty="0"/>
              <a:t>ger was made*</a:t>
            </a:r>
            <a:br>
              <a:rPr lang="en-GB" dirty="0"/>
            </a:br>
            <a:br>
              <a:rPr lang="en-GB" i="1" dirty="0"/>
            </a:br>
            <a:r>
              <a:rPr lang="en-GB" i="1" dirty="0"/>
              <a:t>Manually looking over each page to literally remove and kill the paper-eating bugs…</a:t>
            </a:r>
            <a:br>
              <a:rPr lang="en-GB" i="1" dirty="0"/>
            </a:br>
            <a:br>
              <a:rPr lang="en-GB" i="1" dirty="0"/>
            </a:b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1" y="1419225"/>
            <a:ext cx="3785032" cy="28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sz="1800" i="1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https://en.wikipedia.org/wiki/Bug_(engineering)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https://en.wikipedia.org/wiki/Computer_programming_in_the_punched_card_era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44E81-B8CE-3331-4B2F-231D929B941E}"/>
              </a:ext>
            </a:extLst>
          </p:cNvPr>
          <p:cNvSpPr txBox="1"/>
          <p:nvPr/>
        </p:nvSpPr>
        <p:spPr>
          <a:xfrm>
            <a:off x="703407" y="5034802"/>
            <a:ext cx="9168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Note </a:t>
            </a:r>
            <a:r>
              <a:rPr lang="en-GB" b="1" i="1" dirty="0"/>
              <a:t>*</a:t>
            </a:r>
            <a:r>
              <a:rPr lang="en-GB" i="1" dirty="0"/>
              <a:t>: the term has competing origin stories, I was told this personally by someone of the punch-card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56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History: Linting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495167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Paper punch-cards rubbed and gathered paper </a:t>
            </a:r>
            <a:r>
              <a:rPr lang="en-GB" sz="2800" b="1" dirty="0"/>
              <a:t>lint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Small lint balls confused the optical sensors reading the punched holes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 the first </a:t>
            </a:r>
            <a:r>
              <a:rPr lang="en-GB" b="1" dirty="0"/>
              <a:t>lint</a:t>
            </a:r>
            <a:r>
              <a:rPr lang="en-GB" dirty="0"/>
              <a:t>er was made</a:t>
            </a:r>
            <a:br>
              <a:rPr lang="en-GB" dirty="0"/>
            </a:br>
            <a:br>
              <a:rPr lang="en-GB" i="1" dirty="0"/>
            </a:br>
            <a:r>
              <a:rPr lang="en-GB" i="1" dirty="0"/>
              <a:t>Sticky roller literally automatically removed the small paper lint balls…</a:t>
            </a:r>
            <a:br>
              <a:rPr lang="en-GB" i="1" dirty="0"/>
            </a:br>
            <a:br>
              <a:rPr lang="en-GB" i="1" dirty="0"/>
            </a:b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1" y="1419225"/>
            <a:ext cx="3785032" cy="28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hlinkClick r:id="rId3"/>
              </a:rPr>
              <a:t>https://en.wikipedia.org/wiki/Lint_(software)</a:t>
            </a:r>
            <a:r>
              <a:rPr lang="en-GB" sz="1800" i="1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527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7" y="14192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These now have new meanings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Debugging</a:t>
            </a:r>
            <a:r>
              <a:rPr lang="en-GB" sz="2800" dirty="0"/>
              <a:t> - is now a manual process for actively finding logic issues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Linting</a:t>
            </a:r>
            <a:r>
              <a:rPr lang="en-GB" sz="2800" dirty="0"/>
              <a:t> - is now a automated process for passively finding confusing code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Also </a:t>
            </a:r>
            <a:r>
              <a:rPr lang="en-GB" sz="2800" dirty="0"/>
              <a:t>many other new tools have been made</a:t>
            </a:r>
          </a:p>
          <a:p>
            <a:pPr marL="0" indent="0">
              <a:buNone/>
            </a:pPr>
            <a:br>
              <a:rPr lang="en-GB" i="1" dirty="0"/>
            </a:b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C21DF-88D9-3FA0-C04E-FC44F6E8FE68}"/>
              </a:ext>
            </a:extLst>
          </p:cNvPr>
          <p:cNvSpPr txBox="1"/>
          <p:nvPr/>
        </p:nvSpPr>
        <p:spPr>
          <a:xfrm>
            <a:off x="703407" y="5401845"/>
            <a:ext cx="856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hlinkClick r:id="rId2"/>
              </a:rPr>
              <a:t>https://en.wikipedia.org/wiki/Lint_(software)</a:t>
            </a:r>
            <a:r>
              <a:rPr lang="en-GB" sz="1800" i="1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158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Tooling History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703406" y="1419225"/>
            <a:ext cx="112281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We’ll be covering: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Static Analysis Tools</a:t>
            </a:r>
            <a:br>
              <a:rPr lang="en-GB" dirty="0"/>
            </a:br>
            <a:r>
              <a:rPr lang="en-GB" dirty="0"/>
              <a:t>- Code linting</a:t>
            </a:r>
            <a:br>
              <a:rPr lang="en-GB" dirty="0"/>
            </a:br>
            <a:r>
              <a:rPr lang="en-GB" dirty="0"/>
              <a:t>   </a:t>
            </a:r>
            <a:r>
              <a:rPr lang="en-GB" i="1" dirty="0"/>
              <a:t>for confusing code</a:t>
            </a:r>
          </a:p>
          <a:p>
            <a:pPr marL="0" indent="0">
              <a:buNone/>
            </a:pPr>
            <a:endParaRPr lang="en-GB" sz="2800" i="1" dirty="0"/>
          </a:p>
          <a:p>
            <a:pPr>
              <a:buFontTx/>
              <a:buChar char="-"/>
            </a:pPr>
            <a:r>
              <a:rPr lang="en-GB" sz="2800" dirty="0"/>
              <a:t>Static Fault Analysis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Dependency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E80E0-085F-63C8-9CBE-401EEB700E91}"/>
              </a:ext>
            </a:extLst>
          </p:cNvPr>
          <p:cNvSpPr txBox="1"/>
          <p:nvPr/>
        </p:nvSpPr>
        <p:spPr>
          <a:xfrm>
            <a:off x="5479741" y="2291269"/>
            <a:ext cx="6094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1" dirty="0"/>
              <a:t>Dynamic Analysis Tools</a:t>
            </a:r>
          </a:p>
          <a:p>
            <a:pPr marL="0" indent="0">
              <a:buNone/>
            </a:pPr>
            <a:r>
              <a:rPr lang="en-GB" sz="2800" dirty="0"/>
              <a:t>- Code Debugging</a:t>
            </a:r>
            <a:br>
              <a:rPr lang="en-GB" sz="2800" dirty="0"/>
            </a:br>
            <a:r>
              <a:rPr lang="en-GB" sz="2800" dirty="0"/>
              <a:t>  </a:t>
            </a:r>
            <a:r>
              <a:rPr lang="en-GB" sz="2800" i="1" dirty="0"/>
              <a:t>for flaws not insects !</a:t>
            </a:r>
          </a:p>
          <a:p>
            <a:pPr marL="0" indent="0">
              <a:buNone/>
            </a:pPr>
            <a:endParaRPr lang="en-GB" sz="2800" i="1" dirty="0"/>
          </a:p>
          <a:p>
            <a:pPr>
              <a:buFontTx/>
              <a:buChar char="-"/>
            </a:pPr>
            <a:r>
              <a:rPr lang="en-GB" sz="2800" dirty="0"/>
              <a:t> Unit testing (theory-only)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 Integration Testing (theory-only)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6D00A7-01B1-3DD6-40E1-8EB0C0B21390}"/>
              </a:ext>
            </a:extLst>
          </p:cNvPr>
          <p:cNvCxnSpPr>
            <a:cxnSpLocks/>
          </p:cNvCxnSpPr>
          <p:nvPr/>
        </p:nvCxnSpPr>
        <p:spPr>
          <a:xfrm>
            <a:off x="4742896" y="2192782"/>
            <a:ext cx="0" cy="346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861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917</TotalTime>
  <Words>1796</Words>
  <Application>Microsoft Office PowerPoint</Application>
  <PresentationFormat>Widescreen</PresentationFormat>
  <Paragraphs>274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JetBrains Mono</vt:lpstr>
      <vt:lpstr>Open Sans</vt:lpstr>
      <vt:lpstr>Source Sans Pro</vt:lpstr>
      <vt:lpstr>Title Slides</vt:lpstr>
      <vt:lpstr>Body Slides</vt:lpstr>
      <vt:lpstr>PowerPoint Presentation</vt:lpstr>
      <vt:lpstr>Python Tooling Basics</vt:lpstr>
      <vt:lpstr>PowerPoint Presentation</vt:lpstr>
      <vt:lpstr>Tooling History</vt:lpstr>
      <vt:lpstr>Tooling History</vt:lpstr>
      <vt:lpstr>Tooling History: Bugs</vt:lpstr>
      <vt:lpstr>Tooling History: Linting</vt:lpstr>
      <vt:lpstr>Tooling History</vt:lpstr>
      <vt:lpstr>Tooling History</vt:lpstr>
      <vt:lpstr>PowerPoint Presentation</vt:lpstr>
      <vt:lpstr>Static Analysis</vt:lpstr>
      <vt:lpstr>Static Analysis</vt:lpstr>
      <vt:lpstr>PowerPoint Presentation</vt:lpstr>
      <vt:lpstr>Linting</vt:lpstr>
      <vt:lpstr>Linting: Javascript</vt:lpstr>
      <vt:lpstr>Linting: PEP8</vt:lpstr>
      <vt:lpstr>Linting: PEP8</vt:lpstr>
      <vt:lpstr>Linting: PEP8</vt:lpstr>
      <vt:lpstr>Linting: PEP8</vt:lpstr>
      <vt:lpstr>Linting</vt:lpstr>
      <vt:lpstr>PowerPoint Presentation</vt:lpstr>
      <vt:lpstr>SAST</vt:lpstr>
      <vt:lpstr>SAST</vt:lpstr>
      <vt:lpstr>Trufflehog v3</vt:lpstr>
      <vt:lpstr>Semgrep</vt:lpstr>
      <vt:lpstr>Static Analysis Security Testing</vt:lpstr>
      <vt:lpstr>Static Analysis Security Testing</vt:lpstr>
      <vt:lpstr>PowerPoint Presentation</vt:lpstr>
      <vt:lpstr>Software Composition Analysis</vt:lpstr>
      <vt:lpstr>Software Composition Analysis</vt:lpstr>
      <vt:lpstr>Software Composition Analysis</vt:lpstr>
      <vt:lpstr>Software Composition Analysis</vt:lpstr>
      <vt:lpstr>Software Composition Analysis</vt:lpstr>
      <vt:lpstr>PowerPoint Presentation</vt:lpstr>
      <vt:lpstr>Dynamic Analysis</vt:lpstr>
      <vt:lpstr>Dynamic Analysis</vt:lpstr>
      <vt:lpstr>PowerPoint Presentation</vt:lpstr>
      <vt:lpstr>Debugging</vt:lpstr>
      <vt:lpstr>Debugging: Common bugs / flaws</vt:lpstr>
      <vt:lpstr>Debugging with Debuggers</vt:lpstr>
      <vt:lpstr>Debugging</vt:lpstr>
      <vt:lpstr>Debugging</vt:lpstr>
      <vt:lpstr>PowerPoint Presentation</vt:lpstr>
      <vt:lpstr>Automated Testing</vt:lpstr>
      <vt:lpstr>Automated Testing</vt:lpstr>
      <vt:lpstr>Automated Testing: Caveats</vt:lpstr>
      <vt:lpstr>Automated Testing</vt:lpstr>
      <vt:lpstr>Automated Testing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80</cp:revision>
  <dcterms:created xsi:type="dcterms:W3CDTF">2021-03-03T12:43:49Z</dcterms:created>
  <dcterms:modified xsi:type="dcterms:W3CDTF">2022-08-23T07:32:06Z</dcterms:modified>
</cp:coreProperties>
</file>