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4"/>
  </p:notesMasterIdLst>
  <p:sldIdLst>
    <p:sldId id="256" r:id="rId5"/>
    <p:sldId id="491" r:id="rId6"/>
    <p:sldId id="697" r:id="rId7"/>
    <p:sldId id="713" r:id="rId8"/>
    <p:sldId id="639" r:id="rId9"/>
    <p:sldId id="710" r:id="rId10"/>
    <p:sldId id="711" r:id="rId11"/>
    <p:sldId id="708" r:id="rId12"/>
    <p:sldId id="709" r:id="rId13"/>
    <p:sldId id="712" r:id="rId14"/>
    <p:sldId id="705" r:id="rId15"/>
    <p:sldId id="698" r:id="rId16"/>
    <p:sldId id="724" r:id="rId17"/>
    <p:sldId id="726" r:id="rId18"/>
    <p:sldId id="727" r:id="rId19"/>
    <p:sldId id="728" r:id="rId20"/>
    <p:sldId id="683" r:id="rId21"/>
    <p:sldId id="730" r:id="rId22"/>
    <p:sldId id="732" r:id="rId23"/>
    <p:sldId id="733" r:id="rId24"/>
    <p:sldId id="734" r:id="rId25"/>
    <p:sldId id="729" r:id="rId26"/>
    <p:sldId id="735" r:id="rId27"/>
    <p:sldId id="736" r:id="rId28"/>
    <p:sldId id="738" r:id="rId29"/>
    <p:sldId id="737" r:id="rId30"/>
    <p:sldId id="743" r:id="rId31"/>
    <p:sldId id="739" r:id="rId32"/>
    <p:sldId id="744" r:id="rId33"/>
    <p:sldId id="740" r:id="rId34"/>
    <p:sldId id="741" r:id="rId35"/>
    <p:sldId id="742" r:id="rId36"/>
    <p:sldId id="745" r:id="rId37"/>
    <p:sldId id="746" r:id="rId38"/>
    <p:sldId id="747" r:id="rId39"/>
    <p:sldId id="748" r:id="rId40"/>
    <p:sldId id="749" r:id="rId41"/>
    <p:sldId id="750" r:id="rId42"/>
    <p:sldId id="751" r:id="rId43"/>
    <p:sldId id="699" r:id="rId44"/>
    <p:sldId id="675" r:id="rId45"/>
    <p:sldId id="714" r:id="rId46"/>
    <p:sldId id="715" r:id="rId47"/>
    <p:sldId id="719" r:id="rId48"/>
    <p:sldId id="716" r:id="rId49"/>
    <p:sldId id="717" r:id="rId50"/>
    <p:sldId id="718" r:id="rId51"/>
    <p:sldId id="389" r:id="rId52"/>
    <p:sldId id="276" r:id="rId53"/>
  </p:sldIdLst>
  <p:sldSz cx="12192000" cy="6858000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Open Sans" panose="020B060603050402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Containers vs VMs" id="{51CD217E-B735-4D0C-92FE-7BACF5A58706}">
          <p14:sldIdLst>
            <p14:sldId id="697"/>
            <p14:sldId id="713"/>
            <p14:sldId id="639"/>
            <p14:sldId id="710"/>
            <p14:sldId id="711"/>
            <p14:sldId id="708"/>
            <p14:sldId id="709"/>
            <p14:sldId id="712"/>
            <p14:sldId id="705"/>
          </p14:sldIdLst>
        </p14:section>
        <p14:section name="AWS Compute" id="{D988CCA3-5EB6-49FF-A8D4-34F1F5C5478D}">
          <p14:sldIdLst>
            <p14:sldId id="698"/>
            <p14:sldId id="724"/>
            <p14:sldId id="726"/>
            <p14:sldId id="727"/>
            <p14:sldId id="728"/>
            <p14:sldId id="683"/>
            <p14:sldId id="730"/>
            <p14:sldId id="732"/>
            <p14:sldId id="733"/>
            <p14:sldId id="734"/>
            <p14:sldId id="729"/>
            <p14:sldId id="735"/>
          </p14:sldIdLst>
        </p14:section>
        <p14:section name="AWS Logging" id="{EA379543-1548-431E-92A5-097C87E23537}">
          <p14:sldIdLst>
            <p14:sldId id="736"/>
            <p14:sldId id="738"/>
            <p14:sldId id="737"/>
            <p14:sldId id="743"/>
            <p14:sldId id="739"/>
            <p14:sldId id="744"/>
            <p14:sldId id="740"/>
            <p14:sldId id="741"/>
            <p14:sldId id="742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CIS vs NIST" id="{AD08B2E9-8360-46D0-9687-513C9CDEEFE2}">
          <p14:sldIdLst>
            <p14:sldId id="699"/>
            <p14:sldId id="675"/>
            <p14:sldId id="714"/>
            <p14:sldId id="715"/>
            <p14:sldId id="719"/>
            <p14:sldId id="716"/>
            <p14:sldId id="717"/>
            <p14:sldId id="718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1.fntdata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4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7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2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5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6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7313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6176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6558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0416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017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7341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4606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0011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776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2252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7893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0089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3846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2584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2558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8144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2084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2696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6885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9973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6050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030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8129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1643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986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2451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52649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68850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51086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0397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36003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04687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71699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68414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7312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902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97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6736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876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588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pricing/on-deman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ws.amazon.com/workspaces/pricing/" TargetMode="External"/><Relationship Id="rId4" Type="http://schemas.openxmlformats.org/officeDocument/2006/relationships/hyperlink" Target="https://aws.amazon.com/lightsail/pricin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lambda/pric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ws.amazon.com/step-functions/features/" TargetMode="External"/><Relationship Id="rId4" Type="http://schemas.openxmlformats.org/officeDocument/2006/relationships/hyperlink" Target="https://aws.amazon.com/fargate/pricin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processing_un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-access_memor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-access_memor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d_disk_driv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CloudWatch/latest/logs/CWL_QuerySyntax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CloudWatch/latest/logs/CWL_QuerySyntax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aws.amazon.com/en_us/AmazonCloudWatch/latest/logs/CWL_AnalyzeLogData-discoverable-fields.html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er_for_Internet_Security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ecurity.org/controls/cis-controls-lis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isecurity.org/cis-benchmarks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ecurity.org/cis-benchmarks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en.wikipedia.org/wiki/National_Institute_of_Standards_and_Technology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cyberframework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vd.nist.gov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d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AWS Compute 101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Bootup: container only needs copied, taking secs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Speed: Code runs at native speed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Portable: Images portable to supported OS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for docker </a:t>
            </a:r>
            <a:r>
              <a:rPr lang="en-US" sz="28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linux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with VMs used for Windows / Mac support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968214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Containers : pros and cons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4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Questions ?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Cliffnotes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Containers == Cheaper / Faster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VMs == More flexible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Container vs VMs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Compute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running programs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Two main types: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 in a (long lived) VM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called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EC2, Azure Compute…</a:t>
            </a:r>
          </a:p>
          <a:p>
            <a:pPr marL="457200" indent="-457200">
              <a:buFontTx/>
              <a:buChar char="-"/>
            </a:pPr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 in (Short lived) Containers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called a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Lambda function, Azure Function…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Compute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3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Lied… there’s one or two more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Compute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650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Compute: VM Solutions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7130AA0-0595-2D65-6E56-945B1B210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15732"/>
              </p:ext>
            </p:extLst>
          </p:nvPr>
        </p:nvGraphicFramePr>
        <p:xfrm>
          <a:off x="1088418" y="1734009"/>
          <a:ext cx="8444689" cy="38851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18251">
                  <a:extLst>
                    <a:ext uri="{9D8B030D-6E8A-4147-A177-3AD203B41FA5}">
                      <a16:colId xmlns:a16="http://schemas.microsoft.com/office/drawing/2014/main" val="1499666544"/>
                    </a:ext>
                  </a:extLst>
                </a:gridCol>
                <a:gridCol w="1109986">
                  <a:extLst>
                    <a:ext uri="{9D8B030D-6E8A-4147-A177-3AD203B41FA5}">
                      <a16:colId xmlns:a16="http://schemas.microsoft.com/office/drawing/2014/main" val="1101008811"/>
                    </a:ext>
                  </a:extLst>
                </a:gridCol>
                <a:gridCol w="4004383">
                  <a:extLst>
                    <a:ext uri="{9D8B030D-6E8A-4147-A177-3AD203B41FA5}">
                      <a16:colId xmlns:a16="http://schemas.microsoft.com/office/drawing/2014/main" val="3389372432"/>
                    </a:ext>
                  </a:extLst>
                </a:gridCol>
                <a:gridCol w="1712069">
                  <a:extLst>
                    <a:ext uri="{9D8B030D-6E8A-4147-A177-3AD203B41FA5}">
                      <a16:colId xmlns:a16="http://schemas.microsoft.com/office/drawing/2014/main" val="1344358087"/>
                    </a:ext>
                  </a:extLst>
                </a:gridCol>
              </a:tblGrid>
              <a:tr h="637707">
                <a:tc>
                  <a:txBody>
                    <a:bodyPr/>
                    <a:lstStyle/>
                    <a:p>
                      <a:r>
                        <a:rPr lang="en-GB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21841"/>
                  </a:ext>
                </a:extLst>
              </a:tr>
              <a:tr h="1257943">
                <a:tc>
                  <a:txBody>
                    <a:bodyPr/>
                    <a:lstStyle/>
                    <a:p>
                      <a:r>
                        <a:rPr lang="en-GB" dirty="0"/>
                        <a:t>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 lasting VM, any OS, any software, any performance level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>
                          <a:hlinkClick r:id="rId3"/>
                        </a:rPr>
                        <a:t>https://aws.amazon.com/ec2/pricing/on-demand/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$8/month +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73737"/>
                  </a:ext>
                </a:extLst>
              </a:tr>
              <a:tr h="1257943">
                <a:tc>
                  <a:txBody>
                    <a:bodyPr/>
                    <a:lstStyle/>
                    <a:p>
                      <a:r>
                        <a:rPr lang="en-GB" dirty="0" err="1"/>
                        <a:t>Lightsail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Cheap small VMs, running pre-configured OSs and Application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>
                          <a:hlinkClick r:id="rId4"/>
                        </a:rPr>
                        <a:t>https://aws.amazon.com/lightsail/pricing/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$8/month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75421"/>
                  </a:ext>
                </a:extLst>
              </a:tr>
              <a:tr h="637707">
                <a:tc>
                  <a:txBody>
                    <a:bodyPr/>
                    <a:lstStyle/>
                    <a:p>
                      <a:r>
                        <a:rPr lang="en-GB" dirty="0" err="1"/>
                        <a:t>WorkSpaces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Employee Remote Desktop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>
                          <a:hlinkClick r:id="rId5"/>
                        </a:rPr>
                        <a:t>https://aws.amazon.com/workspaces/pricing/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$23/month +</a:t>
                      </a:r>
                      <a:br>
                        <a:rPr lang="en-GB" dirty="0"/>
                      </a:b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9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1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91057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Compute: Serverless Solutions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7130AA0-0595-2D65-6E56-945B1B210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52228"/>
              </p:ext>
            </p:extLst>
          </p:nvPr>
        </p:nvGraphicFramePr>
        <p:xfrm>
          <a:off x="1088418" y="1734009"/>
          <a:ext cx="8444689" cy="442549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18251">
                  <a:extLst>
                    <a:ext uri="{9D8B030D-6E8A-4147-A177-3AD203B41FA5}">
                      <a16:colId xmlns:a16="http://schemas.microsoft.com/office/drawing/2014/main" val="1499666544"/>
                    </a:ext>
                  </a:extLst>
                </a:gridCol>
                <a:gridCol w="1109986">
                  <a:extLst>
                    <a:ext uri="{9D8B030D-6E8A-4147-A177-3AD203B41FA5}">
                      <a16:colId xmlns:a16="http://schemas.microsoft.com/office/drawing/2014/main" val="1101008811"/>
                    </a:ext>
                  </a:extLst>
                </a:gridCol>
                <a:gridCol w="4004383">
                  <a:extLst>
                    <a:ext uri="{9D8B030D-6E8A-4147-A177-3AD203B41FA5}">
                      <a16:colId xmlns:a16="http://schemas.microsoft.com/office/drawing/2014/main" val="3389372432"/>
                    </a:ext>
                  </a:extLst>
                </a:gridCol>
                <a:gridCol w="1712069">
                  <a:extLst>
                    <a:ext uri="{9D8B030D-6E8A-4147-A177-3AD203B41FA5}">
                      <a16:colId xmlns:a16="http://schemas.microsoft.com/office/drawing/2014/main" val="1344358087"/>
                    </a:ext>
                  </a:extLst>
                </a:gridCol>
              </a:tblGrid>
              <a:tr h="637707">
                <a:tc>
                  <a:txBody>
                    <a:bodyPr/>
                    <a:lstStyle/>
                    <a:p>
                      <a:r>
                        <a:rPr lang="en-GB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21841"/>
                  </a:ext>
                </a:extLst>
              </a:tr>
              <a:tr h="1257943">
                <a:tc>
                  <a:txBody>
                    <a:bodyPr/>
                    <a:lstStyle/>
                    <a:p>
                      <a:r>
                        <a:rPr lang="en-GB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Short lasting Container, any software, any performance level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>
                          <a:hlinkClick r:id="rId3"/>
                        </a:rPr>
                        <a:t>https://aws.amazon.com/lambda/pricing/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$0.20/million</a:t>
                      </a:r>
                      <a:br>
                        <a:rPr lang="en-GB" dirty="0"/>
                      </a:br>
                      <a:r>
                        <a:rPr lang="en-GB" dirty="0"/>
                        <a:t>+</a:t>
                      </a:r>
                      <a:br>
                        <a:rPr lang="en-GB" dirty="0"/>
                      </a:br>
                      <a:r>
                        <a:rPr lang="en-GB" dirty="0"/>
                        <a:t>$0.000016 compute/sec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73737"/>
                  </a:ext>
                </a:extLst>
              </a:tr>
              <a:tr h="1257943">
                <a:tc>
                  <a:txBody>
                    <a:bodyPr/>
                    <a:lstStyle/>
                    <a:p>
                      <a:r>
                        <a:rPr lang="en-GB" dirty="0" err="1"/>
                        <a:t>Fargate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 lasting Container, any software, any performance level, any size of task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/>
                        <a:t>Can be ran for as long or short as needed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>
                          <a:hlinkClick r:id="rId4"/>
                        </a:rPr>
                        <a:t>https://aws.amazon.com/fargate/pricing/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$24/month +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/>
                        <a:t>Note: normally used for 10-30 min jobs at a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75421"/>
                  </a:ext>
                </a:extLst>
              </a:tr>
              <a:tr h="637707">
                <a:tc>
                  <a:txBody>
                    <a:bodyPr/>
                    <a:lstStyle/>
                    <a:p>
                      <a:r>
                        <a:rPr lang="en-GB" dirty="0"/>
                        <a:t>Step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Container / low-code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Connected Lambdas with logic gates / graphical decision tree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>
                          <a:hlinkClick r:id="rId5"/>
                        </a:rPr>
                        <a:t>https://aws.amazon.com/step-functions/features/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$0.20/million</a:t>
                      </a:r>
                      <a:br>
                        <a:rPr lang="en-GB" dirty="0"/>
                      </a:br>
                      <a:r>
                        <a:rPr lang="en-GB" dirty="0"/>
                        <a:t>+</a:t>
                      </a:r>
                      <a:br>
                        <a:rPr lang="en-GB" dirty="0"/>
                      </a:br>
                      <a:r>
                        <a:rPr lang="en-GB" dirty="0"/>
                        <a:t>$0.000016 compute/sec</a:t>
                      </a:r>
                      <a:br>
                        <a:rPr lang="en-GB" dirty="0"/>
                      </a:b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9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2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Important configurable performance characteristics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CPU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RAM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Storage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AWS Compute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CPU : Electronic Brain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central processing unit, brains of the operation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Clock Speed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number of mathematic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al operations a second per CPU core,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counted in gigahertz (billions per second) 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 Count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number of CPUs in a computer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1 low end desktop, 2 high end desktop, 4-64 for high servers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Cores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special micro CPU inside a CPU, so if a CPU has 4 cores, then can do 4 things at once, and ~4 times as fast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https://en.wikipedia.org/wiki/Central_processing_unit</a:t>
            </a: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1567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Electronic Memory 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Memory / Storage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Latency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amount of time to start accessing a piece of memory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on old hard disks/or DVD drives, the time to move the laser to that part of the disk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Transfer Read/Write Speed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the amount of data per second that can be transferred, often different for writing and reading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Storage Size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 total amount of data that can be stored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Volatility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 if the data persists if the computer switches off or loses power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https://en.wikipedia.org/wiki/Random-access_memory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539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Containers vs VMs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AWS Compute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Logging in AWS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Security Aside: CIS vs NIST (part 1)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RAM : Electronic Memory 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 Access Memory, the short term memory fast to read and write, disappears when the computer shuts down, 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Program Variables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342900" indent="-342900">
              <a:buSzPct val="100000"/>
              <a:buFontTx/>
              <a:buChar char="-"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SMALL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compared to hard drive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compared to hard drive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Volatile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not for long term storage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https://en.wikipedia.org/wiki/Random-access_memory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929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Storage : Electronic Memory 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Hard disk drives, this is where files live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BIG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compared to RAM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SLOW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compared to RAM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Not Volatile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file can be stored for many years on hard drives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https://en.wikipedia.org/wiki/Hard_disk_drive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2290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Ephemeral Storage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– temporary storage, disappears 		once container or VM closes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Concurrency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– running multiple VMs or Lambdas at the 	same time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Transfer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– often you are charged for non-AWS 	network traffic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AWS Compute Terms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48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Questions ?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AWS Compute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3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1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Logging aka CloudWatch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7DCA4-866A-7210-F737-30B60D279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421" y="1333500"/>
            <a:ext cx="3962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9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Logging is done in 4 steps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Collect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Monitor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Act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Analyze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https://aws.amazon.com/cloudwatch/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Logging aka CloudWatch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9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Collect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Monitor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Act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Analyze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Logging aka CloudWatch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50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Every AWS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service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sends data to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Cloudwatch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As does every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application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is automatically index and aggregated according to metadata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CloudWatch: Collection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14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Collect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Monitor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Act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Analyze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Logging aka CloudWatch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89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Containers vs VMs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Streaming: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Every metric available via real time stream, 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via the </a:t>
            </a:r>
            <a:r>
              <a:rPr lang="en-US" sz="32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aws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cli or console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(aka a lambda functions logs)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Dashboards: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pretty UI available in console</a:t>
            </a:r>
          </a:p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Insights: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Logs searchable via SQL like language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CloudWatch: Monitor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2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Anomaly detection: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ML library can look for issues in logs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ServiceLens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pretty visualizing of health, performance bottlenecks</a:t>
            </a:r>
          </a:p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Synthetics: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24/7 integration tests to make sure everything is working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RUM: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frontend application data analytics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CloudWatch: Monitor (extras)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0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Streaming: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Every metric available via real time stream, 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via the </a:t>
            </a:r>
            <a:r>
              <a:rPr lang="en-US" sz="32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aws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cli or console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(aka a lambda functions logs)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Dashboards: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pretty UI available in console</a:t>
            </a:r>
          </a:p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Insights: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Logs searchable via SQL like language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CloudWatch: Monitor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08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Collect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Monitor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Act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Analyze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Logging aka CloudWatch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66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432950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Auto-scaling: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Compute can be set up to scale on demand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WARNING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can be expensive on DOS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Alarms: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Compute can be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triggered by conditions set (called Alarms)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a.k.a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too many errors send email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CloudWatch Events: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Compute can be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triggered on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cloudwatch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events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advanced topic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see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SNS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CloudWatch: Act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66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Collect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Monitor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Act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Analyze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Logging aka CloudWatch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622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432950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Export: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All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cloudwatch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data is exportable / connects into all data AWS services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Dasbhoard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All metrics, events, and alarms graphable and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dashboardable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Insights: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All metrics, events, and alarms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queryable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via SQL-like language</a:t>
            </a:r>
            <a:r>
              <a:rPr lang="en-GB" sz="4000" b="0" i="0" dirty="0">
                <a:solidFill>
                  <a:srgbClr val="232F3E"/>
                </a:solidFill>
                <a:effectLst/>
                <a:latin typeface="AmazonEmberBold"/>
              </a:rPr>
              <a:t>Insights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CloudWatch: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Analyze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6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2425172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Aside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Cloudwatch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Query Language (CWL)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87C1F-1DC7-A591-A503-212798FB1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45" y="2124885"/>
            <a:ext cx="6246992" cy="1211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7EAD5-4BC6-B2D2-FA67-368C6D8AD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45" y="3768858"/>
            <a:ext cx="7130172" cy="231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2425172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an Advanced Topic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Further Reading Links: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https://docs.aws.amazon.com/AmazonCloudWatch/latest/logs/CWL_QuerySyntax-examples.html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https://docs.aws.amazon.com/AmazonCloudWatch/latest/logs/CWL_QuerySyntax.html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1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https://docs.aws.amazon.com/en_us/AmazonCloudWatch/latest/logs/CWL_AnalyzeLogData-discoverable-fields.html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1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Aside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Cloudwatch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Query Language (CWL)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30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Questions ?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Logging aka CloudWatch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7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Reminder on Containers versus VMs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From Basics Topic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Containers vs VMS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4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Security: CIS vs NIST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Computer security is 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important</a:t>
            </a:r>
          </a:p>
          <a:p>
            <a:pPr marL="0" indent="0">
              <a:buNone/>
            </a:pP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Cloud security is 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important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HARD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Luckily, clever people have created guidelines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Introducing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and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NIST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CIS versus NIST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7606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Centre for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Internet Security (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 created in 2000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American Non-profit that published controls and benchmarks to help secure systems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https://en.wikipedia.org/wiki/Center_for_Internet_Security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D9F78-7C7A-0E3D-C79F-9D8D82F04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190" y="3904596"/>
            <a:ext cx="38385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7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CIS Controls: 18 Best Practices for Security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https://www.cisecurity.org/controls/cis-controls-list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CIS benchmarks: Platform specific best practices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https://www.cisecurity.org/cis-benchmarks/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CIS: Controls and Benchmarks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7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CIS benchmarks: Platform specific best practices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there are a lot of them!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https://www.cisecurity.org/cis-benchmarks/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CIS: Controls and Benchmarks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E2AE0-E946-D7DE-FE33-3D34EC167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917" y="2149812"/>
            <a:ext cx="3609633" cy="46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4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National Institute of Standards and Technology (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NIST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 created in 1901 (renamed 1988)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American Government agency that published NIST cybersecurity Framework to help secure systems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https://www.nist.gov/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https://en.wikipedia.org/wiki/National_Institute_of_Standards_and_Technology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NIST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E069B-A03F-05AB-5B6A-8AF114321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176" y="4636647"/>
            <a:ext cx="4267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2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Cybersecurity Framework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https://www.nist.gov/cyberframework</a:t>
            </a: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Sidenote: also publishes excellent CVE database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https://nvd.nist.gov/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4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NIST: Cybersecurity Framework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6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Questions ?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Both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commonly used in industry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CIS versus NIST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08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Virtual Machines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4" descr="Container vm whatcontainer 2">
            <a:extLst>
              <a:ext uri="{FF2B5EF4-FFF2-40B4-BE49-F238E27FC236}">
                <a16:creationId xmlns:a16="http://schemas.microsoft.com/office/drawing/2014/main" id="{EC745012-21BC-0410-D48B-5BBC4E1F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18" y="1623960"/>
            <a:ext cx="5312624" cy="42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3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Virtual Machine is an emulated computer system: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System virtual machines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Fully emulated computer, running Operating System Image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Virtual Machines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39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Portable: Images Completely portable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Speed: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emulated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code is slow even with hypervisors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Bootup: OS needs booted up, taking mins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968214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Virtual Machines: pros and cons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4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Containers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6" descr="Docker containerized appliction blue border 2">
            <a:extLst>
              <a:ext uri="{FF2B5EF4-FFF2-40B4-BE49-F238E27FC236}">
                <a16:creationId xmlns:a16="http://schemas.microsoft.com/office/drawing/2014/main" id="{BF52D019-BDF5-4018-A297-1D184F92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302" y="1539955"/>
            <a:ext cx="5193587" cy="414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container is an partial OS / Application running on a hosted OS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are isolated on the computer, using OS process isolation features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Linux this is typically a service called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under the bonnet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https://containerd.io/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Container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5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4784</TotalTime>
  <Words>1664</Words>
  <Application>Microsoft Office PowerPoint</Application>
  <PresentationFormat>Widescreen</PresentationFormat>
  <Paragraphs>240</Paragraphs>
  <Slides>49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Open Sans</vt:lpstr>
      <vt:lpstr>Arial</vt:lpstr>
      <vt:lpstr>AmazonEmberBold</vt:lpstr>
      <vt:lpstr>Calibri</vt:lpstr>
      <vt:lpstr>Body Slides</vt:lpstr>
      <vt:lpstr>PowerPoint Presentation</vt:lpstr>
      <vt:lpstr>PowerPoint Presentation</vt:lpstr>
      <vt:lpstr>Containers vs VMs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Compute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Logging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Security: CIS vs NIST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46</cp:revision>
  <dcterms:created xsi:type="dcterms:W3CDTF">2020-04-16T10:42:13Z</dcterms:created>
  <dcterms:modified xsi:type="dcterms:W3CDTF">2022-11-08T12:39:12Z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