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70"/>
  </p:notesMasterIdLst>
  <p:sldIdLst>
    <p:sldId id="256" r:id="rId5"/>
    <p:sldId id="491" r:id="rId6"/>
    <p:sldId id="697" r:id="rId7"/>
    <p:sldId id="705" r:id="rId8"/>
    <p:sldId id="707" r:id="rId9"/>
    <p:sldId id="708" r:id="rId10"/>
    <p:sldId id="716" r:id="rId11"/>
    <p:sldId id="747" r:id="rId12"/>
    <p:sldId id="709" r:id="rId13"/>
    <p:sldId id="748" r:id="rId14"/>
    <p:sldId id="710" r:id="rId15"/>
    <p:sldId id="713" r:id="rId16"/>
    <p:sldId id="711" r:id="rId17"/>
    <p:sldId id="712" r:id="rId18"/>
    <p:sldId id="714" r:id="rId19"/>
    <p:sldId id="715" r:id="rId20"/>
    <p:sldId id="749" r:id="rId21"/>
    <p:sldId id="718" r:id="rId22"/>
    <p:sldId id="626" r:id="rId23"/>
    <p:sldId id="750" r:id="rId24"/>
    <p:sldId id="717" r:id="rId25"/>
    <p:sldId id="751" r:id="rId26"/>
    <p:sldId id="719" r:id="rId27"/>
    <p:sldId id="752" r:id="rId28"/>
    <p:sldId id="753" r:id="rId29"/>
    <p:sldId id="723" r:id="rId30"/>
    <p:sldId id="724" r:id="rId31"/>
    <p:sldId id="725" r:id="rId32"/>
    <p:sldId id="726" r:id="rId33"/>
    <p:sldId id="727" r:id="rId34"/>
    <p:sldId id="728" r:id="rId35"/>
    <p:sldId id="754" r:id="rId36"/>
    <p:sldId id="720" r:id="rId37"/>
    <p:sldId id="721" r:id="rId38"/>
    <p:sldId id="722" r:id="rId39"/>
    <p:sldId id="731" r:id="rId40"/>
    <p:sldId id="733" r:id="rId41"/>
    <p:sldId id="729" r:id="rId42"/>
    <p:sldId id="757" r:id="rId43"/>
    <p:sldId id="732" r:id="rId44"/>
    <p:sldId id="730" r:id="rId45"/>
    <p:sldId id="734" r:id="rId46"/>
    <p:sldId id="735" r:id="rId47"/>
    <p:sldId id="736" r:id="rId48"/>
    <p:sldId id="737" r:id="rId49"/>
    <p:sldId id="745" r:id="rId50"/>
    <p:sldId id="746" r:id="rId51"/>
    <p:sldId id="738" r:id="rId52"/>
    <p:sldId id="739" r:id="rId53"/>
    <p:sldId id="740" r:id="rId54"/>
    <p:sldId id="741" r:id="rId55"/>
    <p:sldId id="742" r:id="rId56"/>
    <p:sldId id="743" r:id="rId57"/>
    <p:sldId id="744" r:id="rId58"/>
    <p:sldId id="755" r:id="rId59"/>
    <p:sldId id="756" r:id="rId60"/>
    <p:sldId id="760" r:id="rId61"/>
    <p:sldId id="758" r:id="rId62"/>
    <p:sldId id="759" r:id="rId63"/>
    <p:sldId id="701" r:id="rId64"/>
    <p:sldId id="762" r:id="rId65"/>
    <p:sldId id="761" r:id="rId66"/>
    <p:sldId id="706" r:id="rId67"/>
    <p:sldId id="389" r:id="rId68"/>
    <p:sldId id="276" r:id="rId69"/>
  </p:sldIdLst>
  <p:sldSz cx="12192000" cy="6858000"/>
  <p:notesSz cx="6858000" cy="9144000"/>
  <p:embeddedFontLs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Open Sans" panose="020B0606030504020204" pitchFamily="34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Pre-agile" id="{51CD217E-B735-4D0C-92FE-7BACF5A58706}">
          <p14:sldIdLst>
            <p14:sldId id="697"/>
            <p14:sldId id="705"/>
            <p14:sldId id="707"/>
            <p14:sldId id="708"/>
            <p14:sldId id="716"/>
          </p14:sldIdLst>
        </p14:section>
        <p14:section name="Agile quick 101" id="{AD8DCA93-13D8-4FF6-97A3-218D1F29CE80}">
          <p14:sldIdLst>
            <p14:sldId id="747"/>
            <p14:sldId id="709"/>
            <p14:sldId id="748"/>
            <p14:sldId id="710"/>
            <p14:sldId id="713"/>
            <p14:sldId id="711"/>
            <p14:sldId id="712"/>
            <p14:sldId id="714"/>
            <p14:sldId id="715"/>
          </p14:sldIdLst>
        </p14:section>
        <p14:section name="Scrum 101" id="{31DB9A80-87F7-494F-AAEF-3CB71B941FF3}">
          <p14:sldIdLst>
            <p14:sldId id="749"/>
            <p14:sldId id="718"/>
            <p14:sldId id="626"/>
            <p14:sldId id="750"/>
            <p14:sldId id="717"/>
            <p14:sldId id="751"/>
            <p14:sldId id="719"/>
            <p14:sldId id="752"/>
          </p14:sldIdLst>
        </p14:section>
        <p14:section name="Scrum Artifacts" id="{4A62992E-9A3C-46D7-AE56-321703817B98}">
          <p14:sldIdLst>
            <p14:sldId id="753"/>
            <p14:sldId id="723"/>
            <p14:sldId id="724"/>
            <p14:sldId id="725"/>
            <p14:sldId id="726"/>
            <p14:sldId id="727"/>
            <p14:sldId id="728"/>
          </p14:sldIdLst>
        </p14:section>
        <p14:section name="Scrum Ceremonies" id="{DD8AE496-952C-4132-B6B8-62852A6FCCE1}">
          <p14:sldIdLst>
            <p14:sldId id="754"/>
            <p14:sldId id="720"/>
            <p14:sldId id="721"/>
            <p14:sldId id="722"/>
            <p14:sldId id="731"/>
            <p14:sldId id="733"/>
            <p14:sldId id="729"/>
            <p14:sldId id="757"/>
            <p14:sldId id="732"/>
            <p14:sldId id="730"/>
            <p14:sldId id="734"/>
            <p14:sldId id="735"/>
            <p14:sldId id="736"/>
            <p14:sldId id="737"/>
            <p14:sldId id="745"/>
            <p14:sldId id="746"/>
            <p14:sldId id="738"/>
            <p14:sldId id="739"/>
            <p14:sldId id="740"/>
            <p14:sldId id="741"/>
            <p14:sldId id="742"/>
            <p14:sldId id="743"/>
            <p14:sldId id="744"/>
          </p14:sldIdLst>
        </p14:section>
        <p14:section name="sprint" id="{D988CCA3-5EB6-49FF-A8D4-34F1F5C5478D}">
          <p14:sldIdLst>
            <p14:sldId id="755"/>
            <p14:sldId id="756"/>
            <p14:sldId id="760"/>
            <p14:sldId id="758"/>
            <p14:sldId id="759"/>
          </p14:sldIdLst>
        </p14:section>
        <p14:section name="best practice" id="{B48AA46F-D086-4887-863B-30719C2119E7}">
          <p14:sldIdLst>
            <p14:sldId id="701"/>
            <p14:sldId id="762"/>
          </p14:sldIdLst>
        </p14:section>
        <p14:section name="further reading" id="{A8C2B917-9E79-4DE6-96AC-68641720E82B}">
          <p14:sldIdLst>
            <p14:sldId id="761"/>
            <p14:sldId id="706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4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7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2.fntdata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6.fntdata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font" Target="fonts/font1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EF66D-0EE7-0545-B072-62805BE623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F2F9B-2142-454C-A2F9-7617ED94F795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B28BCA64-EFFB-8A49-B6F3-36DAD0001B44}" type="parTrans" cxnId="{B70C67AC-6CFB-2244-9B77-BDA2BFE80534}">
      <dgm:prSet/>
      <dgm:spPr/>
      <dgm:t>
        <a:bodyPr/>
        <a:lstStyle/>
        <a:p>
          <a:endParaRPr lang="en-US"/>
        </a:p>
      </dgm:t>
    </dgm:pt>
    <dgm:pt modelId="{02E11514-C262-CE4A-B02F-5AF2134D7181}" type="sibTrans" cxnId="{B70C67AC-6CFB-2244-9B77-BDA2BFE80534}">
      <dgm:prSet/>
      <dgm:spPr/>
      <dgm:t>
        <a:bodyPr/>
        <a:lstStyle/>
        <a:p>
          <a:endParaRPr lang="en-US"/>
        </a:p>
      </dgm:t>
    </dgm:pt>
    <dgm:pt modelId="{48BEEB66-7286-F445-886E-305F30A9ADBC}">
      <dgm:prSet phldrT="[Text]"/>
      <dgm:spPr/>
      <dgm:t>
        <a:bodyPr/>
        <a:lstStyle/>
        <a:p>
          <a:r>
            <a:rPr lang="en-US" dirty="0"/>
            <a:t>Define Goals</a:t>
          </a:r>
        </a:p>
      </dgm:t>
    </dgm:pt>
    <dgm:pt modelId="{5749DB57-CD9F-A94B-B0E3-73F866A41EC3}" type="parTrans" cxnId="{95045536-A7B9-2040-8BD6-E74E40EB867B}">
      <dgm:prSet/>
      <dgm:spPr/>
      <dgm:t>
        <a:bodyPr/>
        <a:lstStyle/>
        <a:p>
          <a:endParaRPr lang="en-US"/>
        </a:p>
      </dgm:t>
    </dgm:pt>
    <dgm:pt modelId="{A8C29A47-56CB-AE44-BA44-A78E95B65FCA}" type="sibTrans" cxnId="{95045536-A7B9-2040-8BD6-E74E40EB867B}">
      <dgm:prSet/>
      <dgm:spPr/>
      <dgm:t>
        <a:bodyPr/>
        <a:lstStyle/>
        <a:p>
          <a:endParaRPr lang="en-US"/>
        </a:p>
      </dgm:t>
    </dgm:pt>
    <dgm:pt modelId="{B6CE3269-3997-7547-B7D5-81E761768294}">
      <dgm:prSet phldrT="[Text]"/>
      <dgm:spPr/>
      <dgm:t>
        <a:bodyPr/>
        <a:lstStyle/>
        <a:p>
          <a:r>
            <a:rPr lang="en-US" dirty="0"/>
            <a:t>Breakdown Goals into Tickets</a:t>
          </a:r>
        </a:p>
      </dgm:t>
    </dgm:pt>
    <dgm:pt modelId="{338E8B1B-9005-7F45-A924-A5A3E73D4370}" type="parTrans" cxnId="{592FFF22-85E4-B94C-97B4-946E5EF68AA0}">
      <dgm:prSet/>
      <dgm:spPr/>
      <dgm:t>
        <a:bodyPr/>
        <a:lstStyle/>
        <a:p>
          <a:endParaRPr lang="en-US"/>
        </a:p>
      </dgm:t>
    </dgm:pt>
    <dgm:pt modelId="{5005EADD-83B2-5D4E-A217-FF7EC6797F21}" type="sibTrans" cxnId="{592FFF22-85E4-B94C-97B4-946E5EF68AA0}">
      <dgm:prSet/>
      <dgm:spPr/>
      <dgm:t>
        <a:bodyPr/>
        <a:lstStyle/>
        <a:p>
          <a:endParaRPr lang="en-US"/>
        </a:p>
      </dgm:t>
    </dgm:pt>
    <dgm:pt modelId="{2AD8D431-DAB0-7B4E-B1AE-35B6876238E1}">
      <dgm:prSet phldrT="[Text]"/>
      <dgm:spPr/>
      <dgm:t>
        <a:bodyPr/>
        <a:lstStyle/>
        <a:p>
          <a:r>
            <a:rPr lang="en-US" dirty="0"/>
            <a:t>Size Tickets as Team</a:t>
          </a:r>
        </a:p>
      </dgm:t>
    </dgm:pt>
    <dgm:pt modelId="{89E19435-F21B-864F-A84C-683CD26D5B07}" type="parTrans" cxnId="{221D257F-1497-BB4D-9A1F-A09B4EE66B8E}">
      <dgm:prSet/>
      <dgm:spPr/>
      <dgm:t>
        <a:bodyPr/>
        <a:lstStyle/>
        <a:p>
          <a:endParaRPr lang="en-US"/>
        </a:p>
      </dgm:t>
    </dgm:pt>
    <dgm:pt modelId="{5C1F2F3E-ADA4-BE4B-99C0-6FEC149234C9}" type="sibTrans" cxnId="{221D257F-1497-BB4D-9A1F-A09B4EE66B8E}">
      <dgm:prSet/>
      <dgm:spPr/>
      <dgm:t>
        <a:bodyPr/>
        <a:lstStyle/>
        <a:p>
          <a:endParaRPr lang="en-US"/>
        </a:p>
      </dgm:t>
    </dgm:pt>
    <dgm:pt modelId="{5A12E13D-FF5D-3A40-BF97-E6DCA827C962}">
      <dgm:prSet phldrT="[Text]"/>
      <dgm:spPr/>
      <dgm:t>
        <a:bodyPr/>
        <a:lstStyle/>
        <a:p>
          <a:r>
            <a:rPr lang="en-US" dirty="0"/>
            <a:t>Agree Sprint Tickets</a:t>
          </a:r>
        </a:p>
      </dgm:t>
    </dgm:pt>
    <dgm:pt modelId="{531955F0-79BA-9846-A119-8157FA12F63D}" type="parTrans" cxnId="{0EC41FD8-3F2E-4A4F-A3F1-61D1FFC65425}">
      <dgm:prSet/>
      <dgm:spPr/>
      <dgm:t>
        <a:bodyPr/>
        <a:lstStyle/>
        <a:p>
          <a:endParaRPr lang="en-US"/>
        </a:p>
      </dgm:t>
    </dgm:pt>
    <dgm:pt modelId="{01D3F067-E543-AE44-A6DB-24B733999ED7}" type="sibTrans" cxnId="{0EC41FD8-3F2E-4A4F-A3F1-61D1FFC65425}">
      <dgm:prSet/>
      <dgm:spPr/>
      <dgm:t>
        <a:bodyPr/>
        <a:lstStyle/>
        <a:p>
          <a:endParaRPr lang="en-US"/>
        </a:p>
      </dgm:t>
    </dgm:pt>
    <dgm:pt modelId="{4B934381-4F8B-2647-9704-664EBDC6A726}">
      <dgm:prSet phldrT="[Text]"/>
      <dgm:spPr/>
      <dgm:t>
        <a:bodyPr/>
        <a:lstStyle/>
        <a:p>
          <a:r>
            <a:rPr lang="en-US" dirty="0"/>
            <a:t>Put Sprint Tickets on board</a:t>
          </a:r>
        </a:p>
      </dgm:t>
    </dgm:pt>
    <dgm:pt modelId="{60EA1BAC-40B8-B44D-921E-996EDC412A85}" type="parTrans" cxnId="{2B130C64-CB5F-FA45-86F5-52535B5775F4}">
      <dgm:prSet/>
      <dgm:spPr/>
      <dgm:t>
        <a:bodyPr/>
        <a:lstStyle/>
        <a:p>
          <a:endParaRPr lang="en-US"/>
        </a:p>
      </dgm:t>
    </dgm:pt>
    <dgm:pt modelId="{BA22BE24-3512-D040-9F0A-78DCCC014CFD}" type="sibTrans" cxnId="{2B130C64-CB5F-FA45-86F5-52535B5775F4}">
      <dgm:prSet/>
      <dgm:spPr/>
      <dgm:t>
        <a:bodyPr/>
        <a:lstStyle/>
        <a:p>
          <a:endParaRPr lang="en-US"/>
        </a:p>
      </dgm:t>
    </dgm:pt>
    <dgm:pt modelId="{8E836DC6-2F2E-BD4E-80B7-B6C23E2D2677}" type="pres">
      <dgm:prSet presAssocID="{FDEEF66D-0EE7-0545-B072-62805BE623F1}" presName="cycle" presStyleCnt="0">
        <dgm:presLayoutVars>
          <dgm:dir/>
          <dgm:resizeHandles val="exact"/>
        </dgm:presLayoutVars>
      </dgm:prSet>
      <dgm:spPr/>
    </dgm:pt>
    <dgm:pt modelId="{9B3632FA-34FA-4145-9383-6B0E5CDCAC93}" type="pres">
      <dgm:prSet presAssocID="{D19F2F9B-2142-454C-A2F9-7617ED94F795}" presName="dummy" presStyleCnt="0"/>
      <dgm:spPr/>
    </dgm:pt>
    <dgm:pt modelId="{71F66489-3810-E341-9329-86A50DF34FB4}" type="pres">
      <dgm:prSet presAssocID="{D19F2F9B-2142-454C-A2F9-7617ED94F795}" presName="node" presStyleLbl="revTx" presStyleIdx="0" presStyleCnt="6" custRadScaleRad="19467" custRadScaleInc="-167843">
        <dgm:presLayoutVars>
          <dgm:bulletEnabled val="1"/>
        </dgm:presLayoutVars>
      </dgm:prSet>
      <dgm:spPr/>
    </dgm:pt>
    <dgm:pt modelId="{3A93D850-699A-DA4C-AEFE-60AD53AEB4BF}" type="pres">
      <dgm:prSet presAssocID="{02E11514-C262-CE4A-B02F-5AF2134D7181}" presName="sibTrans" presStyleLbl="node1" presStyleIdx="0" presStyleCnt="6"/>
      <dgm:spPr/>
    </dgm:pt>
    <dgm:pt modelId="{5B6CFECE-9E48-E148-9A9D-37AEA445FD97}" type="pres">
      <dgm:prSet presAssocID="{48BEEB66-7286-F445-886E-305F30A9ADBC}" presName="dummy" presStyleCnt="0"/>
      <dgm:spPr/>
    </dgm:pt>
    <dgm:pt modelId="{9BFF525C-2AB5-0E47-AA04-2CEBC0D96A0F}" type="pres">
      <dgm:prSet presAssocID="{48BEEB66-7286-F445-886E-305F30A9ADBC}" presName="node" presStyleLbl="revTx" presStyleIdx="1" presStyleCnt="6">
        <dgm:presLayoutVars>
          <dgm:bulletEnabled val="1"/>
        </dgm:presLayoutVars>
      </dgm:prSet>
      <dgm:spPr/>
    </dgm:pt>
    <dgm:pt modelId="{BDA1AE28-2177-DF4A-83C1-187B727AB04A}" type="pres">
      <dgm:prSet presAssocID="{A8C29A47-56CB-AE44-BA44-A78E95B65FCA}" presName="sibTrans" presStyleLbl="node1" presStyleIdx="1" presStyleCnt="6"/>
      <dgm:spPr/>
    </dgm:pt>
    <dgm:pt modelId="{68D87401-B5E7-C94A-A898-F27D43F84DE5}" type="pres">
      <dgm:prSet presAssocID="{B6CE3269-3997-7547-B7D5-81E761768294}" presName="dummy" presStyleCnt="0"/>
      <dgm:spPr/>
    </dgm:pt>
    <dgm:pt modelId="{210FD7E9-7F4F-314F-95C9-1A606706AC85}" type="pres">
      <dgm:prSet presAssocID="{B6CE3269-3997-7547-B7D5-81E761768294}" presName="node" presStyleLbl="revTx" presStyleIdx="2" presStyleCnt="6">
        <dgm:presLayoutVars>
          <dgm:bulletEnabled val="1"/>
        </dgm:presLayoutVars>
      </dgm:prSet>
      <dgm:spPr/>
    </dgm:pt>
    <dgm:pt modelId="{19CCA270-16A0-1A4F-9396-AFE022EC4E9A}" type="pres">
      <dgm:prSet presAssocID="{5005EADD-83B2-5D4E-A217-FF7EC6797F21}" presName="sibTrans" presStyleLbl="node1" presStyleIdx="2" presStyleCnt="6"/>
      <dgm:spPr/>
    </dgm:pt>
    <dgm:pt modelId="{2AF4C179-109A-0340-8662-AB9A300F130E}" type="pres">
      <dgm:prSet presAssocID="{2AD8D431-DAB0-7B4E-B1AE-35B6876238E1}" presName="dummy" presStyleCnt="0"/>
      <dgm:spPr/>
    </dgm:pt>
    <dgm:pt modelId="{99670D1E-FD88-CB4C-AD3A-BFC3250ED316}" type="pres">
      <dgm:prSet presAssocID="{2AD8D431-DAB0-7B4E-B1AE-35B6876238E1}" presName="node" presStyleLbl="revTx" presStyleIdx="3" presStyleCnt="6">
        <dgm:presLayoutVars>
          <dgm:bulletEnabled val="1"/>
        </dgm:presLayoutVars>
      </dgm:prSet>
      <dgm:spPr/>
    </dgm:pt>
    <dgm:pt modelId="{9002365B-5BC4-A84B-BE2E-765F43A38A66}" type="pres">
      <dgm:prSet presAssocID="{5C1F2F3E-ADA4-BE4B-99C0-6FEC149234C9}" presName="sibTrans" presStyleLbl="node1" presStyleIdx="3" presStyleCnt="6"/>
      <dgm:spPr/>
    </dgm:pt>
    <dgm:pt modelId="{AE8B383E-0BBE-3442-A0E6-4D8079C22743}" type="pres">
      <dgm:prSet presAssocID="{5A12E13D-FF5D-3A40-BF97-E6DCA827C962}" presName="dummy" presStyleCnt="0"/>
      <dgm:spPr/>
    </dgm:pt>
    <dgm:pt modelId="{56D0B0F8-FC89-EA41-8129-6570D0F2BCFC}" type="pres">
      <dgm:prSet presAssocID="{5A12E13D-FF5D-3A40-BF97-E6DCA827C962}" presName="node" presStyleLbl="revTx" presStyleIdx="4" presStyleCnt="6">
        <dgm:presLayoutVars>
          <dgm:bulletEnabled val="1"/>
        </dgm:presLayoutVars>
      </dgm:prSet>
      <dgm:spPr/>
    </dgm:pt>
    <dgm:pt modelId="{80075D4E-9D4A-3F4D-B0C0-17193749AB50}" type="pres">
      <dgm:prSet presAssocID="{01D3F067-E543-AE44-A6DB-24B733999ED7}" presName="sibTrans" presStyleLbl="node1" presStyleIdx="4" presStyleCnt="6"/>
      <dgm:spPr/>
    </dgm:pt>
    <dgm:pt modelId="{68D692AA-BC4F-3B4B-B985-7148A82DAC95}" type="pres">
      <dgm:prSet presAssocID="{4B934381-4F8B-2647-9704-664EBDC6A726}" presName="dummy" presStyleCnt="0"/>
      <dgm:spPr/>
    </dgm:pt>
    <dgm:pt modelId="{9FE310C1-FCA6-4F4E-A919-942AC01471CC}" type="pres">
      <dgm:prSet presAssocID="{4B934381-4F8B-2647-9704-664EBDC6A726}" presName="node" presStyleLbl="revTx" presStyleIdx="5" presStyleCnt="6">
        <dgm:presLayoutVars>
          <dgm:bulletEnabled val="1"/>
        </dgm:presLayoutVars>
      </dgm:prSet>
      <dgm:spPr/>
    </dgm:pt>
    <dgm:pt modelId="{E43DBEF1-520A-7B4A-91BD-A2088FCE6F00}" type="pres">
      <dgm:prSet presAssocID="{BA22BE24-3512-D040-9F0A-78DCCC014CFD}" presName="sibTrans" presStyleLbl="node1" presStyleIdx="5" presStyleCnt="6" custAng="18557852" custLinFactNeighborX="60420" custLinFactNeighborY="35886"/>
      <dgm:spPr/>
    </dgm:pt>
  </dgm:ptLst>
  <dgm:cxnLst>
    <dgm:cxn modelId="{EA54BF15-2AD8-9844-9F57-3CA63EC6540E}" type="presOf" srcId="{4B934381-4F8B-2647-9704-664EBDC6A726}" destId="{9FE310C1-FCA6-4F4E-A919-942AC01471CC}" srcOrd="0" destOrd="0" presId="urn:microsoft.com/office/officeart/2005/8/layout/cycle1"/>
    <dgm:cxn modelId="{1C162A16-7749-994E-96C3-85EDD0110DBA}" type="presOf" srcId="{D19F2F9B-2142-454C-A2F9-7617ED94F795}" destId="{71F66489-3810-E341-9329-86A50DF34FB4}" srcOrd="0" destOrd="0" presId="urn:microsoft.com/office/officeart/2005/8/layout/cycle1"/>
    <dgm:cxn modelId="{592FFF22-85E4-B94C-97B4-946E5EF68AA0}" srcId="{FDEEF66D-0EE7-0545-B072-62805BE623F1}" destId="{B6CE3269-3997-7547-B7D5-81E761768294}" srcOrd="2" destOrd="0" parTransId="{338E8B1B-9005-7F45-A924-A5A3E73D4370}" sibTransId="{5005EADD-83B2-5D4E-A217-FF7EC6797F21}"/>
    <dgm:cxn modelId="{A7FA2A2A-FEA0-E042-9357-34844E5F92EA}" type="presOf" srcId="{FDEEF66D-0EE7-0545-B072-62805BE623F1}" destId="{8E836DC6-2F2E-BD4E-80B7-B6C23E2D2677}" srcOrd="0" destOrd="0" presId="urn:microsoft.com/office/officeart/2005/8/layout/cycle1"/>
    <dgm:cxn modelId="{95045536-A7B9-2040-8BD6-E74E40EB867B}" srcId="{FDEEF66D-0EE7-0545-B072-62805BE623F1}" destId="{48BEEB66-7286-F445-886E-305F30A9ADBC}" srcOrd="1" destOrd="0" parTransId="{5749DB57-CD9F-A94B-B0E3-73F866A41EC3}" sibTransId="{A8C29A47-56CB-AE44-BA44-A78E95B65FCA}"/>
    <dgm:cxn modelId="{2B130C64-CB5F-FA45-86F5-52535B5775F4}" srcId="{FDEEF66D-0EE7-0545-B072-62805BE623F1}" destId="{4B934381-4F8B-2647-9704-664EBDC6A726}" srcOrd="5" destOrd="0" parTransId="{60EA1BAC-40B8-B44D-921E-996EDC412A85}" sibTransId="{BA22BE24-3512-D040-9F0A-78DCCC014CFD}"/>
    <dgm:cxn modelId="{4D9ACF4C-BD4D-0347-B41C-320255900D15}" type="presOf" srcId="{2AD8D431-DAB0-7B4E-B1AE-35B6876238E1}" destId="{99670D1E-FD88-CB4C-AD3A-BFC3250ED316}" srcOrd="0" destOrd="0" presId="urn:microsoft.com/office/officeart/2005/8/layout/cycle1"/>
    <dgm:cxn modelId="{4B502971-7F40-F543-BC29-0919B370D7B1}" type="presOf" srcId="{01D3F067-E543-AE44-A6DB-24B733999ED7}" destId="{80075D4E-9D4A-3F4D-B0C0-17193749AB50}" srcOrd="0" destOrd="0" presId="urn:microsoft.com/office/officeart/2005/8/layout/cycle1"/>
    <dgm:cxn modelId="{B1554A75-50C4-6F44-9302-62DD2EF02773}" type="presOf" srcId="{48BEEB66-7286-F445-886E-305F30A9ADBC}" destId="{9BFF525C-2AB5-0E47-AA04-2CEBC0D96A0F}" srcOrd="0" destOrd="0" presId="urn:microsoft.com/office/officeart/2005/8/layout/cycle1"/>
    <dgm:cxn modelId="{80A25459-CF71-154E-95C8-6AD92840F7A5}" type="presOf" srcId="{5005EADD-83B2-5D4E-A217-FF7EC6797F21}" destId="{19CCA270-16A0-1A4F-9396-AFE022EC4E9A}" srcOrd="0" destOrd="0" presId="urn:microsoft.com/office/officeart/2005/8/layout/cycle1"/>
    <dgm:cxn modelId="{221D257F-1497-BB4D-9A1F-A09B4EE66B8E}" srcId="{FDEEF66D-0EE7-0545-B072-62805BE623F1}" destId="{2AD8D431-DAB0-7B4E-B1AE-35B6876238E1}" srcOrd="3" destOrd="0" parTransId="{89E19435-F21B-864F-A84C-683CD26D5B07}" sibTransId="{5C1F2F3E-ADA4-BE4B-99C0-6FEC149234C9}"/>
    <dgm:cxn modelId="{1EAC6A8B-AF17-624F-9882-553E21506EC9}" type="presOf" srcId="{5C1F2F3E-ADA4-BE4B-99C0-6FEC149234C9}" destId="{9002365B-5BC4-A84B-BE2E-765F43A38A66}" srcOrd="0" destOrd="0" presId="urn:microsoft.com/office/officeart/2005/8/layout/cycle1"/>
    <dgm:cxn modelId="{15DC649B-D67A-8F47-91FE-BF367E8FD9C6}" type="presOf" srcId="{5A12E13D-FF5D-3A40-BF97-E6DCA827C962}" destId="{56D0B0F8-FC89-EA41-8129-6570D0F2BCFC}" srcOrd="0" destOrd="0" presId="urn:microsoft.com/office/officeart/2005/8/layout/cycle1"/>
    <dgm:cxn modelId="{B70C67AC-6CFB-2244-9B77-BDA2BFE80534}" srcId="{FDEEF66D-0EE7-0545-B072-62805BE623F1}" destId="{D19F2F9B-2142-454C-A2F9-7617ED94F795}" srcOrd="0" destOrd="0" parTransId="{B28BCA64-EFFB-8A49-B6F3-36DAD0001B44}" sibTransId="{02E11514-C262-CE4A-B02F-5AF2134D7181}"/>
    <dgm:cxn modelId="{66A02FB3-9DFE-BC42-A55C-18A5A37C36EC}" type="presOf" srcId="{02E11514-C262-CE4A-B02F-5AF2134D7181}" destId="{3A93D850-699A-DA4C-AEFE-60AD53AEB4BF}" srcOrd="0" destOrd="0" presId="urn:microsoft.com/office/officeart/2005/8/layout/cycle1"/>
    <dgm:cxn modelId="{53A444B3-7665-F245-B70E-AE85C29A7860}" type="presOf" srcId="{BA22BE24-3512-D040-9F0A-78DCCC014CFD}" destId="{E43DBEF1-520A-7B4A-91BD-A2088FCE6F00}" srcOrd="0" destOrd="0" presId="urn:microsoft.com/office/officeart/2005/8/layout/cycle1"/>
    <dgm:cxn modelId="{414FD1CB-389C-4345-98F9-D6F19EBF8989}" type="presOf" srcId="{B6CE3269-3997-7547-B7D5-81E761768294}" destId="{210FD7E9-7F4F-314F-95C9-1A606706AC85}" srcOrd="0" destOrd="0" presId="urn:microsoft.com/office/officeart/2005/8/layout/cycle1"/>
    <dgm:cxn modelId="{0EC41FD8-3F2E-4A4F-A3F1-61D1FFC65425}" srcId="{FDEEF66D-0EE7-0545-B072-62805BE623F1}" destId="{5A12E13D-FF5D-3A40-BF97-E6DCA827C962}" srcOrd="4" destOrd="0" parTransId="{531955F0-79BA-9846-A119-8157FA12F63D}" sibTransId="{01D3F067-E543-AE44-A6DB-24B733999ED7}"/>
    <dgm:cxn modelId="{3F74CBFD-BD3C-A244-86B5-86CF4F85A9E2}" type="presOf" srcId="{A8C29A47-56CB-AE44-BA44-A78E95B65FCA}" destId="{BDA1AE28-2177-DF4A-83C1-187B727AB04A}" srcOrd="0" destOrd="0" presId="urn:microsoft.com/office/officeart/2005/8/layout/cycle1"/>
    <dgm:cxn modelId="{0FD82B85-760A-8947-B235-432A1F03D0A8}" type="presParOf" srcId="{8E836DC6-2F2E-BD4E-80B7-B6C23E2D2677}" destId="{9B3632FA-34FA-4145-9383-6B0E5CDCAC93}" srcOrd="0" destOrd="0" presId="urn:microsoft.com/office/officeart/2005/8/layout/cycle1"/>
    <dgm:cxn modelId="{2BA332F4-834B-E141-9EA9-DE2D19AB8270}" type="presParOf" srcId="{8E836DC6-2F2E-BD4E-80B7-B6C23E2D2677}" destId="{71F66489-3810-E341-9329-86A50DF34FB4}" srcOrd="1" destOrd="0" presId="urn:microsoft.com/office/officeart/2005/8/layout/cycle1"/>
    <dgm:cxn modelId="{D698E05D-B1A9-0A48-853B-432E86D0172E}" type="presParOf" srcId="{8E836DC6-2F2E-BD4E-80B7-B6C23E2D2677}" destId="{3A93D850-699A-DA4C-AEFE-60AD53AEB4BF}" srcOrd="2" destOrd="0" presId="urn:microsoft.com/office/officeart/2005/8/layout/cycle1"/>
    <dgm:cxn modelId="{4ADE556F-9D36-E34B-B548-D3047784A448}" type="presParOf" srcId="{8E836DC6-2F2E-BD4E-80B7-B6C23E2D2677}" destId="{5B6CFECE-9E48-E148-9A9D-37AEA445FD97}" srcOrd="3" destOrd="0" presId="urn:microsoft.com/office/officeart/2005/8/layout/cycle1"/>
    <dgm:cxn modelId="{800996A4-BFE9-5344-94F6-B5F324516CF4}" type="presParOf" srcId="{8E836DC6-2F2E-BD4E-80B7-B6C23E2D2677}" destId="{9BFF525C-2AB5-0E47-AA04-2CEBC0D96A0F}" srcOrd="4" destOrd="0" presId="urn:microsoft.com/office/officeart/2005/8/layout/cycle1"/>
    <dgm:cxn modelId="{4107E8F7-EB41-D749-AB73-F2B6D8482E35}" type="presParOf" srcId="{8E836DC6-2F2E-BD4E-80B7-B6C23E2D2677}" destId="{BDA1AE28-2177-DF4A-83C1-187B727AB04A}" srcOrd="5" destOrd="0" presId="urn:microsoft.com/office/officeart/2005/8/layout/cycle1"/>
    <dgm:cxn modelId="{0CC65EE0-BFAD-D948-95DB-17664FF5FE98}" type="presParOf" srcId="{8E836DC6-2F2E-BD4E-80B7-B6C23E2D2677}" destId="{68D87401-B5E7-C94A-A898-F27D43F84DE5}" srcOrd="6" destOrd="0" presId="urn:microsoft.com/office/officeart/2005/8/layout/cycle1"/>
    <dgm:cxn modelId="{1DE86ED1-6FFD-9A4F-AE11-BC8CA6F59AAC}" type="presParOf" srcId="{8E836DC6-2F2E-BD4E-80B7-B6C23E2D2677}" destId="{210FD7E9-7F4F-314F-95C9-1A606706AC85}" srcOrd="7" destOrd="0" presId="urn:microsoft.com/office/officeart/2005/8/layout/cycle1"/>
    <dgm:cxn modelId="{C045506B-5224-5B4F-B0ED-758328A25F63}" type="presParOf" srcId="{8E836DC6-2F2E-BD4E-80B7-B6C23E2D2677}" destId="{19CCA270-16A0-1A4F-9396-AFE022EC4E9A}" srcOrd="8" destOrd="0" presId="urn:microsoft.com/office/officeart/2005/8/layout/cycle1"/>
    <dgm:cxn modelId="{46F77461-EB28-FD40-997A-3BD9A6F39BE2}" type="presParOf" srcId="{8E836DC6-2F2E-BD4E-80B7-B6C23E2D2677}" destId="{2AF4C179-109A-0340-8662-AB9A300F130E}" srcOrd="9" destOrd="0" presId="urn:microsoft.com/office/officeart/2005/8/layout/cycle1"/>
    <dgm:cxn modelId="{2BFE20FD-6DB7-AA4B-BC1D-6F579006098B}" type="presParOf" srcId="{8E836DC6-2F2E-BD4E-80B7-B6C23E2D2677}" destId="{99670D1E-FD88-CB4C-AD3A-BFC3250ED316}" srcOrd="10" destOrd="0" presId="urn:microsoft.com/office/officeart/2005/8/layout/cycle1"/>
    <dgm:cxn modelId="{E478D4D0-D230-7E48-B371-D228B490DB0C}" type="presParOf" srcId="{8E836DC6-2F2E-BD4E-80B7-B6C23E2D2677}" destId="{9002365B-5BC4-A84B-BE2E-765F43A38A66}" srcOrd="11" destOrd="0" presId="urn:microsoft.com/office/officeart/2005/8/layout/cycle1"/>
    <dgm:cxn modelId="{8F86DD4E-DB5D-D645-B539-1D5EF5C690E8}" type="presParOf" srcId="{8E836DC6-2F2E-BD4E-80B7-B6C23E2D2677}" destId="{AE8B383E-0BBE-3442-A0E6-4D8079C22743}" srcOrd="12" destOrd="0" presId="urn:microsoft.com/office/officeart/2005/8/layout/cycle1"/>
    <dgm:cxn modelId="{20F841BC-A029-F04E-96BA-D34B66B3ED08}" type="presParOf" srcId="{8E836DC6-2F2E-BD4E-80B7-B6C23E2D2677}" destId="{56D0B0F8-FC89-EA41-8129-6570D0F2BCFC}" srcOrd="13" destOrd="0" presId="urn:microsoft.com/office/officeart/2005/8/layout/cycle1"/>
    <dgm:cxn modelId="{DF3CD032-9AEA-FA42-89B1-FC184ADD2E9D}" type="presParOf" srcId="{8E836DC6-2F2E-BD4E-80B7-B6C23E2D2677}" destId="{80075D4E-9D4A-3F4D-B0C0-17193749AB50}" srcOrd="14" destOrd="0" presId="urn:microsoft.com/office/officeart/2005/8/layout/cycle1"/>
    <dgm:cxn modelId="{17550EC5-B927-4549-8467-8079D39420FA}" type="presParOf" srcId="{8E836DC6-2F2E-BD4E-80B7-B6C23E2D2677}" destId="{68D692AA-BC4F-3B4B-B985-7148A82DAC95}" srcOrd="15" destOrd="0" presId="urn:microsoft.com/office/officeart/2005/8/layout/cycle1"/>
    <dgm:cxn modelId="{BA2103B9-D1F1-174D-A02E-189479BABE5F}" type="presParOf" srcId="{8E836DC6-2F2E-BD4E-80B7-B6C23E2D2677}" destId="{9FE310C1-FCA6-4F4E-A919-942AC01471CC}" srcOrd="16" destOrd="0" presId="urn:microsoft.com/office/officeart/2005/8/layout/cycle1"/>
    <dgm:cxn modelId="{BBFFAC2C-EC4C-D543-A6D2-E62237172B7A}" type="presParOf" srcId="{8E836DC6-2F2E-BD4E-80B7-B6C23E2D2677}" destId="{E43DBEF1-520A-7B4A-91BD-A2088FCE6F00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66489-3810-E341-9329-86A50DF34FB4}">
      <dsp:nvSpPr>
        <dsp:cNvPr id="0" name=""/>
        <dsp:cNvSpPr/>
      </dsp:nvSpPr>
      <dsp:spPr>
        <a:xfrm>
          <a:off x="2649523" y="1141346"/>
          <a:ext cx="756046" cy="756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START</a:t>
          </a:r>
        </a:p>
      </dsp:txBody>
      <dsp:txXfrm>
        <a:off x="2649523" y="1141346"/>
        <a:ext cx="756046" cy="756046"/>
      </dsp:txXfrm>
    </dsp:sp>
    <dsp:sp modelId="{3A93D850-699A-DA4C-AEFE-60AD53AEB4BF}">
      <dsp:nvSpPr>
        <dsp:cNvPr id="0" name=""/>
        <dsp:cNvSpPr/>
      </dsp:nvSpPr>
      <dsp:spPr>
        <a:xfrm>
          <a:off x="1729255" y="1423499"/>
          <a:ext cx="3695389" cy="3695389"/>
        </a:xfrm>
        <a:prstGeom prst="circularArrow">
          <a:avLst>
            <a:gd name="adj1" fmla="val 3990"/>
            <a:gd name="adj2" fmla="val 250268"/>
            <a:gd name="adj3" fmla="val 17603369"/>
            <a:gd name="adj4" fmla="val 15850364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F525C-2AB5-0E47-AA04-2CEBC0D96A0F}">
      <dsp:nvSpPr>
        <dsp:cNvPr id="0" name=""/>
        <dsp:cNvSpPr/>
      </dsp:nvSpPr>
      <dsp:spPr>
        <a:xfrm>
          <a:off x="4357956" y="1469308"/>
          <a:ext cx="756046" cy="756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Define Goals</a:t>
          </a:r>
        </a:p>
      </dsp:txBody>
      <dsp:txXfrm>
        <a:off x="4357956" y="1469308"/>
        <a:ext cx="756046" cy="756046"/>
      </dsp:txXfrm>
    </dsp:sp>
    <dsp:sp modelId="{BDA1AE28-2177-DF4A-83C1-187B727AB04A}">
      <dsp:nvSpPr>
        <dsp:cNvPr id="0" name=""/>
        <dsp:cNvSpPr/>
      </dsp:nvSpPr>
      <dsp:spPr>
        <a:xfrm>
          <a:off x="1200305" y="-363"/>
          <a:ext cx="3695389" cy="3695389"/>
        </a:xfrm>
        <a:prstGeom prst="circularArrow">
          <a:avLst>
            <a:gd name="adj1" fmla="val 3990"/>
            <a:gd name="adj2" fmla="val 250268"/>
            <a:gd name="adj3" fmla="val 2366837"/>
            <a:gd name="adj4" fmla="val 776469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FD7E9-7F4F-314F-95C9-1A606706AC85}">
      <dsp:nvSpPr>
        <dsp:cNvPr id="0" name=""/>
        <dsp:cNvSpPr/>
      </dsp:nvSpPr>
      <dsp:spPr>
        <a:xfrm>
          <a:off x="3513966" y="2931141"/>
          <a:ext cx="756046" cy="756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Breakdown Goals into Tickets</a:t>
          </a:r>
        </a:p>
      </dsp:txBody>
      <dsp:txXfrm>
        <a:off x="3513966" y="2931141"/>
        <a:ext cx="756046" cy="756046"/>
      </dsp:txXfrm>
    </dsp:sp>
    <dsp:sp modelId="{19CCA270-16A0-1A4F-9396-AFE022EC4E9A}">
      <dsp:nvSpPr>
        <dsp:cNvPr id="0" name=""/>
        <dsp:cNvSpPr/>
      </dsp:nvSpPr>
      <dsp:spPr>
        <a:xfrm>
          <a:off x="1200305" y="-363"/>
          <a:ext cx="3695389" cy="3695389"/>
        </a:xfrm>
        <a:prstGeom prst="circularArrow">
          <a:avLst>
            <a:gd name="adj1" fmla="val 3990"/>
            <a:gd name="adj2" fmla="val 250268"/>
            <a:gd name="adj3" fmla="val 6111207"/>
            <a:gd name="adj4" fmla="val 4438525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70D1E-FD88-CB4C-AD3A-BFC3250ED316}">
      <dsp:nvSpPr>
        <dsp:cNvPr id="0" name=""/>
        <dsp:cNvSpPr/>
      </dsp:nvSpPr>
      <dsp:spPr>
        <a:xfrm>
          <a:off x="1825986" y="2931141"/>
          <a:ext cx="756046" cy="756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Size Tickets as Team</a:t>
          </a:r>
        </a:p>
      </dsp:txBody>
      <dsp:txXfrm>
        <a:off x="1825986" y="2931141"/>
        <a:ext cx="756046" cy="756046"/>
      </dsp:txXfrm>
    </dsp:sp>
    <dsp:sp modelId="{9002365B-5BC4-A84B-BE2E-765F43A38A66}">
      <dsp:nvSpPr>
        <dsp:cNvPr id="0" name=""/>
        <dsp:cNvSpPr/>
      </dsp:nvSpPr>
      <dsp:spPr>
        <a:xfrm>
          <a:off x="1200305" y="-363"/>
          <a:ext cx="3695389" cy="3695389"/>
        </a:xfrm>
        <a:prstGeom prst="circularArrow">
          <a:avLst>
            <a:gd name="adj1" fmla="val 3990"/>
            <a:gd name="adj2" fmla="val 250268"/>
            <a:gd name="adj3" fmla="val 9773263"/>
            <a:gd name="adj4" fmla="val 8182895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0B0F8-FC89-EA41-8129-6570D0F2BCFC}">
      <dsp:nvSpPr>
        <dsp:cNvPr id="0" name=""/>
        <dsp:cNvSpPr/>
      </dsp:nvSpPr>
      <dsp:spPr>
        <a:xfrm>
          <a:off x="981996" y="1469308"/>
          <a:ext cx="756046" cy="756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Agree Sprint Tickets</a:t>
          </a:r>
        </a:p>
      </dsp:txBody>
      <dsp:txXfrm>
        <a:off x="981996" y="1469308"/>
        <a:ext cx="756046" cy="756046"/>
      </dsp:txXfrm>
    </dsp:sp>
    <dsp:sp modelId="{80075D4E-9D4A-3F4D-B0C0-17193749AB50}">
      <dsp:nvSpPr>
        <dsp:cNvPr id="0" name=""/>
        <dsp:cNvSpPr/>
      </dsp:nvSpPr>
      <dsp:spPr>
        <a:xfrm>
          <a:off x="1200305" y="-363"/>
          <a:ext cx="3695389" cy="3695389"/>
        </a:xfrm>
        <a:prstGeom prst="circularArrow">
          <a:avLst>
            <a:gd name="adj1" fmla="val 3990"/>
            <a:gd name="adj2" fmla="val 250268"/>
            <a:gd name="adj3" fmla="val 13166837"/>
            <a:gd name="adj4" fmla="val 11576469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310C1-FCA6-4F4E-A919-942AC01471CC}">
      <dsp:nvSpPr>
        <dsp:cNvPr id="0" name=""/>
        <dsp:cNvSpPr/>
      </dsp:nvSpPr>
      <dsp:spPr>
        <a:xfrm>
          <a:off x="1825986" y="7474"/>
          <a:ext cx="756046" cy="756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Put Sprint Tickets on board</a:t>
          </a:r>
        </a:p>
      </dsp:txBody>
      <dsp:txXfrm>
        <a:off x="1825986" y="7474"/>
        <a:ext cx="756046" cy="756046"/>
      </dsp:txXfrm>
    </dsp:sp>
    <dsp:sp modelId="{E43DBEF1-520A-7B4A-91BD-A2088FCE6F00}">
      <dsp:nvSpPr>
        <dsp:cNvPr id="0" name=""/>
        <dsp:cNvSpPr/>
      </dsp:nvSpPr>
      <dsp:spPr>
        <a:xfrm rot="18557852">
          <a:off x="1648207" y="1413288"/>
          <a:ext cx="3695389" cy="3695389"/>
        </a:xfrm>
        <a:prstGeom prst="circularArrow">
          <a:avLst>
            <a:gd name="adj1" fmla="val 3990"/>
            <a:gd name="adj2" fmla="val 250268"/>
            <a:gd name="adj3" fmla="val 19667307"/>
            <a:gd name="adj4" fmla="val 18963494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8985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4320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0906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6414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35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035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3348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9584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1115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538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8442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5651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9873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2796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7759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2033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266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3167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6629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01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570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6971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82597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46004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4558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0032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3786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1936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2394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73113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650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0954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72452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43104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62297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62440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21594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85564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91208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25553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12358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1985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94549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55993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44171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06235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4427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868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561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319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agile101/12-principles-behind-the-agile-manifest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agile101/12-principles-behind-the-agile-manifest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agile101/12-principles-behind-the-agile-manifest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agile101/12-principles-behind-the-agile-manifest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agile101/12-principles-behind-the-agile-manifest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poker-online.org/en/room/753908/scrum-poker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www.mountaingoatsoftware.com/agile/planning-poker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mountaingoatsoftware.com/agile/planning-poker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usiness.adobe.com/blog/basics/waterfal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erfall_mode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career-advice/career-development/pros-cons-of-agile-methdology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listapart.com/blog/post/the-most-dangerous-word-in-software-development/" TargetMode="External"/><Relationship Id="rId5" Type="http://schemas.openxmlformats.org/officeDocument/2006/relationships/hyperlink" Target="https://www.planview.com/resources/articles/disadvantages-agile/" TargetMode="External"/><Relationship Id="rId4" Type="http://schemas.openxmlformats.org/officeDocument/2006/relationships/hyperlink" Target="https://ronjeffries.com/articles/016-09ff/defense/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ban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gilebear.com/" TargetMode="External"/><Relationship Id="rId5" Type="http://schemas.openxmlformats.org/officeDocument/2006/relationships/hyperlink" Target="https://en.wikipedia.org/wiki/Scrum_(software_development)%23Planning" TargetMode="External"/><Relationship Id="rId4" Type="http://schemas.openxmlformats.org/officeDocument/2006/relationships/hyperlink" Target="https://en.wikipedia.org/wiki/Kanban_(development)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erfall_mode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Agile 101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Values +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4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4"/>
            <a:ext cx="9777241" cy="502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Agile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Manifesto was the rallying cry, these are the 4 core values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Individuals and interactions 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over processes and tools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Working software 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over comprehensive documentation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Customer collaboration 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over contract negotiation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Responding to change 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over following a plan</a:t>
            </a: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Agile Manifesto Values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855BF-04D8-3641-E8F6-A1229D1B2948}"/>
              </a:ext>
            </a:extLst>
          </p:cNvPr>
          <p:cNvSpPr txBox="1"/>
          <p:nvPr/>
        </p:nvSpPr>
        <p:spPr>
          <a:xfrm>
            <a:off x="592243" y="6410088"/>
            <a:ext cx="7854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https://agilemanifesto.org/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7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4"/>
            <a:ext cx="9777241" cy="502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Behind the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Agile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Manifesto was the12 principles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4 on Customers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4 on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4 on Planning and Design</a:t>
            </a: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Agile Principles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39E4A-B57A-9B17-BC3E-C8B0A1877CDC}"/>
              </a:ext>
            </a:extLst>
          </p:cNvPr>
          <p:cNvSpPr txBox="1"/>
          <p:nvPr/>
        </p:nvSpPr>
        <p:spPr>
          <a:xfrm>
            <a:off x="592244" y="6409872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https://www.agilealliance.org/agile101/12-principles-behind-the-agile-manifesto/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791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4"/>
            <a:ext cx="9777241" cy="502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4 Principles on Customers: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Give Customer satisfaction early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via working software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Welcome changing requirements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no matter how late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Deliver working software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frequently via CI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Working software is a measure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 progress/success</a:t>
            </a: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Agile Principles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39E4A-B57A-9B17-BC3E-C8B0A1877CDC}"/>
              </a:ext>
            </a:extLst>
          </p:cNvPr>
          <p:cNvSpPr txBox="1"/>
          <p:nvPr/>
        </p:nvSpPr>
        <p:spPr>
          <a:xfrm>
            <a:off x="592244" y="6409872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https://www.agilealliance.org/agile101/12-principles-behind-the-agile-manifesto/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734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4"/>
            <a:ext cx="9777241" cy="502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4 principles on Teams: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Daily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cooperation between business and developers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Projects built around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motivated individuals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trust them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Have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regular honest team reviews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plan and take actions that make us more effective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Face-to-face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best form of communication (co-location)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Agile Principles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39E4A-B57A-9B17-BC3E-C8B0A1877CDC}"/>
              </a:ext>
            </a:extLst>
          </p:cNvPr>
          <p:cNvSpPr txBox="1"/>
          <p:nvPr/>
        </p:nvSpPr>
        <p:spPr>
          <a:xfrm>
            <a:off x="592244" y="6409872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https://www.agilealliance.org/agile101/12-principles-behind-the-agile-manifesto/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73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4"/>
            <a:ext cx="9777241" cy="502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4 principles on Planning and Design: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Best architectures, requirements, and designs emerge from </a:t>
            </a: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self-organizing teams</a:t>
            </a:r>
            <a:br>
              <a:rPr lang="en-GB" sz="1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1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Plan</a:t>
            </a:r>
            <a: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Sustainable development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able to maintain a constant pace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1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no crunch time, burning out developers for unrealistic goals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attention required 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technical excellence and good design</a:t>
            </a:r>
            <a:br>
              <a:rPr lang="en-GB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1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software only as good as it’s worst bug</a:t>
            </a:r>
            <a:endParaRPr lang="en-GB" sz="1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Simplicity is essential</a:t>
            </a:r>
            <a:b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16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</a:t>
            </a:r>
            <a:r>
              <a:rPr lang="en-GB" sz="16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work smart not hard </a:t>
            </a:r>
            <a:b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1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Agile Principles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39E4A-B57A-9B17-BC3E-C8B0A1877CDC}"/>
              </a:ext>
            </a:extLst>
          </p:cNvPr>
          <p:cNvSpPr txBox="1"/>
          <p:nvPr/>
        </p:nvSpPr>
        <p:spPr>
          <a:xfrm>
            <a:off x="592244" y="6409872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https://www.agilealliance.org/agile101/12-principles-behind-the-agile-manifesto/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093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4"/>
            <a:ext cx="9777241" cy="502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See how the Principles and Values have shaped the Agile processes and artifacts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Self organising teams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Quick iterative working software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Close integration to Customer</a:t>
            </a:r>
          </a:p>
          <a:p>
            <a:pPr marL="0" indent="0">
              <a:buNone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We’ll go through the Scrum Agile methodology now*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Other agile methodologies exist, Scrum is the biggest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Agile Principles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39E4A-B57A-9B17-BC3E-C8B0A1877CDC}"/>
              </a:ext>
            </a:extLst>
          </p:cNvPr>
          <p:cNvSpPr txBox="1"/>
          <p:nvPr/>
        </p:nvSpPr>
        <p:spPr>
          <a:xfrm>
            <a:off x="592244" y="6409872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https://www.agilealliance.org/agile101/12-principles-behind-the-agile-manifesto/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487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81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Scrum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Agile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framework for Software project management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Scrum is Business focused, helping and concentrating on delivering business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value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and born in response to large scale failures delivered by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Waterfall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teams.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Large parts of Scrum are actually designed to detect failure fast, so failing software teams can be helped or disbanded*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historically Waterfall teams could dis-functionally run for years before finally failing to produce any software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Scrum 101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45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38055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Scrum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a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Agile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framework for Software project management,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it covers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Goals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Business focused but similar to raw Agile Principals and Values</a:t>
            </a:r>
            <a:b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Team member roles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and responsibilities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Artifacts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to help Team self-organise</a:t>
            </a:r>
            <a:b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b="1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Workflow of Ceremonies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to be completed within release cycle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Lastly, the Regular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Release Cycle 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for producing new working code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 1-2 week famous </a:t>
            </a:r>
            <a: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sprint</a:t>
            </a: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Scrum 101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71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Pre-Agile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Agile 101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Scrum 101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Scrum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goals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overlapping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Agile’s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values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but business focused: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High visibility of Value / Work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Don’t hide things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Frequent inspection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Detect, Spot, and fix issues quickly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Quickly adapt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Resolve / Migrate issues quickly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Frequently Release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Realise value quickly and frequently via working code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Scrum Goals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33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0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Scrum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roles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responsibilities are split into dedicated roles: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Product Owner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Voice of customer, responsible for project delivery and backlog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Scrum Master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Protector of Team and Process, responsible for protecting team from distraction and unblocking issues, and running ceremonies  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Developers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Resolve / Migrate issues quickly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Common optional extras: QA engineers, Business Analysists</a:t>
            </a: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Scrum Roles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345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Developer Role Responsibilities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Help breakdown tickets in Grooming / Planning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Daily updates in Scrum, and updating board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Do Work on Tickets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Showcase completed work in Showcases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Scrum Roles: Developer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05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Artifacts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6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Scrum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object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these help the team self-organise and plan: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Product Backlog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List of </a:t>
            </a:r>
            <a:r>
              <a:rPr lang="en-GB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todo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Epic Tickets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Sprint Backlog Master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List of </a:t>
            </a:r>
            <a:r>
              <a:rPr lang="en-GB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todo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Epic Tickets (each broken down into Work Tickets)</a:t>
            </a: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Sprint Board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Progress of Work Tickets in the current Sprint, displayed for team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Scrum Artifacts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279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List of Epic Tickets *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Created by Product Owner ahead of each sprints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Required to be groomed by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ahead of sprint start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Epics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should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broken down at this stage</a:t>
            </a:r>
            <a:endParaRPr lang="en-GB" sz="2400" b="1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b="1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Types of Ticket:</a:t>
            </a:r>
            <a:b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Epic : 		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Group of Work Tickets, covering software feature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Work/Task: 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	Work Ticket belonging to Epic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Bug:	</a:t>
            </a:r>
            <a:r>
              <a:rPr lang="en-GB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	Bug Ticket, issues discovered by QA, attached to Epic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Artifacts: Product Backlog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13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List of Epic Tickets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Taken from Product Backlog ahead of sprint planning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Required to be groomed by </a:t>
            </a: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devs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ahead of sprint start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Either in grooming sessions or sprint planning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Epics </a:t>
            </a: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need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broken down at this stage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Artifacts: Sprint Backlog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90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List of Work Tickets (and Epic Tickets)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Displays Sprint Backlog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Each ticket shows who’s working on it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Each Ticket is in a progress column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Columns are custom, typically: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TODO, INPROGRESS, DONE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With optional extras like : QA / RELEASED TO PROD / etc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Artifacts: Sprint Board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900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Pre-Agile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Azure Boards Example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Artifacts: Sprint Board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1D13F-2ECF-DD4F-BEFE-18CCAA9B5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934" y="2201626"/>
            <a:ext cx="8531100" cy="33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7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Normally Backlogs and Boards contained on online Ticketing Systems: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aka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Jira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Trello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Azure Boards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Projects</a:t>
            </a: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etc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Artifacts: Ticketing Systems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174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Ceremonies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66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5 core Scrum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meetings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each helps a agile principal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Sprint Planning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Done at start to plan out the Sprint Release cycle</a:t>
            </a:r>
            <a:br>
              <a:rPr lang="en-GB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(optional pre-planning: Sprint Grooming)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0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Daily Scrum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Daily inter-team comms check  </a:t>
            </a:r>
            <a:br>
              <a:rPr lang="en-GB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0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Sprint Review / Showcase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New working code completed in sprint review</a:t>
            </a:r>
            <a:br>
              <a:rPr lang="en-GB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0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Sprint Retrospective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Meta Review on team performance and practices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0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Scrum Ceremonies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85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5 core Scrum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meetings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, each helps a agile principal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Sprint Planning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self-organizing teams, Plan</a:t>
            </a:r>
            <a: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Sustainable development</a:t>
            </a:r>
            <a:b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0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Daily Scrum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Daily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cooperation, Face-to-face, self-organizing teams</a:t>
            </a:r>
            <a:br>
              <a:rPr lang="en-GB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0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Sprint Review / Showcase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Give Customer satisfaction early, Deliver working software, Working software is a measure </a:t>
            </a:r>
            <a:br>
              <a:rPr lang="en-GB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20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Sprint Retrospective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regular honest team reviews</a:t>
            </a:r>
            <a:endParaRPr lang="en-GB" sz="20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Scrum Ceremonies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417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Sprint Planning is the start of a sprint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Take Product Backlog Epics and Turn them into a Sprint Backlog + Sprint Board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Clean up last sprint, and breakdown any ungroomed epics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Planning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863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Frequency: 	Planning is once a start of each sprint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Duration: 	Timebox to 1-3 hours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Audience: 	Whole Team</a:t>
            </a:r>
          </a:p>
          <a:p>
            <a:pPr>
              <a:buSzPct val="100000"/>
              <a:defRPr/>
            </a:pP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Input:		Grouped tickets called Epics</a:t>
            </a:r>
          </a:p>
          <a:p>
            <a:pPr>
              <a:buSzPct val="100000"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		(Optional) Broken down / 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Estimated work tickets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		Prioritised backlog of Epics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Output:		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Take raw tickets, ensure broken down and developer ready</a:t>
            </a:r>
          </a:p>
          <a:p>
            <a:pPr>
              <a:buSzPct val="100000"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Confidence Team capacity to meet sprint goals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Planning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81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Get team’s capacity aka holidays etc during sprint (any interruptions)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State sprint goals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Confirm estimated story points for all items on the backlog *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Review existing items to make sure they are correct /or need removing updating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Agree on the items to move to the new sprint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Q&amp;A to ensure all team members are on the same page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start new sprint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See Planning Poker (next slide)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Planning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84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Estimate items on scale (normally Fib)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Team blind estimates size, and reveals score together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Concepts: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Arbitrary Numbers are Rubbish for Estimation</a:t>
            </a: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Absolute Time is even Worse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T-Shirt / Animals also Excellent for Relative Sizing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small/medium/large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frog/cat/dog/bear/lion/unicorn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1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US" sz="1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https://www.scrumpoker-online.org/en/room/753908/scrum-poker</a:t>
            </a:r>
            <a:r>
              <a:rPr lang="en-US" sz="1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US" sz="1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Planning Poker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https://www.mountaingoatsoftware.com/agile/planning-poker</a:t>
            </a:r>
            <a:r>
              <a:rPr lang="en-GB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562E2-C80E-3363-2254-CC38A8BB2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520" y="1874215"/>
            <a:ext cx="3051649" cy="29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2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Visual aid</a:t>
            </a:r>
            <a:endParaRPr lang="en-US" sz="1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Planning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https://www.mountaingoatsoftware.com/agile/planning-poker</a:t>
            </a:r>
            <a:r>
              <a:rPr lang="en-GB" dirty="0"/>
              <a:t> 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DAB4E097-D01A-DE67-4532-1AE90F202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419852"/>
              </p:ext>
            </p:extLst>
          </p:nvPr>
        </p:nvGraphicFramePr>
        <p:xfrm>
          <a:off x="1038881" y="2068446"/>
          <a:ext cx="6096000" cy="369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944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First there was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Waterfall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(1970s), based loosely off Ford’s Quality control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Development was split into 5 phases, with quality control applied at the end of each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Waterfall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A24BA-CC2C-8911-F06B-47F1C628B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289" y="3735868"/>
            <a:ext cx="5029959" cy="2674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5855BF-04D8-3641-E8F6-A1229D1B2948}"/>
              </a:ext>
            </a:extLst>
          </p:cNvPr>
          <p:cNvSpPr txBox="1"/>
          <p:nvPr/>
        </p:nvSpPr>
        <p:spPr>
          <a:xfrm>
            <a:off x="592243" y="6410088"/>
            <a:ext cx="7854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Image from </a:t>
            </a:r>
            <a:r>
              <a:rPr lang="en-GB" dirty="0">
                <a:hlinkClick r:id="rId4"/>
              </a:rPr>
              <a:t>https://business.adobe.com/blog/basics/waterfall</a:t>
            </a:r>
            <a:r>
              <a:rPr lang="en-GB" dirty="0"/>
              <a:t> an excellent resource on the matter</a:t>
            </a:r>
          </a:p>
        </p:txBody>
      </p:sp>
    </p:spTree>
    <p:extLst>
      <p:ext uri="{BB962C8B-B14F-4D97-AF65-F5344CB8AC3E}">
        <p14:creationId xmlns:p14="http://schemas.microsoft.com/office/powerpoint/2010/main" val="552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Sprint Grooming is a optional ceremony, arranged by the team either ad-hoc or regular frequency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Take Product Backlog Epics ahead of planning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Breakdown any ungroomed epics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Grooming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Frequency: 	Custom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Duration: 	Timebox to 1 hours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Audience: 	Scrum Master + 1+ developers</a:t>
            </a:r>
          </a:p>
          <a:p>
            <a:pPr>
              <a:buSzPct val="100000"/>
              <a:defRPr/>
            </a:pP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Input:		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Prioritised backlog of Epics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Output:		Broken down / 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Estimated work tickets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Grooming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90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Agenda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state epic tickets </a:t>
            </a:r>
            <a:r>
              <a:rPr lang="en-GB" sz="20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inscope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state epic priorities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break down epic tickets into small tasks (with rough 10s estimate fib style)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Grooming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34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Sprint Daily is the catch up ceremony, every day to coordinate team actions and to unblock issues as they arise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Take Sprint Board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Team highlights individual progress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Offline at end to resolve problems highlighted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3076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Daily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Standup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76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Frequency: 	Daily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Duration: 	Timebox to 15 mins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Audience: 	Whole team</a:t>
            </a:r>
          </a:p>
          <a:p>
            <a:pPr>
              <a:buSzPct val="100000"/>
              <a:defRPr/>
            </a:pP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Input:		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Sprint Board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Output:		Team coordination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3076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Daily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Standup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011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Agenda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Emergency callout: is anything really broken that needs immediately fixed (anything broken on prod, aka requiring immediate stop for developer to break glass / swarm live issue)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Individual Status: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what you did yesterday, what you did today, any blockers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A.O.B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Offlining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Everyone not </a:t>
            </a:r>
            <a:r>
              <a:rPr lang="en-GB" sz="20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offlining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can leave, and get time back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Sort those </a:t>
            </a:r>
            <a:r>
              <a:rPr lang="en-GB" sz="20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offlining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into individual calls so developers/etc can help each other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3076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Daily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Standup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95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0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Standup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most important call for developer!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Benefits: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Visibility of each others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Visibility of Work in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Visibility of Outstanding Work (sprint backlog)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Highlights Blockers /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Starts Group problem solving (swarming)</a:t>
            </a:r>
          </a:p>
          <a:p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Tips:</a:t>
            </a: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Keep It Regular</a:t>
            </a: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Keep It Short (10 minutes max)</a:t>
            </a:r>
          </a:p>
          <a:p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3076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Daily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Standup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128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0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Standup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Best Practice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 NOT: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Talk off topic (keep it short and sweet)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Work on multiple Tickets (Time slicing)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Skip Standups (destroys routine)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Talking when other are talking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Hide problems (tell team immediately !)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3076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Daily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Standup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13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Sprint Review is the end of sprint catchup with Business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Show off working code, get customer feedback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Ps has many names: Show and Tell, Catchup, Review, Showcase etc…..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3076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Review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73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Frequency: 	End of Sprint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Duration: 	Timebox to 1 hour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Audience: 	Whole team + Business</a:t>
            </a:r>
          </a:p>
          <a:p>
            <a:pPr>
              <a:buSzPct val="100000"/>
              <a:defRPr/>
            </a:pP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Input:		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Prepared Ticket for showcasing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Output:		Stakeholder coordination + Team morale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3076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Review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439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underlying concepts behind Waterfall are:</a:t>
            </a:r>
          </a:p>
          <a:p>
            <a:pPr marL="0" indent="0">
              <a:buNone/>
            </a:pP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Measure twice cut once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Complete all design before analysis and coding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Quality Control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 Bugs x200 cheaper than Prod Bugs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Testing must be professionally administered after coding, and involve customer feedback</a:t>
            </a:r>
          </a:p>
          <a:p>
            <a:pPr marL="0" indent="0">
              <a:buNone/>
            </a:pP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Divide and Conquer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Project broken into Milestones, each milestone having overlapping concurrent phases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while Testing milestone 1, Dev Team can work on milestone 2</a:t>
            </a:r>
            <a:endParaRPr lang="en-US" sz="24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Waterfall Methodology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165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Agenda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intro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show and tell of completed work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Q&amp;A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3076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Review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614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Sprint Retrospective is state of the nation meeting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Honest, sometimes hard feedback session (without Managers!)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Poor Scrum Master gets to be the messenger delivering the news, good and bad to Management about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What went well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What went badly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What is miscellaneous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(aka moving to new office, must migrate XXX servers)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3076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Retrospective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99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Frequency: 	Custom, Typically End of 2</a:t>
            </a:r>
            <a:r>
              <a:rPr lang="en-GB" sz="2000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Sprint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Duration: 	Timebox to 1-3 hours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Audience: 	Whole team (minus Product Owner + Business)</a:t>
            </a:r>
          </a:p>
          <a:p>
            <a:pPr>
              <a:buSzPct val="100000"/>
              <a:defRPr/>
            </a:pP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Input:		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Team comments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Output:		Team performance Improvement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3076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Retrospective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56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Agenda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Intro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Status update of previous actions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Topics Discussion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Group Topics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Discussion on Topics / create actions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Restate created actions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AOB (any other business)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Outro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3076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Retrospective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79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3076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Ceremonies: Sprint Retrospective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2AC0C-87E2-0424-1E0A-9AB920B38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736" y="2177803"/>
            <a:ext cx="8953877" cy="390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Release Cycle</a:t>
            </a:r>
            <a:br>
              <a:rPr lang="en-GB" dirty="0"/>
            </a:br>
            <a:r>
              <a:rPr lang="en-GB" dirty="0"/>
              <a:t>aka the </a:t>
            </a:r>
            <a:r>
              <a:rPr lang="en-GB" b="1" dirty="0"/>
              <a:t>Sprint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20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Sprint is a cycle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Time boxed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(typically 2 weeks)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Starts with ‘Planning’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(what to 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Daily ‘Standups’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(daily status updates)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End with ‘Review’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(what was achieved)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with ‘Retrospective’ every 2 sprints or so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(how is it going)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3076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The Sprint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844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Let put it all together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Ceremonies + Artifacts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(with actual work done by Roles)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3076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The Sprint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1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Sprint is a cycle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3076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The Sprint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DF00D3-BEDB-65B6-E9B0-A952BB6AD015}"/>
              </a:ext>
            </a:extLst>
          </p:cNvPr>
          <p:cNvGrpSpPr/>
          <p:nvPr/>
        </p:nvGrpSpPr>
        <p:grpSpPr>
          <a:xfrm>
            <a:off x="2218100" y="2245259"/>
            <a:ext cx="8265813" cy="2127564"/>
            <a:chOff x="2218100" y="2245259"/>
            <a:chExt cx="8265813" cy="21275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8D498A-29F0-AB47-7AAA-5B910286F2CA}"/>
                </a:ext>
              </a:extLst>
            </p:cNvPr>
            <p:cNvSpPr txBox="1"/>
            <p:nvPr/>
          </p:nvSpPr>
          <p:spPr>
            <a:xfrm>
              <a:off x="2218100" y="2874111"/>
              <a:ext cx="1330860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PLANNING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18F619-E88D-5785-E8B2-46C202ACC2B8}"/>
                </a:ext>
              </a:extLst>
            </p:cNvPr>
            <p:cNvSpPr txBox="1"/>
            <p:nvPr/>
          </p:nvSpPr>
          <p:spPr>
            <a:xfrm>
              <a:off x="4685169" y="2874110"/>
              <a:ext cx="1330860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STANDUP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AD5C0D-48C0-496B-769B-83F1C4DFF21F}"/>
                </a:ext>
              </a:extLst>
            </p:cNvPr>
            <p:cNvSpPr txBox="1"/>
            <p:nvPr/>
          </p:nvSpPr>
          <p:spPr>
            <a:xfrm>
              <a:off x="6841402" y="2887304"/>
              <a:ext cx="1330860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SHOWCASE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AD983E-4F14-461B-0536-033D40E02BEC}"/>
                </a:ext>
              </a:extLst>
            </p:cNvPr>
            <p:cNvSpPr txBox="1"/>
            <p:nvPr/>
          </p:nvSpPr>
          <p:spPr>
            <a:xfrm>
              <a:off x="8750175" y="2874110"/>
              <a:ext cx="173373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RETROSPECTIVE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E73012D-088F-186F-9A88-8429D6263587}"/>
                </a:ext>
              </a:extLst>
            </p:cNvPr>
            <p:cNvCxnSpPr>
              <a:stCxn id="2" idx="3"/>
              <a:endCxn id="4" idx="1"/>
            </p:cNvCxnSpPr>
            <p:nvPr/>
          </p:nvCxnSpPr>
          <p:spPr>
            <a:xfrm flipV="1">
              <a:off x="3548960" y="3027999"/>
              <a:ext cx="11362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57DF4AF-73F4-415E-78EB-4D9352C149C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6016029" y="3027999"/>
              <a:ext cx="825373" cy="13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6E461F5-F302-7368-1024-8BF865C67F9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8172262" y="3027999"/>
              <a:ext cx="577913" cy="13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4B92B44-86B4-1116-3418-2F363A0E9AA7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883530" y="2245259"/>
              <a:ext cx="0" cy="628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0A89FEDA-4193-0C8A-E09D-69D0507EC84C}"/>
                </a:ext>
              </a:extLst>
            </p:cNvPr>
            <p:cNvCxnSpPr>
              <a:stCxn id="6" idx="2"/>
            </p:cNvCxnSpPr>
            <p:nvPr/>
          </p:nvCxnSpPr>
          <p:spPr>
            <a:xfrm rot="5400000">
              <a:off x="7159957" y="1915736"/>
              <a:ext cx="1190937" cy="37232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82E532FE-C47F-F57E-BFC0-C39113352CF1}"/>
                </a:ext>
              </a:extLst>
            </p:cNvPr>
            <p:cNvCxnSpPr>
              <a:endCxn id="2" idx="2"/>
            </p:cNvCxnSpPr>
            <p:nvPr/>
          </p:nvCxnSpPr>
          <p:spPr>
            <a:xfrm rot="10800000">
              <a:off x="2883531" y="3181888"/>
              <a:ext cx="2992169" cy="117774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3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Sprint is a cycle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kumimoji="0" lang="en-GB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9230765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The Sprint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4DB3-FFBB-6028-7662-8092AC7E2783}"/>
              </a:ext>
            </a:extLst>
          </p:cNvPr>
          <p:cNvSpPr txBox="1"/>
          <p:nvPr/>
        </p:nvSpPr>
        <p:spPr>
          <a:xfrm>
            <a:off x="592244" y="6473249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https://en.wikipedia.org/wiki/Scrum_(software_development)</a:t>
            </a:r>
            <a:r>
              <a:rPr lang="en-GB" dirty="0"/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DF00D3-BEDB-65B6-E9B0-A952BB6AD015}"/>
              </a:ext>
            </a:extLst>
          </p:cNvPr>
          <p:cNvGrpSpPr/>
          <p:nvPr/>
        </p:nvGrpSpPr>
        <p:grpSpPr>
          <a:xfrm>
            <a:off x="2218100" y="2245259"/>
            <a:ext cx="8265813" cy="2127564"/>
            <a:chOff x="2218100" y="2245259"/>
            <a:chExt cx="8265813" cy="21275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8D498A-29F0-AB47-7AAA-5B910286F2CA}"/>
                </a:ext>
              </a:extLst>
            </p:cNvPr>
            <p:cNvSpPr txBox="1"/>
            <p:nvPr/>
          </p:nvSpPr>
          <p:spPr>
            <a:xfrm>
              <a:off x="2218100" y="2874111"/>
              <a:ext cx="1330860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PLANNING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18F619-E88D-5785-E8B2-46C202ACC2B8}"/>
                </a:ext>
              </a:extLst>
            </p:cNvPr>
            <p:cNvSpPr txBox="1"/>
            <p:nvPr/>
          </p:nvSpPr>
          <p:spPr>
            <a:xfrm>
              <a:off x="4685169" y="2874110"/>
              <a:ext cx="1330860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STANDUP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AD5C0D-48C0-496B-769B-83F1C4DFF21F}"/>
                </a:ext>
              </a:extLst>
            </p:cNvPr>
            <p:cNvSpPr txBox="1"/>
            <p:nvPr/>
          </p:nvSpPr>
          <p:spPr>
            <a:xfrm>
              <a:off x="6841402" y="2887304"/>
              <a:ext cx="1330860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SHOWCASE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AD983E-4F14-461B-0536-033D40E02BEC}"/>
                </a:ext>
              </a:extLst>
            </p:cNvPr>
            <p:cNvSpPr txBox="1"/>
            <p:nvPr/>
          </p:nvSpPr>
          <p:spPr>
            <a:xfrm>
              <a:off x="8750175" y="2874110"/>
              <a:ext cx="173373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RETROSPECTIVE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E73012D-088F-186F-9A88-8429D6263587}"/>
                </a:ext>
              </a:extLst>
            </p:cNvPr>
            <p:cNvCxnSpPr>
              <a:stCxn id="2" idx="3"/>
              <a:endCxn id="4" idx="1"/>
            </p:cNvCxnSpPr>
            <p:nvPr/>
          </p:nvCxnSpPr>
          <p:spPr>
            <a:xfrm flipV="1">
              <a:off x="3548960" y="3027999"/>
              <a:ext cx="11362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57DF4AF-73F4-415E-78EB-4D9352C149C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6016029" y="3027999"/>
              <a:ext cx="825373" cy="13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6E461F5-F302-7368-1024-8BF865C67F9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8172262" y="3027999"/>
              <a:ext cx="577913" cy="13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4B92B44-86B4-1116-3418-2F363A0E9AA7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883530" y="2245259"/>
              <a:ext cx="0" cy="628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0A89FEDA-4193-0C8A-E09D-69D0507EC84C}"/>
                </a:ext>
              </a:extLst>
            </p:cNvPr>
            <p:cNvCxnSpPr>
              <a:stCxn id="6" idx="2"/>
            </p:cNvCxnSpPr>
            <p:nvPr/>
          </p:nvCxnSpPr>
          <p:spPr>
            <a:xfrm rot="5400000">
              <a:off x="7159957" y="1915736"/>
              <a:ext cx="1190937" cy="37232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82E532FE-C47F-F57E-BFC0-C39113352CF1}"/>
                </a:ext>
              </a:extLst>
            </p:cNvPr>
            <p:cNvCxnSpPr>
              <a:endCxn id="2" idx="2"/>
            </p:cNvCxnSpPr>
            <p:nvPr/>
          </p:nvCxnSpPr>
          <p:spPr>
            <a:xfrm rot="10800000">
              <a:off x="2883531" y="3181888"/>
              <a:ext cx="2992169" cy="117774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8791A-B635-3D63-46EF-43E317CE4DA9}"/>
              </a:ext>
            </a:extLst>
          </p:cNvPr>
          <p:cNvGrpSpPr/>
          <p:nvPr/>
        </p:nvGrpSpPr>
        <p:grpSpPr>
          <a:xfrm>
            <a:off x="688063" y="4638236"/>
            <a:ext cx="7368767" cy="784801"/>
            <a:chOff x="688063" y="4638236"/>
            <a:chExt cx="7368767" cy="7848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A202DB-2DB3-DB12-3C11-F079DD320CDF}"/>
                </a:ext>
              </a:extLst>
            </p:cNvPr>
            <p:cNvSpPr/>
            <p:nvPr/>
          </p:nvSpPr>
          <p:spPr>
            <a:xfrm>
              <a:off x="688063" y="4638237"/>
              <a:ext cx="1099997" cy="78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PRODUCT</a:t>
              </a:r>
            </a:p>
            <a:p>
              <a:pPr algn="ctr"/>
              <a:r>
                <a:rPr lang="en-GB" dirty="0"/>
                <a:t>BACKLOG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F4A72-85BA-C8AC-DC54-8E98DE415C9A}"/>
                </a:ext>
              </a:extLst>
            </p:cNvPr>
            <p:cNvSpPr/>
            <p:nvPr/>
          </p:nvSpPr>
          <p:spPr>
            <a:xfrm>
              <a:off x="2333531" y="4638237"/>
              <a:ext cx="1099997" cy="78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SPRINT</a:t>
              </a:r>
            </a:p>
            <a:p>
              <a:pPr algn="ctr"/>
              <a:r>
                <a:rPr lang="en-GB" dirty="0"/>
                <a:t>BACKLOG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5557A9-11E0-D7D2-AEE5-06B8146998FA}"/>
                </a:ext>
              </a:extLst>
            </p:cNvPr>
            <p:cNvSpPr/>
            <p:nvPr/>
          </p:nvSpPr>
          <p:spPr>
            <a:xfrm>
              <a:off x="6956833" y="4638236"/>
              <a:ext cx="1099997" cy="78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WORKING CODE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52EFDA1-4760-1BB7-458A-F9D678A1B657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1788060" y="5030637"/>
              <a:ext cx="545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D71DA48-00B3-6CA0-EB7A-EC12F58F22C2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 flipV="1">
              <a:off x="3433528" y="5030636"/>
              <a:ext cx="35233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47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Waterfall though old fashioned is still used for projects with :</a:t>
            </a:r>
          </a:p>
          <a:p>
            <a:pPr marL="0" indent="0">
              <a:buNone/>
            </a:pPr>
            <a:endParaRPr lang="en-US" sz="20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Clear non-ambiguous requirements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Clear upfront costs and time estimates are required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(Ironically, these are almost always wrong, but they can be </a:t>
            </a:r>
            <a:r>
              <a:rPr lang="en-US" sz="20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given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Large Clients unlikely to change the scope of work mid-flight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(aka government contracts*)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Older organizations where staff trained in methodology such as RUP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When software tightly integrated to Physical devices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(where design changes are expensive once manufacturing starts)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Waterfall Why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07AC7-E835-08EB-DB0E-B4FF9492DE3D}"/>
              </a:ext>
            </a:extLst>
          </p:cNvPr>
          <p:cNvSpPr txBox="1"/>
          <p:nvPr/>
        </p:nvSpPr>
        <p:spPr>
          <a:xfrm>
            <a:off x="592244" y="6400821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https://en.wikipedia.org/wiki/Waterfall_model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76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and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9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4" y="691250"/>
            <a:ext cx="1031526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Pros and Cons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/>
              <a:t>Discussion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PROS: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https://www.indeed.com/career-advice/career-development/pros-cons-of-agile-methdology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Excellent for ongoing projects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CONS:</a:t>
            </a:r>
            <a:br>
              <a:rPr lang="en-US" sz="1600" dirty="0"/>
            </a:br>
            <a:r>
              <a:rPr lang="en-US" sz="1600" dirty="0"/>
              <a:t>Dark scrum (slavish adherence)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https://ronjeffries.com/articles/016-09ff/defense/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Planning Issues</a:t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https://www.planview.com/resources/articles/disadvantages-agile/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6"/>
              </a:rPr>
              <a:t>https://alistapart.com/blog/post/the-most-dangerous-word-in-software-development/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Poor for fixed engagement projects, estimation ( ironically long-term estimation is effectively same as Waterfall )</a:t>
            </a:r>
          </a:p>
        </p:txBody>
      </p:sp>
    </p:spTree>
    <p:extLst>
      <p:ext uri="{BB962C8B-B14F-4D97-AF65-F5344CB8AC3E}">
        <p14:creationId xmlns:p14="http://schemas.microsoft.com/office/powerpoint/2010/main" val="3432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2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4" y="691250"/>
            <a:ext cx="1031526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Further Reading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1088639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/>
              <a:t>Better System for Business as Usual / Software Maintenance Teams </a:t>
            </a:r>
            <a:br>
              <a:rPr lang="en-US" sz="2400" dirty="0"/>
            </a:br>
            <a:r>
              <a:rPr lang="en-US" sz="2000" i="1" dirty="0"/>
              <a:t>Replaces Planning/Sprints with On-demand Ticket Creation/Planning Buckets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https://en.wikipedia.org/wiki/Scrumban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Better System for Non-Development Teams  </a:t>
            </a:r>
            <a:br>
              <a:rPr lang="en-US" sz="2400" dirty="0"/>
            </a:br>
            <a:r>
              <a:rPr lang="en-US" sz="2000" i="1" dirty="0"/>
              <a:t>Replaces Pushing Epic Tickets into Sprints with Pulling Work from a common Pool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https://en.wikipedia.org/wiki/Kanban_(development)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Description of Scrum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5"/>
              </a:rPr>
              <a:t>https://en.wikipedia.org/</a:t>
            </a:r>
            <a:r>
              <a:rPr lang="en-US" sz="2800" dirty="0">
                <a:hlinkClick r:id="rId5"/>
              </a:rPr>
              <a:t>wiki</a:t>
            </a:r>
            <a:r>
              <a:rPr lang="en-US" sz="2400" dirty="0">
                <a:hlinkClick r:id="rId5"/>
              </a:rPr>
              <a:t>/Scrum_(software_development)#Planning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Scrum Training (Where I did my scrum master course many moons ago)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6"/>
              </a:rPr>
              <a:t>http://www.agilebear.com/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6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Waterfall fell out of fashion in the 2000s, and is now relegated to the project previously described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Clients normally dictate Waterfall due to it’s ability to give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upfront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costs and time estimates</a:t>
            </a:r>
          </a:p>
          <a:p>
            <a:pPr marL="0" indent="0">
              <a:buNone/>
            </a:pP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Ironically, these are normally very inaccurate and incur higher cost than in modern agile methodology, but they are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upfront…</a:t>
            </a:r>
          </a:p>
          <a:p>
            <a:pPr marL="0" indent="0">
              <a:buNone/>
            </a:pPr>
            <a:endParaRPr lang="en-US" sz="20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Onto Agile….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Waterfall Who ?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07AC7-E835-08EB-DB0E-B4FF9492DE3D}"/>
              </a:ext>
            </a:extLst>
          </p:cNvPr>
          <p:cNvSpPr txBox="1"/>
          <p:nvPr/>
        </p:nvSpPr>
        <p:spPr>
          <a:xfrm>
            <a:off x="592244" y="6400821"/>
            <a:ext cx="6989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https://en.wikipedia.org/wiki/Waterfall_model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6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Next there was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Agile*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(2000s), based loosely off Toyotas' Kazan way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Development was split into small phases called sprints, with quality control applied as software is written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This approach focused on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Quality Assurance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and allowing controlled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change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rather than slavishly following preset plan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Agile Methodology History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855BF-04D8-3641-E8F6-A1229D1B2948}"/>
              </a:ext>
            </a:extLst>
          </p:cNvPr>
          <p:cNvSpPr txBox="1"/>
          <p:nvPr/>
        </p:nvSpPr>
        <p:spPr>
          <a:xfrm>
            <a:off x="592243" y="6410088"/>
            <a:ext cx="7854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* And precursors like Xtreme Programming! (XP)… etc</a:t>
            </a:r>
          </a:p>
        </p:txBody>
      </p:sp>
    </p:spTree>
    <p:extLst>
      <p:ext uri="{BB962C8B-B14F-4D97-AF65-F5344CB8AC3E}">
        <p14:creationId xmlns:p14="http://schemas.microsoft.com/office/powerpoint/2010/main" val="25338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4968</TotalTime>
  <Words>3343</Words>
  <Application>Microsoft Office PowerPoint</Application>
  <PresentationFormat>Widescreen</PresentationFormat>
  <Paragraphs>385</Paragraphs>
  <Slides>65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Calibri</vt:lpstr>
      <vt:lpstr>Open Sans</vt:lpstr>
      <vt:lpstr>Symbol</vt:lpstr>
      <vt:lpstr>Arial</vt:lpstr>
      <vt:lpstr>Body Slides</vt:lpstr>
      <vt:lpstr>PowerPoint Presentation</vt:lpstr>
      <vt:lpstr>PowerPoint Presentation</vt:lpstr>
      <vt:lpstr>Pre-Agile</vt:lpstr>
      <vt:lpstr>PowerPoint Presentation</vt:lpstr>
      <vt:lpstr>PowerPoint Presentation</vt:lpstr>
      <vt:lpstr>PowerPoint Presentation</vt:lpstr>
      <vt:lpstr>PowerPoint Presentation</vt:lpstr>
      <vt:lpstr>Agile</vt:lpstr>
      <vt:lpstr>PowerPoint Presentation</vt:lpstr>
      <vt:lpstr>Agile Values +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Scrum 101</vt:lpstr>
      <vt:lpstr>PowerPoint Presentation</vt:lpstr>
      <vt:lpstr>PowerPoint Presentation</vt:lpstr>
      <vt:lpstr>Scrum Goals</vt:lpstr>
      <vt:lpstr>PowerPoint Presentation</vt:lpstr>
      <vt:lpstr>Scrum Roles</vt:lpstr>
      <vt:lpstr>PowerPoint Presentation</vt:lpstr>
      <vt:lpstr>PowerPoint Presentation</vt:lpstr>
      <vt:lpstr>Scrum Artifacts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Scrum Ceremonies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Release Cycle aka the Sprint</vt:lpstr>
      <vt:lpstr>PowerPoint Presentation</vt:lpstr>
      <vt:lpstr>PowerPoint Presentation</vt:lpstr>
      <vt:lpstr>PowerPoint Presentation</vt:lpstr>
      <vt:lpstr>PowerPoint Presentation</vt:lpstr>
      <vt:lpstr>Pros and Cons</vt:lpstr>
      <vt:lpstr>PowerPoint Presentation</vt:lpstr>
      <vt:lpstr>Further Reading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50</cp:revision>
  <dcterms:created xsi:type="dcterms:W3CDTF">2020-04-16T10:42:13Z</dcterms:created>
  <dcterms:modified xsi:type="dcterms:W3CDTF">2022-09-14T10:32:26Z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