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ink/ink1.xml" ContentType="application/inkml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2"/>
  </p:notesMasterIdLst>
  <p:sldIdLst>
    <p:sldId id="256" r:id="rId5"/>
    <p:sldId id="491" r:id="rId6"/>
    <p:sldId id="707" r:id="rId7"/>
    <p:sldId id="697" r:id="rId8"/>
    <p:sldId id="705" r:id="rId9"/>
    <p:sldId id="698" r:id="rId10"/>
    <p:sldId id="683" r:id="rId11"/>
    <p:sldId id="626" r:id="rId12"/>
    <p:sldId id="713" r:id="rId13"/>
    <p:sldId id="714" r:id="rId14"/>
    <p:sldId id="715" r:id="rId15"/>
    <p:sldId id="733" r:id="rId16"/>
    <p:sldId id="708" r:id="rId17"/>
    <p:sldId id="716" r:id="rId18"/>
    <p:sldId id="734" r:id="rId19"/>
    <p:sldId id="709" r:id="rId20"/>
    <p:sldId id="717" r:id="rId21"/>
    <p:sldId id="718" r:id="rId22"/>
    <p:sldId id="719" r:id="rId23"/>
    <p:sldId id="720" r:id="rId24"/>
    <p:sldId id="738" r:id="rId25"/>
    <p:sldId id="710" r:id="rId26"/>
    <p:sldId id="721" r:id="rId27"/>
    <p:sldId id="780" r:id="rId28"/>
    <p:sldId id="727" r:id="rId29"/>
    <p:sldId id="728" r:id="rId30"/>
    <p:sldId id="729" r:id="rId31"/>
    <p:sldId id="730" r:id="rId32"/>
    <p:sldId id="731" r:id="rId33"/>
    <p:sldId id="725" r:id="rId34"/>
    <p:sldId id="796" r:id="rId35"/>
    <p:sldId id="726" r:id="rId36"/>
    <p:sldId id="722" r:id="rId37"/>
    <p:sldId id="723" r:id="rId38"/>
    <p:sldId id="724" r:id="rId39"/>
    <p:sldId id="732" r:id="rId40"/>
    <p:sldId id="782" r:id="rId41"/>
    <p:sldId id="783" r:id="rId42"/>
    <p:sldId id="787" r:id="rId43"/>
    <p:sldId id="789" r:id="rId44"/>
    <p:sldId id="790" r:id="rId45"/>
    <p:sldId id="791" r:id="rId46"/>
    <p:sldId id="792" r:id="rId47"/>
    <p:sldId id="794" r:id="rId48"/>
    <p:sldId id="784" r:id="rId49"/>
    <p:sldId id="785" r:id="rId50"/>
    <p:sldId id="793" r:id="rId51"/>
    <p:sldId id="786" r:id="rId52"/>
    <p:sldId id="781" r:id="rId53"/>
    <p:sldId id="736" r:id="rId54"/>
    <p:sldId id="739" r:id="rId55"/>
    <p:sldId id="737" r:id="rId56"/>
    <p:sldId id="711" r:id="rId57"/>
    <p:sldId id="740" r:id="rId58"/>
    <p:sldId id="741" r:id="rId59"/>
    <p:sldId id="742" r:id="rId60"/>
    <p:sldId id="743" r:id="rId61"/>
    <p:sldId id="775" r:id="rId62"/>
    <p:sldId id="744" r:id="rId63"/>
    <p:sldId id="746" r:id="rId64"/>
    <p:sldId id="712" r:id="rId65"/>
    <p:sldId id="747" r:id="rId66"/>
    <p:sldId id="795" r:id="rId67"/>
    <p:sldId id="748" r:id="rId68"/>
    <p:sldId id="749" r:id="rId69"/>
    <p:sldId id="776" r:id="rId70"/>
    <p:sldId id="778" r:id="rId71"/>
    <p:sldId id="779" r:id="rId72"/>
    <p:sldId id="750" r:id="rId73"/>
    <p:sldId id="751" r:id="rId74"/>
    <p:sldId id="752" r:id="rId75"/>
    <p:sldId id="777" r:id="rId76"/>
    <p:sldId id="753" r:id="rId77"/>
    <p:sldId id="754" r:id="rId78"/>
    <p:sldId id="755" r:id="rId79"/>
    <p:sldId id="756" r:id="rId80"/>
    <p:sldId id="757" r:id="rId81"/>
    <p:sldId id="759" r:id="rId82"/>
    <p:sldId id="758" r:id="rId83"/>
    <p:sldId id="760" r:id="rId84"/>
    <p:sldId id="761" r:id="rId85"/>
    <p:sldId id="762" r:id="rId86"/>
    <p:sldId id="763" r:id="rId87"/>
    <p:sldId id="764" r:id="rId88"/>
    <p:sldId id="765" r:id="rId89"/>
    <p:sldId id="766" r:id="rId90"/>
    <p:sldId id="767" r:id="rId91"/>
    <p:sldId id="700" r:id="rId92"/>
    <p:sldId id="769" r:id="rId93"/>
    <p:sldId id="773" r:id="rId94"/>
    <p:sldId id="772" r:id="rId95"/>
    <p:sldId id="771" r:id="rId96"/>
    <p:sldId id="774" r:id="rId97"/>
    <p:sldId id="768" r:id="rId98"/>
    <p:sldId id="678" r:id="rId99"/>
    <p:sldId id="389" r:id="rId100"/>
    <p:sldId id="276" r:id="rId101"/>
  </p:sldIdLst>
  <p:sldSz cx="12192000" cy="6858000"/>
  <p:notesSz cx="6858000" cy="9144000"/>
  <p:embeddedFontLst>
    <p:embeddedFont>
      <p:font typeface="Calibri" panose="020F0502020204030204" pitchFamily="34" charset="0"/>
      <p:regular r:id="rId103"/>
      <p:bold r:id="rId104"/>
      <p:italic r:id="rId105"/>
      <p:boldItalic r:id="rId106"/>
    </p:embeddedFont>
    <p:embeddedFont>
      <p:font typeface="Open Sans" panose="020B0606030504020204" pitchFamily="34" charset="0"/>
      <p:regular r:id="rId107"/>
      <p:bold r:id="rId108"/>
      <p:italic r:id="rId109"/>
      <p:boldItalic r:id="rId1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  <p14:sldId id="707"/>
          </p14:sldIdLst>
        </p14:section>
        <p14:section name="Professional Mindset" id="{51CD217E-B735-4D0C-92FE-7BACF5A58706}">
          <p14:sldIdLst>
            <p14:sldId id="697"/>
            <p14:sldId id="705"/>
          </p14:sldIdLst>
        </p14:section>
        <p14:section name="Good E" id="{C4656D22-D96C-4365-BEAB-12D7BA327B79}">
          <p14:sldIdLst>
            <p14:sldId id="698"/>
            <p14:sldId id="683"/>
            <p14:sldId id="626"/>
            <p14:sldId id="713"/>
            <p14:sldId id="714"/>
            <p14:sldId id="715"/>
            <p14:sldId id="733"/>
            <p14:sldId id="708"/>
            <p14:sldId id="716"/>
            <p14:sldId id="734"/>
            <p14:sldId id="709"/>
            <p14:sldId id="717"/>
            <p14:sldId id="718"/>
            <p14:sldId id="719"/>
          </p14:sldIdLst>
        </p14:section>
        <p14:section name="Quality" id="{D8D3E1B6-611B-4D52-9FAB-DC0078837356}">
          <p14:sldIdLst>
            <p14:sldId id="720"/>
            <p14:sldId id="738"/>
            <p14:sldId id="710"/>
            <p14:sldId id="721"/>
            <p14:sldId id="780"/>
            <p14:sldId id="727"/>
            <p14:sldId id="728"/>
            <p14:sldId id="729"/>
            <p14:sldId id="730"/>
            <p14:sldId id="731"/>
            <p14:sldId id="725"/>
            <p14:sldId id="796"/>
            <p14:sldId id="726"/>
            <p14:sldId id="722"/>
            <p14:sldId id="723"/>
            <p14:sldId id="724"/>
            <p14:sldId id="732"/>
            <p14:sldId id="782"/>
            <p14:sldId id="783"/>
            <p14:sldId id="787"/>
            <p14:sldId id="789"/>
            <p14:sldId id="790"/>
            <p14:sldId id="791"/>
            <p14:sldId id="792"/>
            <p14:sldId id="794"/>
            <p14:sldId id="784"/>
            <p14:sldId id="785"/>
            <p14:sldId id="793"/>
            <p14:sldId id="786"/>
            <p14:sldId id="781"/>
          </p14:sldIdLst>
        </p14:section>
        <p14:section name="Effective Teamworking" id="{B7D0285A-596E-435F-AA8F-29F31131CA2E}">
          <p14:sldIdLst>
            <p14:sldId id="736"/>
            <p14:sldId id="739"/>
            <p14:sldId id="737"/>
            <p14:sldId id="711"/>
            <p14:sldId id="740"/>
            <p14:sldId id="741"/>
            <p14:sldId id="742"/>
            <p14:sldId id="743"/>
            <p14:sldId id="775"/>
            <p14:sldId id="744"/>
            <p14:sldId id="746"/>
            <p14:sldId id="712"/>
            <p14:sldId id="747"/>
            <p14:sldId id="795"/>
            <p14:sldId id="748"/>
            <p14:sldId id="749"/>
            <p14:sldId id="776"/>
            <p14:sldId id="778"/>
            <p14:sldId id="779"/>
            <p14:sldId id="750"/>
            <p14:sldId id="751"/>
            <p14:sldId id="752"/>
            <p14:sldId id="777"/>
            <p14:sldId id="753"/>
          </p14:sldIdLst>
        </p14:section>
        <p14:section name="Continous Self improvement" id="{7EB2F630-4099-469F-A8C1-889FEA0B1CF0}">
          <p14:sldIdLst>
            <p14:sldId id="754"/>
            <p14:sldId id="755"/>
            <p14:sldId id="756"/>
            <p14:sldId id="757"/>
            <p14:sldId id="759"/>
            <p14:sldId id="758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</p14:sldIdLst>
        </p14:section>
        <p14:section name="Best Practice" id="{D496AFC8-FC08-4EFC-846B-3B25BE214421}">
          <p14:sldIdLst>
            <p14:sldId id="700"/>
            <p14:sldId id="769"/>
            <p14:sldId id="773"/>
            <p14:sldId id="772"/>
            <p14:sldId id="771"/>
            <p14:sldId id="774"/>
          </p14:sldIdLst>
        </p14:section>
        <p14:section name="Postface" id="{79AB6EA7-83E5-4B8E-A839-6BABE95F5126}">
          <p14:sldIdLst>
            <p14:sldId id="768"/>
            <p14:sldId id="678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font" Target="fonts/font5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124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7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2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8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font" Target="fonts/font3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8:14:5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6793 24575,'7'-1'0,"-1"0"0,0 0 0,0 0 0,1-1 0,-1 0 0,0 0 0,-1 0 0,1-1 0,0 0 0,-1 0 0,1 0 0,7-7 0,9-8 0,30-33 0,-18 18 0,122-90 0,-91 73 0,-40 33 0,-1-2 0,37-37 0,110-117 0,-127 134 0,-10 9 0,0-1 0,36-45 0,-30 21 0,-3-3 0,-2 0 0,-3-3 0,30-76 0,-29 68 0,-20 45 0,-1 0 0,-2-1 0,15-50 0,-18 50 0,1 1 0,2 0 0,0 1 0,1-1 0,19-25 0,-17 27 0,0 0 0,-2 0 0,-1-1 0,0 0 0,11-45 0,-10 7 0,-4 16 0,2 1 0,25-75 0,-18 72 0,-2-1 0,9-60 0,-12 54 0,24-76 0,-27 101 0,-1 0 0,-1-1 0,1-36 0,0 9 0,54-337 0,-50 318 0,4 1 0,39-120 0,1-1 0,-45 169 0,1 1 0,-1 0 0,-1-2 0,-2 1 0,0-1 0,-2 0 0,3-39 0,-6 11 0,13-74 0,-10 84 0,-1-72 0,-4 76 0,1 0 0,10-56 0,-4 47 0,2-68 0,0-9 0,-1 33 0,-7 69 0,0 0 0,2-1 0,2 1 0,0 0 0,15-44 0,-14 52 0,-2 0 0,0 0 0,0-1 0,-2 1 0,-1-1 0,0 0 0,-1 1 0,-3-25 0,1 21 0,1 1 0,1-1 0,1 0 0,1 0 0,7-31 0,-2 18 0,-2-1 0,0 1 0,-3-1 0,-4-69 0,1 60 0,1 0 0,9-63 0,22-126 0,-27 197 0,0-1 0,-3-54 0,-2 55 0,2 0 0,9-61 0,5-34 0,-12 95 0,0 1 0,3 0 0,12-44 0,31-71 0,-46 146 0,0 0 0,0 1 0,1-1 0,-1 1 0,1 0 0,0 0 0,0 0 0,1 0 0,-1 1 0,1 0 0,0 0 0,0 0 0,0 0 0,0 1 0,0 0 0,0 0 0,1 0 0,-1 1 0,10-2 0,9-2 0,1 2 0,0 0 0,27 1 0,-29 2 0,1 0 0,-1 2 0,0 0 0,24 7 0,-37-6 0,0 0 0,-1 0 0,1 1 0,-1 1 0,0 0 0,-1 0 0,1 0 0,-1 1 0,0 1 0,0-1 0,12 15 0,1 4 0,-2 2 0,0 0 0,-2 1 0,16 32 0,-17-28 0,-1 1 0,-2 0 0,-1 1 0,14 65 0,4 100 0,-21-114 0,6 132 0,-16 662 0,3-847 0,9 53 0,2 24 0,-11-84 0,1 1 0,7 25 0,-1-2 0,14 53 0,-15-72 0,-1 0 0,-2 0 0,3 54 0,-7-65 0,1 1 0,8 31 0,3 35 0,-11 631 0,-5-351 0,5-321 0,2-1 0,2-1 0,22 79 0,-2 35 0,-14-57 0,-10-72 0,8 45 0,-4-54 0,1-2 0,0 1 0,1-1 0,1 0 0,0 0 0,2-1 0,-1-1 0,2 0 0,24 25 0,9 13 0,-20-18 0,-18-25 0,0 0 0,1 0 0,0 0 0,15 13 0,9 4 0,1-2 0,2-1 0,0-2 0,1-1 0,68 28 0,-30-14 0,-61-27 0,-1-1 0,2-1 0,-1 0 0,1-1 0,0 0 0,0-1 0,22 3 0,126 23 0,-75-11 0,-33-7 0,89 30 0,-102-24 0,-29-13 0,0 1 0,1-2 0,-1 0 0,1 0 0,15 2 0,95 18 0,-91-15 0,0-2 0,1-2 0,49 2 0,-70-6 0,1-2 0,0 1 0,-1-2 0,1 0 0,17-5 0,-25 6 0,0-1 0,0-1 0,-1 1 0,1-1 0,0 0 0,-1 0 0,0 0 0,0 0 0,0-1 0,0 0 0,0 0 0,-1 0 0,0 0 0,1 0 0,2-7 0,38-64 0,-17 33 0,-3-1 0,-1-2 0,25-71 0,59-179 0,-81 226 0,-15 42 0,-1-1 0,9-43 0,5-11 0,-18 66 0,0-1 0,-2 0 0,0 0 0,0 0 0,0-22 0,9-97 0,0-19 0,-16 13 0,5-152 0,0 283 0,0 0 0,1 0 0,0 1 0,0-1 0,1 1 0,1 0 0,0 0 0,0 0 0,1 1 0,0 0 0,1 0 0,0 0 0,0 1 0,0 0 0,1 0 0,1 1 0,-1 0 0,1 1 0,0 0 0,1 0 0,0 1 0,14-6 0,4-1 0,1 1 0,-1 2 0,54-10 0,10-5 0,-73 18 0,1 0 0,0 2 0,41-5 0,-23 7 0,1 1 0,0 2 0,0 2 0,0 1 0,-1 2 0,0 2 0,0 2 0,-1 1 0,0 2 0,-1 1 0,0 2 0,39 24 0,-51-25 0,0 1 0,-1 1 0,21 20 0,-36-29 0,-1 0 0,1 0 0,-2 0 0,1 1 0,-2 0 0,1 1 0,-1-1 0,0 1 0,-1 0 0,0 0 0,3 15 0,5 41 0,6 92 0,-7-73 0,-6-51 0,2 52 0,-5-25 0,15 107 0,-13-131 0,-1 1 0,-3 37 0,-1-45 0,2 1 0,0-1 0,12 59 0,-1-39 0,-5-16 0,2-1 0,1 0 0,1 0 0,26 50 0,-8-32 0,85 159 0,-107-198 0,0-1 0,1-1 0,1 1 0,0-1 0,11 10 0,9 11 0,-21-23 0,-1 0 0,2 0 0,-1-1 0,1 0 0,0-1 0,0 0 0,1 0 0,0-1 0,0 0 0,0-1 0,0 0 0,1-1 0,0 0 0,0 0 0,15 1 0,253 46 0,-245-44 0,-1 2 0,41 16 0,-42-13 0,1-1 0,40 7 0,-39-13 0,0 2 0,0 2 0,-1 0 0,47 20 0,-35-10 0,0-3 0,1-2 0,0-1 0,55 5 0,-14-1 0,79 27 0,-114-28 0,70 29 0,-82-28 0,76 21 0,-83-30 0,-10-1 0,0-2 0,43 4 0,-58-8 0,1 0 0,0-1 0,0 0 0,-1-1 0,1 0 0,-1 0 0,1 0 0,-1-1 0,0-1 0,0 1 0,9-7 0,31-23 0,-2-2 0,-1-2 0,66-70 0,-96 91 0,1-2 0,0 0 0,-1-1 0,-2-1 0,0 0 0,18-38 0,-22 43 0,1 0 0,0 1 0,1 0 0,16-15 0,-18 21 0,-1-1 0,0 0 0,0-1 0,0 1 0,-1-2 0,-1 1 0,0-1 0,0 1 0,-1-2 0,-1 1 0,5-14 0,-1-19 0,-1 13 0,-1-1 0,1-59 0,-8-463 0,3 525 0,1 0 0,1-1 0,1 1 0,11-33 0,-13 55 0,-1 0 0,1 1 0,1-1 0,-1 1 0,1 0 0,1 0 0,-1 0 0,1 0 0,0 1 0,0 0 0,0 0 0,1 0 0,0 0 0,0 1 0,0 0 0,0 1 0,1-1 0,-1 1 0,1 0 0,0 1 0,0 0 0,0 0 0,10-2 0,18-1 0,-1 1 0,1 2 0,59 3 0,-44 1 0,-39-2 0,1 2 0,-1-1 0,1 1 0,-1 1 0,0 0 0,0 1 0,0 0 0,0 1 0,-1 0 0,11 7 0,16 12 0,46 39 0,-17-11 0,-55-44 0,8 4 0,-2 1 0,1 0 0,-2 1 0,0 1 0,0 0 0,-2 1 0,21 29 0,-1 7 0,43 49 0,-45-60 0,14 32 0,-36-56 0,0 0 0,1-1 0,0 0 0,20 20 0,-21-28 0,-1 1 0,0-1 0,-1 1 0,0 1 0,0 0 0,-1 0 0,0 0 0,-1 1 0,0 0 0,-1 0 0,0 0 0,-1 1 0,0 0 0,-1 0 0,3 16 0,-1-6 0,0 1 0,2-1 0,0 0 0,2 0 0,0-1 0,2-1 0,16 26 0,-9-15 0,26 63 0,-19-22 0,22 97 0,3 27 0,-40-149 0,-7-33 0,-1-1 0,2 1 0,0-1 0,1 0 0,10 21 0,-13-30 0,1 0 0,0 0 0,0-1 0,0 1 0,0-1 0,0 0 0,1 0 0,0 0 0,-1-1 0,1 1 0,0-1 0,0 0 0,1 0 0,-1 0 0,0-1 0,1 1 0,-1-1 0,1 0 0,-1 0 0,1-1 0,7 1 0,72 1 0,-51-2 0,0 1 0,0 2 0,-1 1 0,33 8 0,37 12 0,-64-16 0,-1 1 0,0 1 0,41 18 0,-66-23 0,1 0 0,0-1 0,0-1 0,0 0 0,0-1 0,23 1 0,85-6 0,-44 0 0,106 10 0,-157-4 0,0 1 0,-1 2 0,0 0 0,0 1 0,25 12 0,-34-13 0,0 0 0,0-2 0,0 0 0,0-1 0,1 0 0,19 0 0,105-5 0,-56-1 0,35 5 0,122-4 0,-236 1 0,-1 0 0,1 0 0,-1 0 0,0-1 0,1 1 0,-1-1 0,0-1 0,0 1 0,0-1 0,0 0 0,-1 0 0,1 0 0,-1 0 0,0-1 0,0 0 0,0 0 0,0 0 0,-1 0 0,1-1 0,-1 0 0,0 1 0,-1-1 0,5-10 0,2-9 0,-2 0 0,0-1 0,-2 0 0,4-29 0,6-29 0,-4 41 0,-1-1 0,-3 0 0,-1-1 0,-1-70 0,-4 33 0,0 21 0,-3 0 0,-14-92 0,11 109 0,1-1 0,4-87 0,-1-17 0,-11 66 0,7 56 0,1 1 0,0-29 0,3-1 0,3-116 0,1 162 0,-1-1 0,1 0 0,1 1 0,0 0 0,0 0 0,0 0 0,1 0 0,1 1 0,0 0 0,8-10 0,21-34 0,-32 46 0,1 1 0,-1 1 0,1-1 0,0 0 0,0 1 0,0 0 0,1 0 0,-1 0 0,1 0 0,0 1 0,0 0 0,1 0 0,-1 0 0,1 1 0,-1 0 0,1 0 0,0 0 0,0 0 0,-1 1 0,8 0 0,15-2 0,0 2 0,-1 1 0,36 4 0,6 0 0,-48-4 0,17 0 0,0 1 0,62 10 0,-88-8 0,0 0 0,1 1 0,-1 0 0,0 1 0,-1 0 0,1 1 0,-1 0 0,0 1 0,-1 0 0,0 1 0,16 15 0,20 37 0,-5-5 0,3 3 0,-34-43 0,2 0 0,18 21 0,-24-29 0,0-1 0,-1 1 0,0 0 0,7 15 0,18 24 0,20 14 0,-2 2 0,-4 1 0,-2 3 0,-3 2 0,38 89 0,-54-99 0,19 37 0,-21-53 0,-1 1 0,-2 0 0,-2 2 0,11 49 0,-23-62 0,0 0 0,-3 0 0,-2 43 0,1 41 0,2-103 0,1-1 0,0 1 0,0-1 0,1 1 0,1-1 0,0-1 0,1 1 0,0-1 0,9 13 0,10 21 0,2 18 0,-25-54 0,0-1 0,1 0 0,0 0 0,1-1 0,-1 1 0,1-1 0,1 1 0,0-1 0,0 0 0,0-1 0,1 1 0,0-1 0,0-1 0,0 1 0,1-1 0,0 0 0,8 5 0,19 4 0,0-1 0,0-1 0,49 8 0,-44-11 0,0 1 0,51 22 0,-74-26 0,1-1 0,0-1 0,0 0 0,0-1 0,0-1 0,0-1 0,30-1 0,-22 0 0,1 2 0,37 5 0,107 16 0,-63-11 0,76 24 0,-90-16 0,-43-8 0,54 21 0,-57-17 0,9-1 0,110 15 0,-98-20 0,82 16 0,-8 3 0,-74-17 0,87 28 0,-110-17 0,-38-19 0,1 1 0,-1-2 0,1 1 0,-1-1 0,15 4 0,60 13 0,-38-9 0,0-1 0,61 4 0,95 9-1365,-179-21-5461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8:18:2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7702 24575,'17'-1'0,"-1"0"0,0-1 0,1-1 0,-1-1 0,0 0 0,22-9 0,91-49 0,-88 40 0,60-22 0,-91 42 0,-1-1 0,0 0 0,-1 0 0,1-1 0,-1-1 0,0 1 0,0-1 0,0-1 0,0 1 0,-1-1 0,0 0 0,0-1 0,-1 0 0,0 0 0,0 0 0,0-1 0,-1 0 0,6-12 0,11-30 0,-1-2 0,-3 0 0,-2-1 0,14-78 0,3 21 0,-22 80 0,-2 0 0,9-46 0,6-19 0,-18 75 0,0 0 0,-1-1 0,-2 1 0,3-30 0,-3 4 0,1 0 0,3 1 0,1 0 0,3 0 0,22-60 0,5-43 0,-29 103 0,29-83 0,-31 109 0,-1-2 0,-1 1 0,-1 0 0,0-1 0,0-31 0,-6-111 0,-1 62 0,4-3 0,-3-107 0,-11 125 0,8 57 0,-4-56 0,11 51 0,1 0 0,1 0 0,15-56 0,1 2 0,-13 44 0,-5 26 0,1 0 0,1 0 0,0 0 0,13-31 0,81-184 0,-88 207 0,1 0 0,2 1 0,0 0 0,2 1 0,0 1 0,23-27 0,-31 45 0,-1 0 0,1-1 0,1 2 0,-1-1 0,1 1 0,0 0 0,0 1 0,0 0 0,0 0 0,0 1 0,1 0 0,15-2 0,12 1 0,63 3 0,-66 1 0,-24-1 0,0 0 0,0 0 0,0 2 0,0-1 0,0 1 0,0 0 0,0 1 0,0 0 0,-1 0 0,0 1 0,1 0 0,-1 1 0,-1-1 0,1 2 0,9 7 0,-3-3 0,-1 0 0,0 1 0,0 0 0,-1 1 0,-1 0 0,0 1 0,-1 1 0,0-1 0,-1 1 0,-1 1 0,0 0 0,10 29 0,42 119 0,-53-144 0,0 1 0,-2 1 0,4 27 0,0-1 0,-4-16 0,-2 1 0,-1 0 0,-2 40 0,-1-37 0,2-1 0,7 52 0,0-22 0,-3 0 0,-5 110 0,2 48 0,-1-217 0,0 0 0,0 0 0,1 0 0,-1 0 0,1 0 0,0 0 0,0 0 0,1-1 0,-1 1 0,1-1 0,0 0 0,0 0 0,1 0 0,-1 0 0,1 0 0,0-1 0,0 1 0,0-1 0,0 0 0,1 0 0,-1-1 0,1 0 0,0 1 0,-1-1 0,1-1 0,9 3 0,12 2 0,0 0 0,0-2 0,51 1 0,-74-5 0,11 1 0,9 1 0,0-2 0,0 0 0,0-1 0,33-7 0,-52 7 0,1 0 0,-1 0 0,1 0 0,-1-1 0,0 1 0,0-1 0,0 0 0,0-1 0,0 1 0,0-1 0,0 1 0,-1-1 0,1 0 0,-1-1 0,0 1 0,0 0 0,0-1 0,0 0 0,-1 0 0,1 0 0,-1 0 0,0 0 0,0 0 0,-1 0 0,1-1 0,-1 1 0,0-1 0,1-7 0,23-164 0,-20 144 0,14-45 0,-12 52 0,-1 1 0,-1-1 0,3-44 0,-8-700 0,-2 355 0,4 385 0,1 0 0,7-30 0,1-9 0,-7 47 0,2 1 0,1 0 0,0 0 0,2 1 0,0 0 0,1 1 0,1 0 0,14-19 0,22-40 0,38-58 0,-65 105 0,-1 0 0,-2-1 0,17-43 0,-18 26 0,-12 32 0,1 1 0,1 0 0,0 1 0,1-1 0,0 1 0,15-20 0,180-236 0,-201 268 0,0 1 0,0-1 0,0 1 0,0 0 0,0-1 0,1 1 0,-1 0 0,1 0 0,-1 0 0,0 0 0,1 0 0,0 0 0,-1 0 0,1 0 0,0 1 0,-1-1 0,1 1 0,0-1 0,0 1 0,-1 0 0,1-1 0,0 1 0,0 0 0,0 0 0,-1 0 0,1 1 0,0-1 0,0 0 0,-1 1 0,1-1 0,0 1 0,0-1 0,-1 1 0,1 0 0,-1 0 0,1 0 0,-1 0 0,1 0 0,-1 0 0,1 0 0,-1 0 0,2 3 0,8 8 0,0 0 0,-1 0 0,-1 1 0,10 17 0,4 5 0,-8-15 0,0-1 0,-2 2 0,-1 0 0,0 0 0,-2 1 0,0 0 0,-1 1 0,-2 0 0,9 42 0,7 22 0,-16-66 0,-1 0 0,-1 1 0,-1 0 0,2 34 0,6 63 0,-6-80 0,1 53 0,-8 1081 0,0-1168 0,1-1 0,0 0 0,0 1 0,0-1 0,0 0 0,1 0 0,0 1 0,0-1 0,0 0 0,0 0 0,1 0 0,0 0 0,-1 0 0,2 0 0,-1-1 0,0 1 0,1 0 0,-1-1 0,1 0 0,0 0 0,0 0 0,0 0 0,1 0 0,-1-1 0,1 1 0,-1-1 0,1 0 0,0 0 0,0 0 0,0 0 0,0-1 0,6 2 0,77 29 0,-70-24 0,1-1 0,0 0 0,0-2 0,0 0 0,0-1 0,38 3 0,109 5 0,23 0 0,-119-11 0,63-3 0,-129 1 0,0 1 0,-1-1 0,1 0 0,0 0 0,0-1 0,-1 1 0,1 0 0,0-1 0,-1 0 0,0 0 0,1 1 0,-1-1 0,0-1 0,0 1 0,0 0 0,0 0 0,0-1 0,-1 1 0,1-1 0,-1 0 0,1 1 0,-1-1 0,0 0 0,0 0 0,1-5 0,2-10 0,0 0 0,-1-1 0,1-18 0,-3 20 0,0 11 0,0-8 0,0 0 0,1 0 0,1 1 0,0-1 0,1 1 0,0 0 0,7-13 0,0-2 0,0 0 0,-2-1 0,-2 0 0,0-1 0,3-46 0,-4 34 0,18-72 0,58-123 0,-73 215 0,1 0 0,2 0 0,0 2 0,1-1 0,18-20 0,-8 10 0,18-21 0,86-86 0,-100 110 0,146-149 0,-148 150 0,-2-2 0,-1 0 0,27-48 0,18-24 0,-18 25 0,-3-1 0,-3-3 0,-4-1 0,35-104 0,-57 131 0,18-93 0,-9 30 0,-24 108 0,142-492 0,-127 453 0,-2 0 0,-2-1 0,-2 0 0,-3-1 0,-1 0 0,-1-58 0,-19-69 0,-1-23 0,15 165 0,-2-5 0,2 0 0,2 1 0,9-43 0,-5 41 0,-6 28 0,1 1 0,0 0 0,1 0 0,7-19 0,-8 28 0,-1 0 0,1 0 0,0 0 0,-1 1 0,1-1 0,0 1 0,0-1 0,1 1 0,-1 0 0,1 0 0,-1 0 0,1 0 0,-1 0 0,1 0 0,0 1 0,0-1 0,0 1 0,0 0 0,0 0 0,0 0 0,0 0 0,5 0 0,3 0 0,1 0 0,-1 1 0,1 0 0,0 1 0,-1 0 0,1 1 0,-1 0 0,0 1 0,1 0 0,-1 1 0,-1 0 0,1 1 0,-1 0 0,1 1 0,-2 0 0,19 14 0,0 5 0,-1 0 0,-1 2 0,-1 1 0,22 32 0,-31-37 0,-1 1 0,0 1 0,-2 1 0,12 30 0,32 115 0,-8-23 0,-37-118 0,0 0 0,25 41 0,-31-60 0,-1 1 0,-1 1 0,0-1 0,0 0 0,-1 1 0,1 16 0,2 6 0,1 12 0,-2 0 0,-3 1 0,-5 75 0,0-19 0,3 1043 0,3-1114 0,1-1 0,2 0 0,1 0 0,1-1 0,2 0 0,25 57 0,15 47 0,-44-119 0,0-1 0,2 0 0,-1-1 0,2 0 0,15 21 0,10 15 0,-28-41 0,0-1 0,1 0 0,0-1 0,0 1 0,1-1 0,-1-1 0,14 9 0,68 38 0,-62-38 0,0 0 0,1-1 0,0-1 0,1-2 0,1-1 0,33 7 0,10 6 0,-60-17 0,0-1 0,1-1 0,-1 0 0,1-1 0,20 2 0,180-4 0,-100-3 0,-103 2 0,0-1 0,0-1 0,0 0 0,0-1 0,0 0 0,-1 0 0,1-1 0,16-10 0,79-51 0,-82 48 0,8-4 0,-2-1 0,40-38 0,-60 50 0,-1 0 0,0 0 0,-1-1 0,0 0 0,-1-1 0,0 0 0,-1 0 0,0 0 0,-1-1 0,5-15 0,1-15 0,-1 0 0,-2 0 0,-2-1 0,0-61 0,7-54 0,-1 6 0,-13-445 0,-1 559 0,-9-56 0,5 55 0,-2-52 0,7 42 0,-12-80 0,11 107 0,1 1 0,1 0 0,1-1 0,0 1 0,2 0 0,1 0 0,11-36 0,0-7 0,-11 37 0,-1 0 0,-1-41 0,-2 36 0,7-45 0,-3 48 0,2-1 0,2 1 0,14-38 0,-13 40 0,0 0 0,6-46 0,-9 39 0,14-42 0,5 7 0,3 1 0,3 2 0,2 1 0,82-118 0,-78 118 0,-32 54 0,0 1 0,1 0 0,0 1 0,1-1 0,0 1 0,11-11 0,117-100 0,-120 111 0,0 0 0,1 0 0,1 2 0,0 0 0,0 0 0,0 2 0,1 0 0,0 1 0,0 1 0,0 1 0,0 1 0,24-1 0,-37 3 0,1 1 0,-1 0 0,0 0 0,0 0 0,0 0 0,0 1 0,0 0 0,0 0 0,0 0 0,0 1 0,-1 0 0,0-1 0,1 2 0,-1-1 0,0 0 0,0 1 0,-1 0 0,1 0 0,-1 0 0,5 8 0,5 9 0,-1 0 0,-1 1 0,11 31 0,0-1 0,-8-19 0,18 61 0,-11-27 0,11 5 0,-21-50 0,15 43 0,-17-37 0,2-2 0,19 36 0,8 20 0,-9 5 0,9 22 0,-15-48 0,-2 0 0,-3 2 0,11 75 0,6 72 0,-30-182 0,1-1 0,1 0 0,11 27 0,-9-32 0,-2-1 0,-1 1 0,-1 0 0,0 1 0,1 33 0,-2-23 0,1 0 0,1 0 0,2 0 0,1-1 0,2 0 0,18 37 0,3 15 0,-27-69 0,2-1 0,-1 0 0,2-1 0,0 0 0,0 0 0,1 0 0,1-1 0,0 0 0,1-1 0,0 0 0,13 9 0,-17-16 0,-1-1 0,0 0 0,1 0 0,-1-1 0,1 0 0,0 0 0,0 0 0,0-1 0,0 0 0,10 0 0,79-4 0,-44 0 0,6 4 0,-41 1 0,-1-1 0,1-1 0,-1 0 0,0-2 0,1 0 0,-1 0 0,0-2 0,0 0 0,16-6 0,-2-5 0,0 0 0,-1-2 0,-1-2 0,34-29 0,-54 41 0,-2-1 0,1-1 0,-1 1 0,0-1 0,-1 0 0,0 0 0,0-1 0,3-11 0,-1 2 0,-1-1 0,-1 0 0,4-25 0,-2-40 0,-7-153 0,-4 93 0,5-444 0,1 567 0,1 0 0,1 1 0,1 0 0,0 0 0,2 0 0,1 0 0,17-33 0,-9 21 0,16-54 0,-20 43 0,6-24 0,36-87 0,-48 142 0,20-46 0,25-88 0,-45 128 0,1 0 0,15-29 0,-15 35 0,0 0 0,-1 0 0,-1-1 0,0 0 0,-1 0 0,4-27 0,-8 31 0,1 0 0,1 0 0,-1 0 0,2 0 0,5-16 0,-7 23 0,0 0 0,1 1 0,-1-1 0,1 1 0,0-1 0,0 1 0,0 0 0,0 0 0,0 0 0,1 0 0,-1 0 0,1 0 0,-1 1 0,1-1 0,-1 1 0,1 0 0,0 0 0,0 0 0,0 0 0,-1 0 0,1 0 0,0 1 0,5-1 0,24-1 0,46 4 0,-54-1 0,0 0 0,0-2 0,0 0 0,24-5 0,159-30 0,-143 30 0,1 2 0,92 6 0,-36 1 0,18-1 0,152-4 0,-268-1 0,0-1 0,-1-1 0,25-8 0,-26 6 0,0 1 0,1 1 0,39-3 0,412 7 0,-218 3 0,-214-1 0,1-3 0,80-12 0,-66 6 0,0 2 0,0 3 0,86 6 0,-24 0 0,165 13 0,-142-6 0,-90-9 0,79 14 0,-70-7 0,0-3 0,0-3 0,65-5 0,-9 0 0,-74 4 0,0 1 0,51 11 0,31-1 0,4 1 0,47 12 0,51 0 0,-159-17 0,0-3 0,125-6 0,-65-2 0,-69 3 0,-20-2 0,0 2 0,-1 2 0,1 2 0,40 8 0,-38-5 0,1-2 0,1-2 0,-1-1 0,61-6 0,-1 1 0,-16 4 0,112 13 0,-75 3-682,178 2-1,-279-20-6143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8:18:2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465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97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7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3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3190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41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54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358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886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60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84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4870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583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0883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3930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4939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9370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0831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9641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593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0938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8585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5484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4186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2879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950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1548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2637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064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781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2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822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135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9867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620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738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5716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4845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641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856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287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9387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832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56520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295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12906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77934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7059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81930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3982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15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8283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4524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37497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32302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0739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66682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84618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656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40002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24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972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5427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56865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7233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08686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60547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6050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98232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6135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586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08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79335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25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60277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0032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610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16126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3121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495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6100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720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Occam%27s%20raz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w.org/Robert_Watson-Wat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ethw.org/Radar_during_World_War_I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ostmortem-cultur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ostmortem-cultur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ostmortem-culture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ostmortem-culture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ostmortem-culture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incident-management/kpis/severity-leve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ostmortem-culture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retrospectivewiki.org/index.php?title=The_Prime_Directiv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lon%27s_razo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ughtbot/guides/tree/main/code-review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ywellmind.com/priming-and-the-psychology-of-memory-4173092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decisionlab.com/biases/priming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Professionalism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eep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imple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tupid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Backed mathematically provable theory “Occam’s Razor”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“For two equal successful methods, the more complex is more likely to be incorrect”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https://www.merriam-webster.com/dictionary/Occam%27s%20razor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2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KISS</a:t>
            </a: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use as few moving parts as possible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use plain simple coding style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refactor unnecessary complexity at the design phase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9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to engineer by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KISS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Every job has a few good tools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lots of bad tools…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Perfect is the enemy of good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0" y="41195"/>
            <a:ext cx="810409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If you only have a hammer, everything looks like a nail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7ACB2-70A2-57BC-0440-EA9C9407562D}"/>
              </a:ext>
            </a:extLst>
          </p:cNvPr>
          <p:cNvSpPr txBox="1"/>
          <p:nvPr/>
        </p:nvSpPr>
        <p:spPr>
          <a:xfrm>
            <a:off x="6819462" y="6332171"/>
            <a:ext cx="710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https://www.explainxkcd.com/wiki/index.php/1926:_Bad_Code</a:t>
            </a:r>
          </a:p>
        </p:txBody>
      </p:sp>
      <p:pic>
        <p:nvPicPr>
          <p:cNvPr id="2054" name="Picture 6" descr="&quot;Oh my God, why did you scotch-tape a bunch of hammers together?&quot; &quot;It's ok! Nothing depends on this wall being destroyed efficiently.&quot;">
            <a:extLst>
              <a:ext uri="{FF2B5EF4-FFF2-40B4-BE49-F238E27FC236}">
                <a16:creationId xmlns:a16="http://schemas.microsoft.com/office/drawing/2014/main" id="{15521CF0-752F-8918-CD27-8966FAC08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4" y="1392611"/>
            <a:ext cx="11271763" cy="421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job has a few good tools</a:t>
            </a: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“If you only have a hammer, everything looks like a nail”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Use the right tool for the job</a:t>
            </a:r>
            <a:b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 every problem is a python problem,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 every problem is a programming problem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 every problem is a technical problem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to engineer by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KISS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Every job has a few good tools</a:t>
            </a:r>
            <a:b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800" i="1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lots of bad tools…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Perfect is the enemy of good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0" y="41195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Perfect is the enemy of Good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7ACB2-70A2-57BC-0440-EA9C9407562D}"/>
              </a:ext>
            </a:extLst>
          </p:cNvPr>
          <p:cNvSpPr txBox="1"/>
          <p:nvPr/>
        </p:nvSpPr>
        <p:spPr>
          <a:xfrm>
            <a:off x="9897036" y="6324215"/>
            <a:ext cx="710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https://xkcd.com/319/</a:t>
            </a:r>
          </a:p>
        </p:txBody>
      </p:sp>
      <p:pic>
        <p:nvPicPr>
          <p:cNvPr id="2050" name="Picture 2" descr="Chuck Jones is a vengeful god.">
            <a:extLst>
              <a:ext uri="{FF2B5EF4-FFF2-40B4-BE49-F238E27FC236}">
                <a16:creationId xmlns:a16="http://schemas.microsoft.com/office/drawing/2014/main" id="{B5CD210F-934C-11C9-2101-F4C410F8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9" y="1411704"/>
            <a:ext cx="11674181" cy="33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784517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Perfect is the enemy of good</a:t>
            </a: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Much of the rapid progress made …by British radar… can be attributed to 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 tooltip="Robert Watson-Wat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Watson-Watt's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 doctrine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“Give them the third best to go on with; the second best comes too late, the best never comes.”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https://ethw.org/Radar_during_World_War_II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https://ethw.org/Robert_Watson-Watt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F44876-B5D4-1699-0EFE-8CD24615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19" y="1539955"/>
            <a:ext cx="3680328" cy="41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963241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Perfect is the enemy of good</a:t>
            </a: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Agile teaches working code is preferred to perfect design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 this: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P.O.C first with working prototypes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get working code into develop / production fast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don’t wait for perfect, do working today</a:t>
            </a:r>
            <a:endParaRPr kumimoji="0" lang="en-GB" sz="24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4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to engineer by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KISS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Every job has a few good tools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lots of bad tools…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Perfect is the enemy of good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3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29300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Professionalism starts with the simple :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Tidy appearance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Punctuality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Good Email and Verbal skills</a:t>
            </a:r>
          </a:p>
          <a:p>
            <a:pPr>
              <a:buSzPts val="1500"/>
            </a:pP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above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expected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professional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following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how to be </a:t>
            </a:r>
            <a:r>
              <a:rPr lang="en-GB" sz="36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 good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professional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Attention to Quality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0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Engineering is only as good as it’s weakest link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Whether that is poor design choice, or a bug in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Rules of thumb for professional modern engineer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9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61391" y="200123"/>
            <a:ext cx="969981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Fail to plan, plan to fail: Style Guides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7ACB2-70A2-57BC-0440-EA9C9407562D}"/>
              </a:ext>
            </a:extLst>
          </p:cNvPr>
          <p:cNvSpPr txBox="1"/>
          <p:nvPr/>
        </p:nvSpPr>
        <p:spPr>
          <a:xfrm>
            <a:off x="6819462" y="6332171"/>
            <a:ext cx="710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https://www.explainxkcd.com/wiki/index.php/1513:_Code_Quality</a:t>
            </a:r>
          </a:p>
        </p:txBody>
      </p:sp>
      <p:pic>
        <p:nvPicPr>
          <p:cNvPr id="2052" name="Picture 4" descr="I honestly didn't think you could even USE emoji in variable names. Or that there were so many different crying ones.">
            <a:extLst>
              <a:ext uri="{FF2B5EF4-FFF2-40B4-BE49-F238E27FC236}">
                <a16:creationId xmlns:a16="http://schemas.microsoft.com/office/drawing/2014/main" id="{0C9AC35E-5254-5133-FD34-6D747A80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5" y="971549"/>
            <a:ext cx="11818210" cy="41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quality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aka “the 5 Ps”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Team-Exercise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Learning from Failure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Post-mortems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5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aka “the 5 Ps”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49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3636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Agile teaches to plan the future at high abstraction (epic level), and breakdown the now “just in time” (work ticket level)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Don’t plan the future at all…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This is a common agile anti pattern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3636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Think of the spirit backlog when implementing current work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Look for easy ways to lay out infrastructure for future work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Lookout for “two birds with one stone” opportunities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Good engineers build the roads of today, while laying the foundations of the future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3636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Also known as the 5 Ps in the British army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Fail to plan, plan to fail: 5 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1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3636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Also known as the 5 Ps in the British army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Proper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Planning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Prevents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Poor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Performance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Fail to plan, plan to fail: 5 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5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b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aka “the 5 Ps”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9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strike="sngStrik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Professionalism</a:t>
            </a:r>
          </a:p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 Mindset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0606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Walk forward, and don’t go fall backwards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Prod bugs cost x100 what a develop bug costs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Check your completed work is working</a:t>
            </a:r>
          </a:p>
          <a:p>
            <a:pPr>
              <a:buSzPct val="100000"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Check your previous work is still 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0606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are responsible for your work output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NEVER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fire and forget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when writing code, or making system changes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ALWAYS</a:t>
            </a:r>
            <a:r>
              <a:rPr lang="en-GB" sz="28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kick the tyres when completing work</a:t>
            </a:r>
            <a:br>
              <a:rPr lang="en-GB" sz="28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it, you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0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it, you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it, tips: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Use unit / integration testing if programming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Setup alarms and automated checks if setting up systems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noProof="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nothing wrong with a quick eyeball check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too !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8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teaches continuous improvement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Hunt out poor inefficient processes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Spot common anti-patterns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Refactor the places that bugs lurk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Now for a saying by a very special guy, someone who knew a thing or two about affecting change in rigid complex systems in the real world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Same rules apply to 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64181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“Change does not roll in on the wheels of inevitability, but comes through continuous struggle.“ 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~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Martin Luther King, Jr.</a:t>
            </a: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1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https://en.wikipedia.org/wiki/Martin_Luther_King_Jr.</a:t>
            </a: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 descr="Portrait of King">
            <a:extLst>
              <a:ext uri="{FF2B5EF4-FFF2-40B4-BE49-F238E27FC236}">
                <a16:creationId xmlns:a16="http://schemas.microsoft.com/office/drawing/2014/main" id="{B5B621CB-6B8D-7AA1-3A97-C254F670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43" y="1539955"/>
            <a:ext cx="2786903" cy="418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“Change … comes through continuous struggle.“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Same rules apply to software….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and just about anything worth fighting for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2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b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aka “the 5 Ps”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7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Team-Exercise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Learning from Failure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Post-mortems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1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sprint regular post-mortem is the Retrospective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After serious or large scale failures, large success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teams commonly carry out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* Also called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After Action Reports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Washups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https://sre.google/sre-book/postmortem-culture/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after Failure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6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Post-mortem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reports/meetings are method for discovering true reasons for failure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After serious or large scale failures, large success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teams commonly carry out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* Also called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After Action Reports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Washups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https://sre.google/sre-book/postmortem-culture/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after Failure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4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Mindset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697" y="4398168"/>
            <a:ext cx="10515600" cy="1500187"/>
          </a:xfrm>
        </p:spPr>
        <p:txBody>
          <a:bodyPr/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Minus the looking and sounding professional, that is expected knowledge</a:t>
            </a:r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Often there in non-blameless teams, the obvious is covered up for fear of blame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are designed to rip that band aid off to find the true malaise behind failure events</a:t>
            </a:r>
            <a:endParaRPr kumimoji="0" lang="en-GB" sz="2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https://sre.google/sre-book/postmortem-culture/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after Failure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8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Failure event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Post-mortem report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 meeting</a:t>
            </a: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Profit … ?</a:t>
            </a: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 mean value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https://sre.google/sre-book/postmortem-culture/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Process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Organisations often grade severity of bugs / outages / events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Mature organisation mandate post-mortems above a severity threshold</a:t>
            </a:r>
            <a:b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https://sre.google/sre-book/postmortem-culture/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Post-mortem: 1) Failure Event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2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From Atlassian, who create Jira / Confluence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1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https://www.atlassian.com/incident-management/kpis/severity-levels</a:t>
            </a:r>
            <a:r>
              <a:rPr kumimoji="0" lang="en-GB" sz="1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Severity Example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824284-0EED-C7CA-A19A-EC7D36A4A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46581"/>
              </p:ext>
            </p:extLst>
          </p:nvPr>
        </p:nvGraphicFramePr>
        <p:xfrm>
          <a:off x="718992" y="2245259"/>
          <a:ext cx="10389609" cy="4402226"/>
        </p:xfrm>
        <a:graphic>
          <a:graphicData uri="http://schemas.openxmlformats.org/drawingml/2006/table">
            <a:tbl>
              <a:tblPr/>
              <a:tblGrid>
                <a:gridCol w="882437">
                  <a:extLst>
                    <a:ext uri="{9D8B030D-6E8A-4147-A177-3AD203B41FA5}">
                      <a16:colId xmlns:a16="http://schemas.microsoft.com/office/drawing/2014/main" val="335347959"/>
                    </a:ext>
                  </a:extLst>
                </a:gridCol>
                <a:gridCol w="3562150">
                  <a:extLst>
                    <a:ext uri="{9D8B030D-6E8A-4147-A177-3AD203B41FA5}">
                      <a16:colId xmlns:a16="http://schemas.microsoft.com/office/drawing/2014/main" val="1684955515"/>
                    </a:ext>
                  </a:extLst>
                </a:gridCol>
                <a:gridCol w="5945022">
                  <a:extLst>
                    <a:ext uri="{9D8B030D-6E8A-4147-A177-3AD203B41FA5}">
                      <a16:colId xmlns:a16="http://schemas.microsoft.com/office/drawing/2014/main" val="3833715761"/>
                    </a:ext>
                  </a:extLst>
                </a:gridCol>
              </a:tblGrid>
              <a:tr h="239963">
                <a:tc>
                  <a:txBody>
                    <a:bodyPr/>
                    <a:lstStyle/>
                    <a:p>
                      <a:pPr fontAlgn="base"/>
                      <a:r>
                        <a:rPr lang="en-GB" sz="1100" b="1">
                          <a:effectLst/>
                        </a:rPr>
                        <a:t>Severity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b="1">
                          <a:effectLst/>
                        </a:rPr>
                        <a:t>Description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b="1" dirty="0">
                          <a:effectLst/>
                        </a:rPr>
                        <a:t>Examples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41471"/>
                  </a:ext>
                </a:extLst>
              </a:tr>
              <a:tr h="122281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dirty="0">
                          <a:effectLst/>
                        </a:rPr>
                        <a:t>P1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Critical</a:t>
                      </a:r>
                      <a:r>
                        <a:rPr lang="en-GB" sz="1400" dirty="0">
                          <a:effectLst/>
                        </a:rPr>
                        <a:t> incident with very high impact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 customer-facing service, like Jira Cloud, is down for all customers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Confidentiality or privacy is breached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Customer data loss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09875"/>
                  </a:ext>
                </a:extLst>
              </a:tr>
              <a:tr h="155203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dirty="0">
                          <a:effectLst/>
                        </a:rPr>
                        <a:t>P2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Major</a:t>
                      </a:r>
                      <a:r>
                        <a:rPr lang="en-GB" sz="1400" dirty="0">
                          <a:effectLst/>
                        </a:rPr>
                        <a:t> incident with significant impact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 customer-facing service is unavailable for a subset of customers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Core functionality (e.g. git push, issue create) is significantly impacted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17588"/>
                  </a:ext>
                </a:extLst>
              </a:tr>
              <a:tr h="1387421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dirty="0">
                          <a:effectLst/>
                        </a:rPr>
                        <a:t>P3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Minor</a:t>
                      </a:r>
                      <a:r>
                        <a:rPr lang="en-GB" sz="1400" dirty="0">
                          <a:effectLst/>
                        </a:rPr>
                        <a:t> incident with low impact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 minor inconvenience to customers, workaround available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Usable performance degradation</a:t>
                      </a:r>
                    </a:p>
                  </a:txBody>
                  <a:tcPr marL="34904" marR="34904" marT="34904" marB="34904" anchor="ctr">
                    <a:lnL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3B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Post-mortem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reports are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Blameless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documents created by the Engineers call-on / in-charge of event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Blameless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See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Post-mortem: 2) Report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8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Post-mortem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reports record the “anatomy of the disaster”: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Actions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where took at time of failure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Affect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effects observed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Expectations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actions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Assumptions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made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Timeline</a:t>
            </a: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Mature incident response processes, might even record these in real time inside a ticketing system for incidents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Post-mortem: 2) Report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0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reports are analysed in post-mortem meetings where the “Second Story” is found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behind the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What/Where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Then actions can be queued next sprint to work on that </a:t>
            </a: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Post-mortem: 3</a:t>
            </a:r>
            <a:r>
              <a:rPr lang="en-GB" sz="4000" b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) Team Meeting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4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Failure event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Post-mortem report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 meeting</a:t>
            </a: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https://sre.google/sre-book/postmortem-culture/</a:t>
            </a: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Process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Highly effective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Engineers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carry out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blameless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post-mortems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serious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failures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777240" cy="4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Post-mortem after Failure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9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quality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aka “the 5 Ps”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Team-Exercise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Learning from Failure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: Post-mortems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6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elements of effective professionals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Good Engineering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Attention to Quality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via Control and Assurance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Effective Teamworking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Self improvement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See similarity to agile methodologies for effective teams of professionals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Professional Mindset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Effective Teamworking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Engineering is a team sport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Each member as a role and responsibility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Engineers must balance support with quality-regulation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5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teamworking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Conflict management: Bozo test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3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258909" y="328066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7ACB2-70A2-57BC-0440-EA9C9407562D}"/>
              </a:ext>
            </a:extLst>
          </p:cNvPr>
          <p:cNvSpPr txBox="1"/>
          <p:nvPr/>
        </p:nvSpPr>
        <p:spPr>
          <a:xfrm>
            <a:off x="5647766" y="6376045"/>
            <a:ext cx="710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https://www.explainxkcd.com/wiki/index.php/2138:_Wanna_See_the_Code%3F</a:t>
            </a:r>
          </a:p>
        </p:txBody>
      </p:sp>
      <p:pic>
        <p:nvPicPr>
          <p:cNvPr id="5122" name="Picture 2" descr="And because if you just leave it there, it's going to start contaminating things downstream even if no one touches it directly.">
            <a:extLst>
              <a:ext uri="{FF2B5EF4-FFF2-40B4-BE49-F238E27FC236}">
                <a16:creationId xmlns:a16="http://schemas.microsoft.com/office/drawing/2014/main" id="{310025BC-B049-3727-7B85-B4240420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9" y="1233108"/>
            <a:ext cx="11664150" cy="468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"Regardless of what we discover,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understand and truly believe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that everyone did the best job they could,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what they knew at the time,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their skills and abilities,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resources available,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and the situation at hand.“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--Norm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Kerth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Project Retrospectives: A Handbook for Team Review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http://retrospectivewiki.org/index.php?title=The_Prime_Directive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Agile Prime Directive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87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61594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Rule’s to live by, when in a mixed ability team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Also commonly known as Napoleon's law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</a:t>
            </a:r>
            <a:r>
              <a:rPr lang="en-GB" sz="3600" b="0" i="0" dirty="0">
                <a:effectLst/>
                <a:latin typeface="inherit"/>
              </a:rPr>
              <a:t>Don’t ascribe to malice, </a:t>
            </a:r>
            <a:br>
              <a:rPr lang="en-GB" sz="3600" b="0" i="0" dirty="0">
                <a:effectLst/>
                <a:latin typeface="inherit"/>
              </a:rPr>
            </a:br>
            <a:r>
              <a:rPr lang="en-GB" sz="3600" b="0" i="0" dirty="0">
                <a:effectLst/>
                <a:latin typeface="inherit"/>
              </a:rPr>
              <a:t>what can be plainly explained by </a:t>
            </a:r>
            <a:r>
              <a:rPr lang="en-GB" sz="3600" b="1" i="1" dirty="0">
                <a:effectLst/>
                <a:latin typeface="inherit"/>
              </a:rPr>
              <a:t>incompetence*</a:t>
            </a:r>
            <a:r>
              <a:rPr lang="en-GB" sz="3600" b="0" i="0" dirty="0">
                <a:effectLst/>
                <a:latin typeface="inherit"/>
              </a:rPr>
              <a:t>.”</a:t>
            </a:r>
            <a:br>
              <a:rPr lang="en-GB" sz="3600" b="0" i="0" dirty="0">
                <a:effectLst/>
                <a:latin typeface="inherit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</a:t>
            </a:r>
            <a:r>
              <a:rPr lang="en-GB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incompetence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: broad term standing for situation as a whole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Ability; Knowledge; Communication Failures; Resourcing; etc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https://en.wikipedia.org/wiki/Hanlon%27s_razor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Agile Prime Directive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teamworking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  <a:endParaRPr kumimoji="0" lang="en-GB" sz="2800" b="0" u="none" strike="sng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5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1994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all have bad days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Peer Review prevent these moments becoming problems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your team doesn’t do peer-review, suggest and request it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Remember the team is only as good as it’s worse code/implementation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Trust, but verify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8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19948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Remember the team is only as good as it’s worse code/implementation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impression of months of work can be ruined by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one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critical bug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Production bugs x100 worse than a dev bugs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Trust, but verify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7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Peer Review 101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 Humble, be grateful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Ask for clarification, no sarcasm/hyperbole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Avoid selective or personal ownership of code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Offer alternative implementations, but assume considered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Remember provide feedback, not gatekeep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https://github.com/thoughtbot/guides/tree/main/code-review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Trust, but verify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7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teamworking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  <a:endParaRPr kumimoji="0" lang="en-GB" sz="2800" b="0" u="none" strike="sng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9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258909" y="328066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7ACB2-70A2-57BC-0440-EA9C9407562D}"/>
              </a:ext>
            </a:extLst>
          </p:cNvPr>
          <p:cNvSpPr txBox="1"/>
          <p:nvPr/>
        </p:nvSpPr>
        <p:spPr>
          <a:xfrm>
            <a:off x="5647766" y="6376045"/>
            <a:ext cx="710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https://en.wikipedia.org/wiki/User_Friendly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71354A8-7C4C-2DE1-479A-54ACB516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9" y="1091545"/>
            <a:ext cx="11642744" cy="44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When you start : you have to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learn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After that : you have to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teach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After that : you have to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manage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 matter where you are as a Engineer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Humble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be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grateful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be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kind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 one wants to work with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arrogant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selfish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cruel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people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BOFH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3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teamworking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  <a:endParaRPr kumimoji="0" lang="en-GB" sz="2800" b="0" u="none" strike="sng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0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Conflict management: Bozo test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At some point every one has a chalk and cheese moment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Two engineers unable to peacefully work together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unfortunate but inevitable at some point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someone will rub / or be rubbed the wrong way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6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Chalk-Cheese moments Common questions: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Is it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Is it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?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Can we work it out ? (without help)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Enter the Bozo Test to help out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5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https://www.verywellmind.com/priming-and-the-psychology-of-memory-4173092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ADDB3-F31D-4690-5352-2DC6DBC9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09" y="1539955"/>
            <a:ext cx="6267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93591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Bozo test aims to answer these three Chalk-Cheese questions: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Is it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Is it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them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? </a:t>
            </a: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Can we work it out ? (without help)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Imagine your self having some thing lovely done by a loved one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Mum buying you flowers, or a stayaway trip</a:t>
            </a:r>
            <a:b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Now imagine your </a:t>
            </a: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worst enemy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colleague doing this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 your colleague buying you flowers, or a stayaway trip</a:t>
            </a:r>
            <a:b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PAUSE</a:t>
            </a: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 are analysing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YOUR INITIAL PRIMED RESPONSE</a:t>
            </a:r>
            <a:b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https://thedecisionlab.com/biases/priming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 steps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8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0" y="41195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Perfect is the Enemy of Good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Shopping Teams">
            <a:extLst>
              <a:ext uri="{FF2B5EF4-FFF2-40B4-BE49-F238E27FC236}">
                <a16:creationId xmlns:a16="http://schemas.microsoft.com/office/drawing/2014/main" id="{3C713234-B0FB-E1B6-0267-44672699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5" y="583981"/>
            <a:ext cx="7333970" cy="61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7ACB2-70A2-57BC-0440-EA9C9407562D}"/>
              </a:ext>
            </a:extLst>
          </p:cNvPr>
          <p:cNvSpPr txBox="1"/>
          <p:nvPr/>
        </p:nvSpPr>
        <p:spPr>
          <a:xfrm>
            <a:off x="9897036" y="6324215"/>
            <a:ext cx="710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https://xkcd.com/309/</a:t>
            </a: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you are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happy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with both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scenerios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Excellent it’s </a:t>
            </a:r>
            <a:r>
              <a:rPr lang="en-GB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them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you are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unhappy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with the colleague for the present: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Sadly it’s </a:t>
            </a:r>
            <a:r>
              <a:rPr lang="en-GB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(and possibly also them)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This is called a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personality conflict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they happen !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Don’t panic !</a:t>
            </a: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5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You’ll need a trusted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GB" sz="2800" b="1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party*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 help mediate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you try to solve the conflict yourselves it’s likely to escalate 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GB" sz="2800" b="1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party* = Manager, Scrum Master, trusted colleague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3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90565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PS:  If your colleague fails the bozo test</a:t>
            </a:r>
          </a:p>
          <a:p>
            <a:pPr algn="l"/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still need a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GB" sz="2800" b="1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party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48426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Teamworking: Bozo test</a:t>
            </a:r>
            <a:endParaRPr kumimoji="0" lang="en-GB" sz="4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5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teamworking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  <a:endParaRPr kumimoji="0" lang="en-GB" sz="2800" b="0" u="non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Conflict management: Bozo test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17644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 Questions?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7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Self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Good engineers work smart not hard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That’s a learnt behaviour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Don’t grind against problems, work with or around them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 Self Improvement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3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rules of self-improvement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Saving a penny, losing a pound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smart not necessarily hard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 for life change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Over-extending yourself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&lt;exercise&gt; </a:t>
            </a:r>
            <a:r>
              <a:rPr kumimoji="0" lang="en-GB" sz="28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 Self Improvement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0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I had nine hours to chop down a tree, I’d spend the first six sharpening my axe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 wary of false economies, when self-improving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“spending 4 years at Uni, to get your first interview easier”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“spending 2 months Retrofitting unit tests, onto the project about to be shutdown”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Saving a penny, losing a pound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2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rules of self-improvement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Saving a penny, losing a pound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smart not necessarily hard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 for life change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Over-extending yourself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&lt;exercise&gt; </a:t>
            </a:r>
            <a:r>
              <a:rPr kumimoji="0" lang="en-GB" sz="28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 Self Improvement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9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Important to work smart not necessarily hard to be productive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Examples of hard but stupid things: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using cheap/poor IDEs (like notepad)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poor developer machines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excessive or slow or duplicated testing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following overly complex designs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Smart not hard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2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Engineering is making things via trade offs and compromises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Rules of thumb for professional modern engineer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 descr="Good/Cheap/Fast — pick two (and how NGOs can play the ...">
            <a:extLst>
              <a:ext uri="{FF2B5EF4-FFF2-40B4-BE49-F238E27FC236}">
                <a16:creationId xmlns:a16="http://schemas.microsoft.com/office/drawing/2014/main" id="{CC4F14C9-F7B0-0E9E-DCD3-138425EB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57" y="3368239"/>
            <a:ext cx="3627610" cy="34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rules of self-improvement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Saving a penny, losing a pound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sng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smart not necessarily hard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 for life change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Over-extending yourself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&lt;exercise&gt; </a:t>
            </a:r>
            <a:r>
              <a:rPr kumimoji="0" lang="en-GB" sz="28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 Self Improvement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1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Important when doing new things: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know it’s ok/normal to overwhelmed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know when to ask for help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 technique for identifying this is the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7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When starting something new it is hard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Your head goes </a:t>
            </a:r>
            <a:r>
              <a:rPr lang="en-GB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</a:t>
            </a: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Then you get used to the thing, and all is calm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Then something unusual happens and it’s hard again!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Your head goes </a:t>
            </a:r>
            <a:r>
              <a:rPr lang="en-GB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</a:t>
            </a: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then you learn the new thing, and the cycle repeats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6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Happy path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668789-9404-F7C6-AFE7-37CD63992C00}"/>
              </a:ext>
            </a:extLst>
          </p:cNvPr>
          <p:cNvCxnSpPr/>
          <p:nvPr/>
        </p:nvCxnSpPr>
        <p:spPr>
          <a:xfrm>
            <a:off x="1638677" y="2324755"/>
            <a:ext cx="0" cy="321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34EDD3-3F12-235D-19A7-3D5A69ECFB31}"/>
              </a:ext>
            </a:extLst>
          </p:cNvPr>
          <p:cNvCxnSpPr/>
          <p:nvPr/>
        </p:nvCxnSpPr>
        <p:spPr>
          <a:xfrm>
            <a:off x="1358020" y="5278170"/>
            <a:ext cx="673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17D9AA-9CCF-11BE-E944-F4B8BC4535E9}"/>
                  </a:ext>
                </a:extLst>
              </p14:cNvPr>
              <p14:cNvContentPartPr/>
              <p14:nvPr/>
            </p14:nvContentPartPr>
            <p14:xfrm>
              <a:off x="1719880" y="2724027"/>
              <a:ext cx="6382080" cy="244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17D9AA-9CCF-11BE-E944-F4B8BC4535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0880" y="2715387"/>
                <a:ext cx="6399720" cy="2463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C6DAFF0-02F2-7043-1703-A87E15B12A62}"/>
              </a:ext>
            </a:extLst>
          </p:cNvPr>
          <p:cNvSpPr txBox="1"/>
          <p:nvPr/>
        </p:nvSpPr>
        <p:spPr>
          <a:xfrm>
            <a:off x="1876235" y="2342735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Starting new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5AA3D-F062-5041-D075-27717F5DD3CB}"/>
              </a:ext>
            </a:extLst>
          </p:cNvPr>
          <p:cNvSpPr txBox="1"/>
          <p:nvPr/>
        </p:nvSpPr>
        <p:spPr>
          <a:xfrm>
            <a:off x="3289228" y="34448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19770-B7BB-8857-1FC1-21F9068A5D3A}"/>
              </a:ext>
            </a:extLst>
          </p:cNvPr>
          <p:cNvSpPr txBox="1"/>
          <p:nvPr/>
        </p:nvSpPr>
        <p:spPr>
          <a:xfrm>
            <a:off x="4910920" y="375262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3C665-9C32-56FF-F3FF-8EE304F4C75E}"/>
              </a:ext>
            </a:extLst>
          </p:cNvPr>
          <p:cNvSpPr txBox="1"/>
          <p:nvPr/>
        </p:nvSpPr>
        <p:spPr>
          <a:xfrm>
            <a:off x="6167843" y="379287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029EC-AC56-60E7-028B-0C78545E1F7C}"/>
              </a:ext>
            </a:extLst>
          </p:cNvPr>
          <p:cNvSpPr txBox="1"/>
          <p:nvPr/>
        </p:nvSpPr>
        <p:spPr>
          <a:xfrm>
            <a:off x="7573398" y="4351612"/>
            <a:ext cx="178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this point, time for new challenges</a:t>
            </a:r>
          </a:p>
        </p:txBody>
      </p:sp>
    </p:spTree>
    <p:extLst>
      <p:ext uri="{BB962C8B-B14F-4D97-AF65-F5344CB8AC3E}">
        <p14:creationId xmlns:p14="http://schemas.microsoft.com/office/powerpoint/2010/main" val="39837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there’s the downward cycle version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starting something new it is hard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Your head goes </a:t>
            </a:r>
            <a:r>
              <a:rPr lang="en-GB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</a:t>
            </a: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Then you don’t get used to it, something unusual happens and it’s even harder!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Your head goes </a:t>
            </a:r>
            <a:r>
              <a:rPr lang="en-GB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then it gets worse and worse without recovery, 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until you quit or are removed from the thing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Sad path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668789-9404-F7C6-AFE7-37CD63992C00}"/>
              </a:ext>
            </a:extLst>
          </p:cNvPr>
          <p:cNvCxnSpPr/>
          <p:nvPr/>
        </p:nvCxnSpPr>
        <p:spPr>
          <a:xfrm>
            <a:off x="1638677" y="2324755"/>
            <a:ext cx="0" cy="321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34EDD3-3F12-235D-19A7-3D5A69ECFB31}"/>
              </a:ext>
            </a:extLst>
          </p:cNvPr>
          <p:cNvCxnSpPr/>
          <p:nvPr/>
        </p:nvCxnSpPr>
        <p:spPr>
          <a:xfrm>
            <a:off x="1358020" y="5278170"/>
            <a:ext cx="673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6DAFF0-02F2-7043-1703-A87E15B12A62}"/>
              </a:ext>
            </a:extLst>
          </p:cNvPr>
          <p:cNvSpPr txBox="1"/>
          <p:nvPr/>
        </p:nvSpPr>
        <p:spPr>
          <a:xfrm>
            <a:off x="1050380" y="3521989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Starting new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5AA3D-F062-5041-D075-27717F5DD3CB}"/>
              </a:ext>
            </a:extLst>
          </p:cNvPr>
          <p:cNvSpPr txBox="1"/>
          <p:nvPr/>
        </p:nvSpPr>
        <p:spPr>
          <a:xfrm>
            <a:off x="2226975" y="295166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19770-B7BB-8857-1FC1-21F9068A5D3A}"/>
              </a:ext>
            </a:extLst>
          </p:cNvPr>
          <p:cNvSpPr txBox="1"/>
          <p:nvPr/>
        </p:nvSpPr>
        <p:spPr>
          <a:xfrm>
            <a:off x="3367242" y="226859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3C665-9C32-56FF-F3FF-8EE304F4C75E}"/>
              </a:ext>
            </a:extLst>
          </p:cNvPr>
          <p:cNvSpPr txBox="1"/>
          <p:nvPr/>
        </p:nvSpPr>
        <p:spPr>
          <a:xfrm>
            <a:off x="4506201" y="209787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029EC-AC56-60E7-028B-0C78545E1F7C}"/>
              </a:ext>
            </a:extLst>
          </p:cNvPr>
          <p:cNvSpPr txBox="1"/>
          <p:nvPr/>
        </p:nvSpPr>
        <p:spPr>
          <a:xfrm>
            <a:off x="6794170" y="2576373"/>
            <a:ext cx="178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this point, you quit or are removed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28BC63-4789-E1E8-B9CA-5DD67D04380D}"/>
              </a:ext>
            </a:extLst>
          </p:cNvPr>
          <p:cNvGrpSpPr/>
          <p:nvPr/>
        </p:nvGrpSpPr>
        <p:grpSpPr>
          <a:xfrm>
            <a:off x="1728880" y="2378427"/>
            <a:ext cx="6355080" cy="2773080"/>
            <a:chOff x="1728880" y="2378427"/>
            <a:chExt cx="6355080" cy="27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4014BF-7732-2657-16A7-B00D3F295F83}"/>
                    </a:ext>
                  </a:extLst>
                </p14:cNvPr>
                <p14:cNvContentPartPr/>
                <p14:nvPr/>
              </p14:nvContentPartPr>
              <p14:xfrm>
                <a:off x="1728880" y="2378427"/>
                <a:ext cx="6355080" cy="2773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4014BF-7732-2657-16A7-B00D3F295F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9880" y="2369427"/>
                  <a:ext cx="6372720" cy="27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0437C1-D688-7FE0-A420-447F866BA9AD}"/>
                    </a:ext>
                  </a:extLst>
                </p14:cNvPr>
                <p14:cNvContentPartPr/>
                <p14:nvPr/>
              </p14:nvContentPartPr>
              <p14:xfrm>
                <a:off x="2625280" y="2507667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0437C1-D688-7FE0-A420-447F866BA9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6280" y="2498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27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Solution: know your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state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it’s getting out of control, or your not able to have those calm moments: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get help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If it’s too calm, and you’re bored or unable to get challenge: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get new challenges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really bad for your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emotional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mental health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 be in a repeated </a:t>
            </a:r>
            <a:r>
              <a:rPr lang="en-GB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state, or in a steady state too!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Improvement: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Effect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4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80250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rules of self-improvement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Saving a penny, losing a pound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smart not necessarily hard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 for life change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Over-extending yourself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&lt;exercise&gt; </a:t>
            </a:r>
            <a:r>
              <a:rPr kumimoji="0" lang="en-GB" sz="28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66533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 Self Improvement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4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 Rules of Thumb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to engineer by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KISS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Every job has a few good tools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lots of bad tools…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Perfect is the enemy of good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4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to engineer by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KISS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Every job has a few good tools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lots of bad tools…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Perfect is the enemy of good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Good Engineering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8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Fail to plan, plan to fail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aka “the 5 Ps”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Measure twice, cut once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Continuously struggle to be better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Attention to Quality Questions?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6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 rules of teamworking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 Prime Directive</a:t>
            </a:r>
            <a:endParaRPr kumimoji="0" lang="en-GB" sz="2800" b="0" u="non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Trust, but verify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Don't be a BOFH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 for Conflict Management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Conflict management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&lt;exercise&gt; Do the Bozo test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17644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Effective Teamworking Questions?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5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80250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rules of self-improvement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Saving a penny, losing a pound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smart not necessarily hard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Self-Exercise for life changes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Over-extending yourself</a:t>
            </a:r>
            <a:b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&lt;exercise&gt; </a:t>
            </a:r>
            <a:r>
              <a:rPr kumimoji="0" lang="en-GB" sz="28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WhaWha</a:t>
            </a:r>
            <a:r>
              <a:rPr kumimoji="0" lang="en-GB" sz="28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Effect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66533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Continuous Self Improvement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7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80250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kumimoji="0" lang="en-GB" sz="28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66533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5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0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Always aim for the moon, </a:t>
            </a:r>
            <a:b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because all projects start in a hole*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Only by aiming high can you reach success</a:t>
            </a:r>
          </a:p>
          <a:p>
            <a:pPr marL="0" indent="0">
              <a:buNone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Software projects actually start deep underground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Postface: 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</a:rPr>
              <a:t>Aim for the moon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7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10532</TotalTime>
  <Words>3338</Words>
  <Application>Microsoft Office PowerPoint</Application>
  <PresentationFormat>Widescreen</PresentationFormat>
  <Paragraphs>557</Paragraphs>
  <Slides>97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Calibri</vt:lpstr>
      <vt:lpstr>Open Sans</vt:lpstr>
      <vt:lpstr>Arial</vt:lpstr>
      <vt:lpstr>inherit</vt:lpstr>
      <vt:lpstr>Body Slides</vt:lpstr>
      <vt:lpstr>PowerPoint Presentation</vt:lpstr>
      <vt:lpstr>PowerPoint Presentation</vt:lpstr>
      <vt:lpstr>PowerPoint Presentation</vt:lpstr>
      <vt:lpstr>Professional Mindset</vt:lpstr>
      <vt:lpstr>PowerPoint Presentation</vt:lpstr>
      <vt:lpstr>Good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 to Quality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Effective Teamworking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Self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Engineer Rules of Thumb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52</cp:revision>
  <dcterms:created xsi:type="dcterms:W3CDTF">2020-04-16T10:42:13Z</dcterms:created>
  <dcterms:modified xsi:type="dcterms:W3CDTF">2022-10-13T12:11:58Z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