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4"/>
  </p:notesMasterIdLst>
  <p:sldIdLst>
    <p:sldId id="298" r:id="rId5"/>
    <p:sldId id="418" r:id="rId6"/>
    <p:sldId id="419" r:id="rId7"/>
    <p:sldId id="513" r:id="rId8"/>
    <p:sldId id="514" r:id="rId9"/>
    <p:sldId id="455" r:id="rId10"/>
    <p:sldId id="483" r:id="rId11"/>
    <p:sldId id="515" r:id="rId12"/>
    <p:sldId id="522" r:id="rId13"/>
    <p:sldId id="517" r:id="rId14"/>
    <p:sldId id="516" r:id="rId15"/>
    <p:sldId id="520" r:id="rId16"/>
    <p:sldId id="518" r:id="rId17"/>
    <p:sldId id="538" r:id="rId18"/>
    <p:sldId id="519" r:id="rId19"/>
    <p:sldId id="547" r:id="rId20"/>
    <p:sldId id="521" r:id="rId21"/>
    <p:sldId id="523" r:id="rId22"/>
    <p:sldId id="524" r:id="rId23"/>
    <p:sldId id="539" r:id="rId24"/>
    <p:sldId id="526" r:id="rId25"/>
    <p:sldId id="527" r:id="rId26"/>
    <p:sldId id="528" r:id="rId27"/>
    <p:sldId id="537" r:id="rId28"/>
    <p:sldId id="540" r:id="rId29"/>
    <p:sldId id="529" r:id="rId30"/>
    <p:sldId id="531" r:id="rId31"/>
    <p:sldId id="532" r:id="rId32"/>
    <p:sldId id="535" r:id="rId33"/>
    <p:sldId id="536" r:id="rId34"/>
    <p:sldId id="530" r:id="rId35"/>
    <p:sldId id="534" r:id="rId36"/>
    <p:sldId id="541" r:id="rId37"/>
    <p:sldId id="542" r:id="rId38"/>
    <p:sldId id="331" r:id="rId39"/>
    <p:sldId id="543" r:id="rId40"/>
    <p:sldId id="546" r:id="rId41"/>
    <p:sldId id="326" r:id="rId42"/>
    <p:sldId id="30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35890E-F173-48DB-ACDB-46696130D385}">
          <p14:sldIdLst>
            <p14:sldId id="298"/>
            <p14:sldId id="418"/>
          </p14:sldIdLst>
        </p14:section>
        <p14:section name="Why" id="{9F79B70B-E0ED-4ADE-8CB5-16953D1C6F81}">
          <p14:sldIdLst>
            <p14:sldId id="419"/>
            <p14:sldId id="513"/>
            <p14:sldId id="514"/>
            <p14:sldId id="455"/>
          </p14:sldIdLst>
        </p14:section>
        <p14:section name="What" id="{73E7E786-5E4B-4909-9E45-9160AB8635F0}">
          <p14:sldIdLst>
            <p14:sldId id="483"/>
          </p14:sldIdLst>
        </p14:section>
        <p14:section name="What: Obfuscation" id="{181C1561-9012-48B6-A188-4FA71537D0E6}">
          <p14:sldIdLst>
            <p14:sldId id="515"/>
            <p14:sldId id="522"/>
            <p14:sldId id="517"/>
            <p14:sldId id="516"/>
            <p14:sldId id="520"/>
            <p14:sldId id="518"/>
            <p14:sldId id="538"/>
          </p14:sldIdLst>
        </p14:section>
        <p14:section name="What: Encryption" id="{87CE4C48-96B1-41E8-8783-8A86DB93262E}">
          <p14:sldIdLst>
            <p14:sldId id="519"/>
            <p14:sldId id="547"/>
            <p14:sldId id="521"/>
            <p14:sldId id="523"/>
            <p14:sldId id="524"/>
            <p14:sldId id="539"/>
          </p14:sldIdLst>
        </p14:section>
        <p14:section name="What: Signing" id="{E8977B39-C414-435C-8113-6EC3AF82901B}">
          <p14:sldIdLst>
            <p14:sldId id="526"/>
            <p14:sldId id="527"/>
            <p14:sldId id="528"/>
            <p14:sldId id="537"/>
            <p14:sldId id="540"/>
            <p14:sldId id="529"/>
            <p14:sldId id="531"/>
            <p14:sldId id="532"/>
            <p14:sldId id="535"/>
            <p14:sldId id="536"/>
            <p14:sldId id="530"/>
            <p14:sldId id="534"/>
            <p14:sldId id="541"/>
          </p14:sldIdLst>
        </p14:section>
        <p14:section name="Signing: Public Key Encryption" id="{E225A2DB-C974-450F-9DF4-65AE54871BD6}">
          <p14:sldIdLst>
            <p14:sldId id="542"/>
            <p14:sldId id="331"/>
            <p14:sldId id="543"/>
            <p14:sldId id="546"/>
          </p14:sldIdLst>
        </p14:section>
        <p14:section name="Questions" id="{9419E5F3-F784-4CEE-BF3A-D300FC2D9D32}">
          <p14:sldIdLst>
            <p14:sldId id="326"/>
            <p14:sldId id="301"/>
          </p14:sldIdLst>
        </p14:section>
      </p14:sectionLst>
    </p:ext>
    <p:ext uri="{EFAFB233-063F-42B5-8137-9DF3F51BA10A}">
      <p15:sldGuideLst xmlns:p15="http://schemas.microsoft.com/office/powerpoint/2012/main">
        <p15:guide id="1" orient="horz" pos="3906" userDrawn="1">
          <p15:clr>
            <a:srgbClr val="A4A3A4"/>
          </p15:clr>
        </p15:guide>
        <p15:guide id="2" pos="3674" userDrawn="1">
          <p15:clr>
            <a:srgbClr val="A4A3A4"/>
          </p15:clr>
        </p15:guide>
        <p15:guide id="3" pos="226" userDrawn="1">
          <p15:clr>
            <a:srgbClr val="A4A3A4"/>
          </p15:clr>
        </p15:guide>
        <p15:guide id="4" orient="horz" pos="2024" userDrawn="1">
          <p15:clr>
            <a:srgbClr val="A4A3A4"/>
          </p15:clr>
        </p15:guide>
        <p15:guide id="5" pos="430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73C5F"/>
    <a:srgbClr val="D6C5E2"/>
    <a:srgbClr val="5A287D"/>
    <a:srgbClr val="42145F"/>
    <a:srgbClr val="A58CC3"/>
    <a:srgbClr val="E6A000"/>
    <a:srgbClr val="82B400"/>
    <a:srgbClr val="D75F19"/>
    <a:srgbClr val="4532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1359" autoAdjust="0"/>
    <p:restoredTop sz="94651" autoAdjust="0"/>
  </p:normalViewPr>
  <p:slideViewPr>
    <p:cSldViewPr snapToGrid="0" snapToObjects="1">
      <p:cViewPr varScale="1">
        <p:scale>
          <a:sx n="114" d="100"/>
          <a:sy n="114" d="100"/>
        </p:scale>
        <p:origin x="702" y="102"/>
      </p:cViewPr>
      <p:guideLst>
        <p:guide orient="horz" pos="3906"/>
        <p:guide pos="3674"/>
        <p:guide pos="226"/>
        <p:guide orient="horz" pos="2024"/>
        <p:guide pos="430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8" d="100"/>
          <a:sy n="88" d="100"/>
        </p:scale>
        <p:origin x="-381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EED35-AC03-40F5-B280-73BC3423B57B}" type="datetimeFigureOut">
              <a:rPr lang="en-GB" smtClean="0"/>
              <a:t>11/12/2020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4B3847-D3D3-4991-88FB-7068D2BFE1CF}" type="slidenum">
              <a:rPr lang="en-GB" smtClean="0"/>
              <a:t>‹#›</a:t>
            </a:fld>
            <a:endParaRPr lang="en-GB"/>
          </a:p>
        </p:txBody>
      </p:sp>
    </p:spTree>
    <p:extLst>
      <p:ext uri="{BB962C8B-B14F-4D97-AF65-F5344CB8AC3E}">
        <p14:creationId xmlns:p14="http://schemas.microsoft.com/office/powerpoint/2010/main" val="29378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B4B3847-D3D3-4991-88FB-7068D2BFE1CF}" type="slidenum">
              <a:rPr lang="en-GB" smtClean="0"/>
              <a:t>1</a:t>
            </a:fld>
            <a:endParaRPr lang="en-GB"/>
          </a:p>
        </p:txBody>
      </p:sp>
    </p:spTree>
    <p:extLst>
      <p:ext uri="{BB962C8B-B14F-4D97-AF65-F5344CB8AC3E}">
        <p14:creationId xmlns:p14="http://schemas.microsoft.com/office/powerpoint/2010/main" val="214707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9A78-71B9-4A5D-B696-8AC8C130DEB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017BDA7D-652E-4023-B626-508ACD35793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6C18881-DC08-4723-876B-2C8FEC75A98E}"/>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5" name="Footer Placeholder 4">
            <a:extLst>
              <a:ext uri="{FF2B5EF4-FFF2-40B4-BE49-F238E27FC236}">
                <a16:creationId xmlns:a16="http://schemas.microsoft.com/office/drawing/2014/main" id="{BE7F5B96-5B19-4E3C-8271-14DE2B02B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2A314-8D37-4CB3-A774-E9B06422BBCA}"/>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1850716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9D7C-F626-4443-BA21-F64B5D53AC7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81C092-90FD-49D2-A1E3-31962D092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6E5A4C-21F3-42D0-B89C-4F4EF10D0527}"/>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5" name="Footer Placeholder 4">
            <a:extLst>
              <a:ext uri="{FF2B5EF4-FFF2-40B4-BE49-F238E27FC236}">
                <a16:creationId xmlns:a16="http://schemas.microsoft.com/office/drawing/2014/main" id="{FBB926A6-9C2E-48C1-A9A8-B2BD2CB97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A3B04-50FB-4DC4-A0C6-3E49A82293A3}"/>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77225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64848A-3218-426B-9CB8-58FA2F5D074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E468C2-37BE-4624-BB38-B173802EEF3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D78BCA-92B1-4306-826D-71188A187312}"/>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5" name="Footer Placeholder 4">
            <a:extLst>
              <a:ext uri="{FF2B5EF4-FFF2-40B4-BE49-F238E27FC236}">
                <a16:creationId xmlns:a16="http://schemas.microsoft.com/office/drawing/2014/main" id="{22DE5ED2-2E44-4443-909A-B649F031C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AFB4D-A598-420D-8107-5322C6169CFC}"/>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177733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6362-9594-4641-985E-9DE1E1325B1A}"/>
              </a:ext>
            </a:extLst>
          </p:cNvPr>
          <p:cNvSpPr>
            <a:spLocks noGrp="1"/>
          </p:cNvSpPr>
          <p:nvPr>
            <p:ph type="title" hasCustomPrompt="1"/>
          </p:nvPr>
        </p:nvSpPr>
        <p:spPr>
          <a:xfrm>
            <a:off x="196389" y="136524"/>
            <a:ext cx="7886700" cy="1325563"/>
          </a:xfrm>
        </p:spPr>
        <p:txBody>
          <a:bodyPr>
            <a:normAutofit/>
          </a:bodyPr>
          <a:lstStyle>
            <a:lvl1pPr>
              <a:defRPr sz="3200"/>
            </a:lvl1pPr>
          </a:lstStyle>
          <a:p>
            <a:r>
              <a:rPr lang="en-US" dirty="0"/>
              <a:t>Heading</a:t>
            </a:r>
            <a:endParaRPr lang="en-GB" dirty="0"/>
          </a:p>
        </p:txBody>
      </p:sp>
      <p:sp>
        <p:nvSpPr>
          <p:cNvPr id="3" name="Content Placeholder 2">
            <a:extLst>
              <a:ext uri="{FF2B5EF4-FFF2-40B4-BE49-F238E27FC236}">
                <a16:creationId xmlns:a16="http://schemas.microsoft.com/office/drawing/2014/main" id="{B294F98C-E8A6-476D-86BF-0B8E4F9F409E}"/>
              </a:ext>
            </a:extLst>
          </p:cNvPr>
          <p:cNvSpPr>
            <a:spLocks noGrp="1"/>
          </p:cNvSpPr>
          <p:nvPr>
            <p:ph idx="1"/>
          </p:nvPr>
        </p:nvSpPr>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F13BDF25-6AEB-4FAE-9653-BFC3F360ABE2}"/>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5" name="Footer Placeholder 4">
            <a:extLst>
              <a:ext uri="{FF2B5EF4-FFF2-40B4-BE49-F238E27FC236}">
                <a16:creationId xmlns:a16="http://schemas.microsoft.com/office/drawing/2014/main" id="{F29E14C4-56BD-4E56-9312-6A52B7241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8FDF2-ECAC-4D57-A041-61B4A3531C32}"/>
              </a:ext>
            </a:extLst>
          </p:cNvPr>
          <p:cNvSpPr>
            <a:spLocks noGrp="1"/>
          </p:cNvSpPr>
          <p:nvPr>
            <p:ph type="sldNum" sz="quarter" idx="12"/>
          </p:nvPr>
        </p:nvSpPr>
        <p:spPr/>
        <p:txBody>
          <a:bodyPr/>
          <a:lstStyle/>
          <a:p>
            <a:fld id="{63E01DB9-4BD9-4C43-A10E-8D4F70EA4320}" type="slidenum">
              <a:rPr lang="en-US" smtClean="0"/>
              <a:t>‹#›</a:t>
            </a:fld>
            <a:endParaRPr lang="en-US"/>
          </a:p>
        </p:txBody>
      </p:sp>
      <p:pic>
        <p:nvPicPr>
          <p:cNvPr id="7" name="Picture 6">
            <a:extLst>
              <a:ext uri="{FF2B5EF4-FFF2-40B4-BE49-F238E27FC236}">
                <a16:creationId xmlns:a16="http://schemas.microsoft.com/office/drawing/2014/main" id="{7E328A75-C6D1-4C64-9B97-DFD32DD6903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61222" y="197758"/>
            <a:ext cx="1136757" cy="1318985"/>
          </a:xfrm>
          <a:prstGeom prst="rect">
            <a:avLst/>
          </a:prstGeom>
        </p:spPr>
      </p:pic>
      <p:sp>
        <p:nvSpPr>
          <p:cNvPr id="8" name="Rectangle 7">
            <a:extLst>
              <a:ext uri="{FF2B5EF4-FFF2-40B4-BE49-F238E27FC236}">
                <a16:creationId xmlns:a16="http://schemas.microsoft.com/office/drawing/2014/main" id="{D8DE5F4C-C553-41AA-BA53-4FE50B94A76F}"/>
              </a:ext>
            </a:extLst>
          </p:cNvPr>
          <p:cNvSpPr/>
          <p:nvPr userDrawn="1"/>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Tree>
    <p:extLst>
      <p:ext uri="{BB962C8B-B14F-4D97-AF65-F5344CB8AC3E}">
        <p14:creationId xmlns:p14="http://schemas.microsoft.com/office/powerpoint/2010/main" val="208475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2730-A9FC-43EC-A01F-1A0BDD8DCB2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1F437B8-C66B-44C0-8765-508E6792D43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085DE6-12D8-4DE4-92F3-6D82B16DE3F2}"/>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5" name="Footer Placeholder 4">
            <a:extLst>
              <a:ext uri="{FF2B5EF4-FFF2-40B4-BE49-F238E27FC236}">
                <a16:creationId xmlns:a16="http://schemas.microsoft.com/office/drawing/2014/main" id="{8213356C-C117-407E-94DD-C9340A4B5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8D4F2-AEDA-47D3-95B1-DB5B67711C94}"/>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97871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4D81-D47B-4CFE-979F-15B0AA9D4D8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F6005D-8407-48FB-9069-5EA9CA102AD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7D748C-2BD5-4533-A9FB-4EBB504327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07A6DD-137F-4A3C-A7CD-FB07955C09F5}"/>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6" name="Footer Placeholder 5">
            <a:extLst>
              <a:ext uri="{FF2B5EF4-FFF2-40B4-BE49-F238E27FC236}">
                <a16:creationId xmlns:a16="http://schemas.microsoft.com/office/drawing/2014/main" id="{91ACF802-7490-4F3C-9C33-A27B0904D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BCD44-A16D-4797-98F2-018C762B306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18168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3E52-71A7-419C-BC0C-23DFCDA4E32F}"/>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61783E9-A7A3-4347-9E48-31C3FBA8EA6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88EB34-6495-4E3B-B868-5EF39BF7479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49CDBC9-180C-4F28-8415-73CE8BB167A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291E763-5477-4AFA-9BC9-579B1E5BDF6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2C913BE-259E-4D45-84F3-54C928CCF2B5}"/>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8" name="Footer Placeholder 7">
            <a:extLst>
              <a:ext uri="{FF2B5EF4-FFF2-40B4-BE49-F238E27FC236}">
                <a16:creationId xmlns:a16="http://schemas.microsoft.com/office/drawing/2014/main" id="{63AE874C-1DDE-42CE-9E72-FC062A6759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536D70-E48E-4899-B863-7A1B45F6443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409013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5169-A914-457D-8764-BEB0B6596F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3D29D95-1A30-4B9E-8BA5-C905DA45F32F}"/>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4" name="Footer Placeholder 3">
            <a:extLst>
              <a:ext uri="{FF2B5EF4-FFF2-40B4-BE49-F238E27FC236}">
                <a16:creationId xmlns:a16="http://schemas.microsoft.com/office/drawing/2014/main" id="{ADCD7CB7-360C-449C-9D64-6818802395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8B80F5-0EA9-46A0-98BD-F5776D645DCF}"/>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76688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F870F-B528-41B9-B4F2-D41AE9554B7B}"/>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3" name="Footer Placeholder 2">
            <a:extLst>
              <a:ext uri="{FF2B5EF4-FFF2-40B4-BE49-F238E27FC236}">
                <a16:creationId xmlns:a16="http://schemas.microsoft.com/office/drawing/2014/main" id="{2D9F374A-E9C1-40C0-B3EA-66F798CE30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7D1B05-DA0B-4B9B-94BE-69BB62732EE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63040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0846-6A87-4D68-A4C0-CD5D3946D78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8C5B3B0-A1B1-4D58-B3F8-87744C6EEDA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BCD049F-211F-4F0C-BBCB-F72673A003E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9CC8CE0-7D56-41E9-AE62-9C400A5EE13C}"/>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6" name="Footer Placeholder 5">
            <a:extLst>
              <a:ext uri="{FF2B5EF4-FFF2-40B4-BE49-F238E27FC236}">
                <a16:creationId xmlns:a16="http://schemas.microsoft.com/office/drawing/2014/main" id="{DE5BE058-FB3A-4365-B39C-B3805C73E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59AB7-45B7-4927-99A2-34E2DA2AA67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79006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24E3-BF81-4B3B-913F-E2F65789151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D520F7-B874-408B-BB26-167EFE3E23B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EABEEDBE-4197-4952-BBE2-F751DA02532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3AB03CF-EF81-457E-ADFB-A122E0A7231E}"/>
              </a:ext>
            </a:extLst>
          </p:cNvPr>
          <p:cNvSpPr>
            <a:spLocks noGrp="1"/>
          </p:cNvSpPr>
          <p:nvPr>
            <p:ph type="dt" sz="half" idx="10"/>
          </p:nvPr>
        </p:nvSpPr>
        <p:spPr/>
        <p:txBody>
          <a:bodyPr/>
          <a:lstStyle/>
          <a:p>
            <a:fld id="{AFAF0A7F-2CF2-074E-A38D-5B351353F492}" type="datetimeFigureOut">
              <a:rPr lang="en-US" smtClean="0"/>
              <a:t>12/11/2020</a:t>
            </a:fld>
            <a:endParaRPr lang="en-US"/>
          </a:p>
        </p:txBody>
      </p:sp>
      <p:sp>
        <p:nvSpPr>
          <p:cNvPr id="6" name="Footer Placeholder 5">
            <a:extLst>
              <a:ext uri="{FF2B5EF4-FFF2-40B4-BE49-F238E27FC236}">
                <a16:creationId xmlns:a16="http://schemas.microsoft.com/office/drawing/2014/main" id="{DC7C2CE9-6326-4888-B5F2-1411C5AA0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3BF1F-12A6-44C1-86C6-7F6E902A4B29}"/>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02425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97A35-A87F-47D8-A358-9D3F6853F2E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B31058-617D-4DD0-8009-C465D8BE252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489392-67A8-4A15-81BF-8FDBD04DAC1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FAF0A7F-2CF2-074E-A38D-5B351353F492}" type="datetimeFigureOut">
              <a:rPr lang="en-US" smtClean="0"/>
              <a:t>12/11/2020</a:t>
            </a:fld>
            <a:endParaRPr lang="en-US"/>
          </a:p>
        </p:txBody>
      </p:sp>
      <p:sp>
        <p:nvSpPr>
          <p:cNvPr id="5" name="Footer Placeholder 4">
            <a:extLst>
              <a:ext uri="{FF2B5EF4-FFF2-40B4-BE49-F238E27FC236}">
                <a16:creationId xmlns:a16="http://schemas.microsoft.com/office/drawing/2014/main" id="{1F8F2A13-FB9B-4ABB-8F1D-42BBE79D3A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39E47B-ED85-4486-B5A4-183DF2BF3F1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E01DB9-4BD9-4C43-A10E-8D4F70EA4320}" type="slidenum">
              <a:rPr lang="en-US" smtClean="0"/>
              <a:t>‹#›</a:t>
            </a:fld>
            <a:endParaRPr lang="en-US"/>
          </a:p>
        </p:txBody>
      </p:sp>
    </p:spTree>
    <p:extLst>
      <p:ext uri="{BB962C8B-B14F-4D97-AF65-F5344CB8AC3E}">
        <p14:creationId xmlns:p14="http://schemas.microsoft.com/office/powerpoint/2010/main" val="16498529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etal-creditcard.com/2019/05/personal-data-protection-option-pd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tackoverflow.com/questions/25107904/allow-button-click-even-if-validation-on-another-control-fai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Encryp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Book_cipher" TargetMode="External"/><Relationship Id="rId2" Type="http://schemas.openxmlformats.org/officeDocument/2006/relationships/hyperlink" Target="https://en.wikipedia.org/wiki/Cipher" TargetMode="Externa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s://en.wikipedia.org/wiki/One-time_pad"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Public-key_cryptography" TargetMode="External"/><Relationship Id="rId2" Type="http://schemas.openxmlformats.org/officeDocument/2006/relationships/hyperlink" Target="https://en.wikipedia.org/wiki/Digital_signatur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JSON_Web_Toke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JSON_Web_Token#cite_note-rfc7519-1" TargetMode="External"/><Relationship Id="rId3" Type="http://schemas.openxmlformats.org/officeDocument/2006/relationships/hyperlink" Target="https://en.wikipedia.org/wiki/SHA-256" TargetMode="External"/><Relationship Id="rId7" Type="http://schemas.openxmlformats.org/officeDocument/2006/relationships/hyperlink" Target="https://en.wikipedia.org/wiki/JSON_Web_Token#Standard_fields" TargetMode="External"/><Relationship Id="rId2" Type="http://schemas.openxmlformats.org/officeDocument/2006/relationships/hyperlink" Target="https://en.wikipedia.org/wiki/HMAC" TargetMode="External"/><Relationship Id="rId1" Type="http://schemas.openxmlformats.org/officeDocument/2006/relationships/slideLayout" Target="../slideLayouts/slideLayout2.xml"/><Relationship Id="rId6" Type="http://schemas.openxmlformats.org/officeDocument/2006/relationships/hyperlink" Target="https://en.wikipedia.org/wiki/JSON_Web_Token#cite_note-8" TargetMode="External"/><Relationship Id="rId5" Type="http://schemas.openxmlformats.org/officeDocument/2006/relationships/hyperlink" Target="https://tools.ietf.org/html/rfc7518" TargetMode="External"/><Relationship Id="rId10" Type="http://schemas.openxmlformats.org/officeDocument/2006/relationships/hyperlink" Target="https://en.wikipedia.org/wiki/Base64" TargetMode="External"/><Relationship Id="rId4" Type="http://schemas.openxmlformats.org/officeDocument/2006/relationships/hyperlink" Target="https://en.wikipedia.org/wiki/Digital_signature" TargetMode="External"/><Relationship Id="rId9" Type="http://schemas.openxmlformats.org/officeDocument/2006/relationships/hyperlink" Target="https://en.wikipedia.org/wiki/Base64#URL_application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jwt.io/"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Public-key_cryptography" TargetMode="External"/><Relationship Id="rId2" Type="http://schemas.openxmlformats.org/officeDocument/2006/relationships/hyperlink" Target="https://en.wikipedia.org/wiki/Digital_signature" TargetMode="External"/><Relationship Id="rId1" Type="http://schemas.openxmlformats.org/officeDocument/2006/relationships/slideLayout" Target="../slideLayouts/slideLayout2.xml"/><Relationship Id="rId4" Type="http://schemas.openxmlformats.org/officeDocument/2006/relationships/hyperlink" Target="https://en.wikipedia.org/wiki/XML_Encryption"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HTTP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mailto:anthony@zapper.hodgers.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Obfusc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8E8AC5-1034-46F2-A2BB-7FAB49B4354B}"/>
              </a:ext>
            </a:extLst>
          </p:cNvPr>
          <p:cNvPicPr>
            <a:picLocks noChangeAspect="1"/>
          </p:cNvPicPr>
          <p:nvPr/>
        </p:nvPicPr>
        <p:blipFill rotWithShape="1">
          <a:blip r:embed="rId3"/>
          <a:srcRect t="50185"/>
          <a:stretch/>
        </p:blipFill>
        <p:spPr>
          <a:xfrm>
            <a:off x="5486400" y="3322041"/>
            <a:ext cx="3667126" cy="3535960"/>
          </a:xfrm>
          <a:prstGeom prst="rect">
            <a:avLst/>
          </a:prstGeom>
        </p:spPr>
      </p:pic>
      <p:grpSp>
        <p:nvGrpSpPr>
          <p:cNvPr id="2" name="Group 4">
            <a:extLst>
              <a:ext uri="{FF2B5EF4-FFF2-40B4-BE49-F238E27FC236}">
                <a16:creationId xmlns:a16="http://schemas.microsoft.com/office/drawing/2014/main" id="{8DC3C2AE-7101-4146-9D26-0DB07BE70244}"/>
              </a:ext>
            </a:extLst>
          </p:cNvPr>
          <p:cNvGrpSpPr>
            <a:grpSpLocks noChangeAspect="1"/>
          </p:cNvGrpSpPr>
          <p:nvPr/>
        </p:nvGrpSpPr>
        <p:grpSpPr bwMode="auto">
          <a:xfrm>
            <a:off x="5486400" y="0"/>
            <a:ext cx="3667125" cy="3425825"/>
            <a:chOff x="3456" y="0"/>
            <a:chExt cx="2310" cy="2158"/>
          </a:xfrm>
        </p:grpSpPr>
        <p:sp>
          <p:nvSpPr>
            <p:cNvPr id="3" name="AutoShape 3">
              <a:extLst>
                <a:ext uri="{FF2B5EF4-FFF2-40B4-BE49-F238E27FC236}">
                  <a16:creationId xmlns:a16="http://schemas.microsoft.com/office/drawing/2014/main" id="{EA9D01DC-1352-48E3-A254-547C1C107E47}"/>
                </a:ext>
              </a:extLst>
            </p:cNvPr>
            <p:cNvSpPr>
              <a:spLocks noChangeAspect="1" noChangeArrowheads="1" noTextEdit="1"/>
            </p:cNvSpPr>
            <p:nvPr/>
          </p:nvSpPr>
          <p:spPr bwMode="auto">
            <a:xfrm>
              <a:off x="3456" y="0"/>
              <a:ext cx="2304" cy="21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Freeform 6">
              <a:extLst>
                <a:ext uri="{FF2B5EF4-FFF2-40B4-BE49-F238E27FC236}">
                  <a16:creationId xmlns:a16="http://schemas.microsoft.com/office/drawing/2014/main" id="{512327FE-A3F1-4F7A-B489-5DA43FD86661}"/>
                </a:ext>
              </a:extLst>
            </p:cNvPr>
            <p:cNvSpPr>
              <a:spLocks/>
            </p:cNvSpPr>
            <p:nvPr/>
          </p:nvSpPr>
          <p:spPr bwMode="auto">
            <a:xfrm>
              <a:off x="3456" y="0"/>
              <a:ext cx="1155" cy="1080"/>
            </a:xfrm>
            <a:custGeom>
              <a:avLst/>
              <a:gdLst>
                <a:gd name="T0" fmla="*/ 0 w 1919"/>
                <a:gd name="T1" fmla="*/ 1799 h 1799"/>
                <a:gd name="T2" fmla="*/ 0 w 1919"/>
                <a:gd name="T3" fmla="*/ 1799 h 1799"/>
                <a:gd name="T4" fmla="*/ 1919 w 1919"/>
                <a:gd name="T5" fmla="*/ 1799 h 1799"/>
                <a:gd name="T6" fmla="*/ 1919 w 1919"/>
                <a:gd name="T7" fmla="*/ 0 h 1799"/>
                <a:gd name="T8" fmla="*/ 0 w 1919"/>
                <a:gd name="T9" fmla="*/ 0 h 1799"/>
                <a:gd name="T10" fmla="*/ 0 w 1919"/>
                <a:gd name="T11" fmla="*/ 1799 h 1799"/>
              </a:gdLst>
              <a:ahLst/>
              <a:cxnLst>
                <a:cxn ang="0">
                  <a:pos x="T0" y="T1"/>
                </a:cxn>
                <a:cxn ang="0">
                  <a:pos x="T2" y="T3"/>
                </a:cxn>
                <a:cxn ang="0">
                  <a:pos x="T4" y="T5"/>
                </a:cxn>
                <a:cxn ang="0">
                  <a:pos x="T6" y="T7"/>
                </a:cxn>
                <a:cxn ang="0">
                  <a:pos x="T8" y="T9"/>
                </a:cxn>
                <a:cxn ang="0">
                  <a:pos x="T10" y="T11"/>
                </a:cxn>
              </a:cxnLst>
              <a:rect l="0" t="0" r="r" b="b"/>
              <a:pathLst>
                <a:path w="1919" h="1799">
                  <a:moveTo>
                    <a:pt x="0" y="1799"/>
                  </a:moveTo>
                  <a:lnTo>
                    <a:pt x="0" y="1799"/>
                  </a:lnTo>
                  <a:lnTo>
                    <a:pt x="1919" y="1799"/>
                  </a:lnTo>
                  <a:lnTo>
                    <a:pt x="1919" y="0"/>
                  </a:lnTo>
                  <a:lnTo>
                    <a:pt x="0" y="0"/>
                  </a:lnTo>
                  <a:lnTo>
                    <a:pt x="0" y="1799"/>
                  </a:lnTo>
                  <a:close/>
                </a:path>
              </a:pathLst>
            </a:custGeom>
            <a:solidFill>
              <a:srgbClr val="D92C6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7">
              <a:extLst>
                <a:ext uri="{FF2B5EF4-FFF2-40B4-BE49-F238E27FC236}">
                  <a16:creationId xmlns:a16="http://schemas.microsoft.com/office/drawing/2014/main" id="{E828F105-3226-4581-B78A-34C3D06A3CD9}"/>
                </a:ext>
              </a:extLst>
            </p:cNvPr>
            <p:cNvSpPr>
              <a:spLocks/>
            </p:cNvSpPr>
            <p:nvPr/>
          </p:nvSpPr>
          <p:spPr bwMode="auto">
            <a:xfrm>
              <a:off x="4611" y="1073"/>
              <a:ext cx="1155" cy="1085"/>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60449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8">
              <a:extLst>
                <a:ext uri="{FF2B5EF4-FFF2-40B4-BE49-F238E27FC236}">
                  <a16:creationId xmlns:a16="http://schemas.microsoft.com/office/drawing/2014/main" id="{2487CF7C-72F6-4CD9-8A04-B4A06F15C875}"/>
                </a:ext>
              </a:extLst>
            </p:cNvPr>
            <p:cNvSpPr>
              <a:spLocks/>
            </p:cNvSpPr>
            <p:nvPr/>
          </p:nvSpPr>
          <p:spPr bwMode="auto">
            <a:xfrm>
              <a:off x="3456" y="1073"/>
              <a:ext cx="1155" cy="1085"/>
            </a:xfrm>
            <a:custGeom>
              <a:avLst/>
              <a:gdLst>
                <a:gd name="T0" fmla="*/ 0 w 1919"/>
                <a:gd name="T1" fmla="*/ 1800 h 1800"/>
                <a:gd name="T2" fmla="*/ 0 w 1919"/>
                <a:gd name="T3" fmla="*/ 1800 h 1800"/>
                <a:gd name="T4" fmla="*/ 1919 w 1919"/>
                <a:gd name="T5" fmla="*/ 1800 h 1800"/>
                <a:gd name="T6" fmla="*/ 1919 w 1919"/>
                <a:gd name="T7" fmla="*/ 0 h 1800"/>
                <a:gd name="T8" fmla="*/ 0 w 1919"/>
                <a:gd name="T9" fmla="*/ 0 h 1800"/>
                <a:gd name="T10" fmla="*/ 0 w 1919"/>
                <a:gd name="T11" fmla="*/ 1800 h 1800"/>
              </a:gdLst>
              <a:ahLst/>
              <a:cxnLst>
                <a:cxn ang="0">
                  <a:pos x="T0" y="T1"/>
                </a:cxn>
                <a:cxn ang="0">
                  <a:pos x="T2" y="T3"/>
                </a:cxn>
                <a:cxn ang="0">
                  <a:pos x="T4" y="T5"/>
                </a:cxn>
                <a:cxn ang="0">
                  <a:pos x="T6" y="T7"/>
                </a:cxn>
                <a:cxn ang="0">
                  <a:pos x="T8" y="T9"/>
                </a:cxn>
                <a:cxn ang="0">
                  <a:pos x="T10" y="T11"/>
                </a:cxn>
              </a:cxnLst>
              <a:rect l="0" t="0" r="r" b="b"/>
              <a:pathLst>
                <a:path w="1919" h="1800">
                  <a:moveTo>
                    <a:pt x="0" y="1800"/>
                  </a:moveTo>
                  <a:lnTo>
                    <a:pt x="0" y="1800"/>
                  </a:lnTo>
                  <a:lnTo>
                    <a:pt x="1919" y="1800"/>
                  </a:lnTo>
                  <a:lnTo>
                    <a:pt x="1919" y="0"/>
                  </a:lnTo>
                  <a:lnTo>
                    <a:pt x="0" y="0"/>
                  </a:lnTo>
                  <a:lnTo>
                    <a:pt x="0" y="1800"/>
                  </a:lnTo>
                  <a:close/>
                </a:path>
              </a:pathLst>
            </a:custGeom>
            <a:solidFill>
              <a:srgbClr val="BEA8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 name="TextBox 9">
            <a:extLst>
              <a:ext uri="{FF2B5EF4-FFF2-40B4-BE49-F238E27FC236}">
                <a16:creationId xmlns:a16="http://schemas.microsoft.com/office/drawing/2014/main" id="{199BBC5C-0CA4-A946-A4F9-577A8B588A44}"/>
              </a:ext>
            </a:extLst>
          </p:cNvPr>
          <p:cNvSpPr txBox="1"/>
          <p:nvPr/>
        </p:nvSpPr>
        <p:spPr>
          <a:xfrm>
            <a:off x="206140" y="870565"/>
            <a:ext cx="5214946" cy="3354765"/>
          </a:xfrm>
          <a:prstGeom prst="rect">
            <a:avLst/>
          </a:prstGeom>
          <a:noFill/>
        </p:spPr>
        <p:txBody>
          <a:bodyPr wrap="square" rtlCol="0">
            <a:spAutoFit/>
          </a:bodyPr>
          <a:lstStyle/>
          <a:p>
            <a:r>
              <a:rPr lang="en-GB" sz="5000" dirty="0">
                <a:solidFill>
                  <a:srgbClr val="44195E"/>
                </a:solidFill>
                <a:latin typeface="RN House Sans Light" panose="020B0404020203020204" pitchFamily="34" charset="77"/>
              </a:rPr>
              <a:t>Friday Training Hour</a:t>
            </a:r>
          </a:p>
          <a:p>
            <a:r>
              <a:rPr lang="en-GB" sz="2800" dirty="0">
                <a:solidFill>
                  <a:srgbClr val="44195E"/>
                </a:solidFill>
                <a:latin typeface="RN House Sans Light" panose="020B0404020203020204" pitchFamily="34" charset="77"/>
              </a:rPr>
              <a:t>Friday Training Hour: </a:t>
            </a:r>
          </a:p>
          <a:p>
            <a:r>
              <a:rPr lang="en-GB" sz="2800" dirty="0">
                <a:solidFill>
                  <a:srgbClr val="44195E"/>
                </a:solidFill>
                <a:latin typeface="RN House Sans Light" panose="020B0404020203020204" pitchFamily="34" charset="77"/>
              </a:rPr>
              <a:t>Encryption 101</a:t>
            </a:r>
          </a:p>
          <a:p>
            <a:endParaRPr lang="en-GB" sz="2800" dirty="0">
              <a:solidFill>
                <a:srgbClr val="44195E"/>
              </a:solidFill>
              <a:latin typeface="RN House Sans Light" panose="020B0404020203020204" pitchFamily="34" charset="77"/>
            </a:endParaRPr>
          </a:p>
          <a:p>
            <a:r>
              <a:rPr lang="en-GB" sz="2800" dirty="0">
                <a:solidFill>
                  <a:srgbClr val="44195E"/>
                </a:solidFill>
                <a:latin typeface="RN House Sans Light" panose="020B0404020203020204" pitchFamily="34" charset="77"/>
              </a:rPr>
              <a:t>“Why, What, When”</a:t>
            </a:r>
            <a:endParaRPr lang="en-GB" sz="2800" i="1" dirty="0">
              <a:solidFill>
                <a:srgbClr val="5A287D"/>
              </a:solidFill>
              <a:latin typeface="RN House Sans Light" panose="020B0404020203020204" pitchFamily="34" charset="77"/>
            </a:endParaRPr>
          </a:p>
        </p:txBody>
      </p:sp>
      <p:sp>
        <p:nvSpPr>
          <p:cNvPr id="11" name="TextBox 10">
            <a:extLst>
              <a:ext uri="{FF2B5EF4-FFF2-40B4-BE49-F238E27FC236}">
                <a16:creationId xmlns:a16="http://schemas.microsoft.com/office/drawing/2014/main" id="{A1FBEC54-B724-A643-BD15-7E520E8BF92C}"/>
              </a:ext>
            </a:extLst>
          </p:cNvPr>
          <p:cNvSpPr txBox="1"/>
          <p:nvPr/>
        </p:nvSpPr>
        <p:spPr>
          <a:xfrm>
            <a:off x="227870" y="4545013"/>
            <a:ext cx="4134842" cy="923330"/>
          </a:xfrm>
          <a:prstGeom prst="rect">
            <a:avLst/>
          </a:prstGeom>
          <a:noFill/>
        </p:spPr>
        <p:txBody>
          <a:bodyPr wrap="square" rtlCol="0">
            <a:spAutoFit/>
          </a:bodyPr>
          <a:lstStyle/>
          <a:p>
            <a:r>
              <a:rPr lang="en-GB" dirty="0">
                <a:solidFill>
                  <a:srgbClr val="5A287D"/>
                </a:solidFill>
                <a:latin typeface="RN House Sans Light" panose="020B0404020203020204" pitchFamily="34" charset="77"/>
              </a:rPr>
              <a:t>Anthony McKale</a:t>
            </a:r>
          </a:p>
          <a:p>
            <a:r>
              <a:rPr lang="en-GB" dirty="0">
                <a:solidFill>
                  <a:srgbClr val="5A287D"/>
                </a:solidFill>
                <a:latin typeface="RN House Sans Light" panose="020B0404020203020204" pitchFamily="34" charset="77"/>
              </a:rPr>
              <a:t>AI CoE Principal Software Engineer</a:t>
            </a:r>
            <a:br>
              <a:rPr lang="en-GB" dirty="0">
                <a:solidFill>
                  <a:srgbClr val="5A287D"/>
                </a:solidFill>
                <a:latin typeface="RN House Sans Light" panose="020B0404020203020204" pitchFamily="34" charset="77"/>
              </a:rPr>
            </a:br>
            <a:r>
              <a:rPr lang="en-GB" dirty="0">
                <a:solidFill>
                  <a:srgbClr val="5A287D"/>
                </a:solidFill>
                <a:latin typeface="RN House Sans Light" panose="020B0404020203020204" pitchFamily="34" charset="77"/>
              </a:rPr>
              <a:t>24/09/2020</a:t>
            </a:r>
          </a:p>
        </p:txBody>
      </p:sp>
    </p:spTree>
    <p:extLst>
      <p:ext uri="{BB962C8B-B14F-4D97-AF65-F5344CB8AC3E}">
        <p14:creationId xmlns:p14="http://schemas.microsoft.com/office/powerpoint/2010/main" val="623170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Obfuscation Example</a:t>
            </a:r>
          </a:p>
        </p:txBody>
      </p:sp>
      <p:sp>
        <p:nvSpPr>
          <p:cNvPr id="3" name="Content Placeholder 2"/>
          <p:cNvSpPr>
            <a:spLocks noGrp="1"/>
          </p:cNvSpPr>
          <p:nvPr>
            <p:ph idx="1"/>
          </p:nvPr>
        </p:nvSpPr>
        <p:spPr/>
        <p:txBody>
          <a:bodyPr>
            <a:normAutofit/>
          </a:bodyPr>
          <a:lstStyle/>
          <a:p>
            <a:r>
              <a:rPr lang="en-GB" dirty="0"/>
              <a:t>An example of obfuscation would be to only show the last 4 digits of someone’s credit card.</a:t>
            </a:r>
          </a:p>
          <a:p>
            <a:endParaRPr lang="en-GB" dirty="0"/>
          </a:p>
          <a:p>
            <a:pPr marL="342900" lvl="1" indent="0">
              <a:buNone/>
            </a:pPr>
            <a:r>
              <a:rPr lang="en-GB" dirty="0"/>
              <a:t>xxxx-xxxx-xxxx-1234</a:t>
            </a:r>
          </a:p>
          <a:p>
            <a:pPr indent="-171450"/>
            <a:endParaRPr lang="en-GB" dirty="0"/>
          </a:p>
          <a:p>
            <a:pPr indent="-171450"/>
            <a:r>
              <a:rPr lang="en-GB" dirty="0"/>
              <a:t>	</a:t>
            </a:r>
          </a:p>
          <a:p>
            <a:pPr indent="-171450"/>
            <a:endParaRPr lang="en-GB" dirty="0"/>
          </a:p>
          <a:p>
            <a:pPr indent="-171450"/>
            <a:endParaRPr lang="en-GB" dirty="0"/>
          </a:p>
          <a:p>
            <a:pPr indent="-171450"/>
            <a:r>
              <a:rPr lang="en-GB" dirty="0"/>
              <a:t>The data can still be used for our display purposes but it’s useless to a attacker that’s like to use the credit card for purchases.</a:t>
            </a:r>
          </a:p>
          <a:p>
            <a:pPr indent="-171450"/>
            <a:r>
              <a:rPr lang="en-GB" sz="800" dirty="0"/>
              <a:t>Image Source : </a:t>
            </a:r>
            <a:r>
              <a:rPr lang="en-GB" sz="800" dirty="0">
                <a:hlinkClick r:id="rId2"/>
              </a:rPr>
              <a:t>https://metal-creditcard.com/2019/05/personal-data-protection-option-pdp/</a:t>
            </a:r>
            <a:endParaRPr lang="en-GB" sz="800" dirty="0"/>
          </a:p>
          <a:p>
            <a:pPr marL="342900" indent="-342900">
              <a:buFontTx/>
              <a:buChar char="-"/>
            </a:pPr>
            <a:endParaRPr lang="en-GB" dirty="0"/>
          </a:p>
          <a:p>
            <a:pPr marL="342900" indent="-342900">
              <a:buFontTx/>
              <a:buChar char="-"/>
            </a:pPr>
            <a:endParaRPr lang="en-GB" dirty="0"/>
          </a:p>
        </p:txBody>
      </p:sp>
      <p:pic>
        <p:nvPicPr>
          <p:cNvPr id="4" name="Picture 3">
            <a:extLst>
              <a:ext uri="{FF2B5EF4-FFF2-40B4-BE49-F238E27FC236}">
                <a16:creationId xmlns:a16="http://schemas.microsoft.com/office/drawing/2014/main" id="{EC17399D-E647-4B66-89F0-1FC891C98725}"/>
              </a:ext>
            </a:extLst>
          </p:cNvPr>
          <p:cNvPicPr>
            <a:picLocks noChangeAspect="1"/>
          </p:cNvPicPr>
          <p:nvPr/>
        </p:nvPicPr>
        <p:blipFill>
          <a:blip r:embed="rId3"/>
          <a:stretch>
            <a:fillRect/>
          </a:stretch>
        </p:blipFill>
        <p:spPr>
          <a:xfrm>
            <a:off x="5206539" y="2357437"/>
            <a:ext cx="2876550" cy="2143125"/>
          </a:xfrm>
          <a:prstGeom prst="rect">
            <a:avLst/>
          </a:prstGeom>
        </p:spPr>
      </p:pic>
    </p:spTree>
    <p:extLst>
      <p:ext uri="{BB962C8B-B14F-4D97-AF65-F5344CB8AC3E}">
        <p14:creationId xmlns:p14="http://schemas.microsoft.com/office/powerpoint/2010/main" val="111476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Obfuscation Example</a:t>
            </a:r>
          </a:p>
        </p:txBody>
      </p:sp>
      <p:sp>
        <p:nvSpPr>
          <p:cNvPr id="3" name="Content Placeholder 2"/>
          <p:cNvSpPr>
            <a:spLocks noGrp="1"/>
          </p:cNvSpPr>
          <p:nvPr>
            <p:ph idx="1"/>
          </p:nvPr>
        </p:nvSpPr>
        <p:spPr/>
        <p:txBody>
          <a:bodyPr>
            <a:normAutofit/>
          </a:bodyPr>
          <a:lstStyle/>
          <a:p>
            <a:r>
              <a:rPr lang="en-GB" dirty="0"/>
              <a:t>Another example of obfuscation would be to only an * in a password field as a user is typing a password.</a:t>
            </a:r>
          </a:p>
          <a:p>
            <a:endParaRPr lang="en-GB" dirty="0"/>
          </a:p>
          <a:p>
            <a:pPr marL="342900" lvl="1" indent="0">
              <a:buNone/>
            </a:pPr>
            <a:r>
              <a:rPr lang="en-GB" dirty="0"/>
              <a:t>Password “Foo bar” </a:t>
            </a:r>
          </a:p>
          <a:p>
            <a:pPr marL="342900" lvl="1" indent="0">
              <a:buNone/>
            </a:pPr>
            <a:r>
              <a:rPr lang="en-GB" dirty="0"/>
              <a:t>but only show “*******”</a:t>
            </a:r>
          </a:p>
          <a:p>
            <a:pPr indent="-171450"/>
            <a:endParaRPr lang="en-GB" dirty="0"/>
          </a:p>
          <a:p>
            <a:pPr indent="-171450"/>
            <a:endParaRPr lang="en-GB" dirty="0"/>
          </a:p>
          <a:p>
            <a:pPr indent="-171450"/>
            <a:endParaRPr lang="en-GB" dirty="0"/>
          </a:p>
          <a:p>
            <a:pPr indent="-171450"/>
            <a:r>
              <a:rPr lang="en-GB" dirty="0"/>
              <a:t>The data can still be used for our display purposes but it’s useless to a attacker that perhaps has screen capture software installed or is simply able to see the customer’s screen.</a:t>
            </a:r>
          </a:p>
          <a:p>
            <a:pPr indent="-171450"/>
            <a:r>
              <a:rPr lang="en-GB" sz="900" dirty="0"/>
              <a:t>Image Source : </a:t>
            </a:r>
            <a:r>
              <a:rPr lang="en-GB" sz="900" dirty="0">
                <a:hlinkClick r:id="rId2"/>
              </a:rPr>
              <a:t>https://stackoverflow.com/questions/25107904/allow-button-click-even-if-validation-on-another-control-fails</a:t>
            </a:r>
            <a:endParaRPr lang="en-GB" sz="900" dirty="0"/>
          </a:p>
          <a:p>
            <a:pPr marL="342900" indent="-342900">
              <a:buFontTx/>
              <a:buChar char="-"/>
            </a:pPr>
            <a:endParaRPr lang="en-GB" dirty="0"/>
          </a:p>
          <a:p>
            <a:pPr marL="342900" indent="-342900">
              <a:buFontTx/>
              <a:buChar char="-"/>
            </a:pPr>
            <a:endParaRPr lang="en-GB" dirty="0"/>
          </a:p>
        </p:txBody>
      </p:sp>
      <p:pic>
        <p:nvPicPr>
          <p:cNvPr id="1026" name="Picture 2" descr="screenshot">
            <a:extLst>
              <a:ext uri="{FF2B5EF4-FFF2-40B4-BE49-F238E27FC236}">
                <a16:creationId xmlns:a16="http://schemas.microsoft.com/office/drawing/2014/main" id="{B5DF61A7-CF3F-49A6-92E1-8D896F0E6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2169" y="2562225"/>
            <a:ext cx="300990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627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Obfuscation</a:t>
            </a:r>
          </a:p>
        </p:txBody>
      </p:sp>
      <p:sp>
        <p:nvSpPr>
          <p:cNvPr id="3" name="Content Placeholder 2"/>
          <p:cNvSpPr>
            <a:spLocks noGrp="1"/>
          </p:cNvSpPr>
          <p:nvPr>
            <p:ph idx="1"/>
          </p:nvPr>
        </p:nvSpPr>
        <p:spPr/>
        <p:txBody>
          <a:bodyPr>
            <a:normAutofit/>
          </a:bodyPr>
          <a:lstStyle/>
          <a:p>
            <a:r>
              <a:rPr lang="en-GB" dirty="0"/>
              <a:t>“Obfuscation” is used to:</a:t>
            </a:r>
          </a:p>
          <a:p>
            <a:endParaRPr lang="en-GB" dirty="0"/>
          </a:p>
          <a:p>
            <a:pPr marL="342900" indent="-342900">
              <a:buFont typeface="Arial" panose="020B0604020202020204" pitchFamily="34" charset="0"/>
              <a:buChar char="•"/>
            </a:pPr>
            <a:r>
              <a:rPr lang="en-GB" dirty="0"/>
              <a:t>prevent user input accidently exposing more that it needs to</a:t>
            </a:r>
          </a:p>
          <a:p>
            <a:pPr marL="342900" indent="-342900">
              <a:buFont typeface="Arial" panose="020B0604020202020204" pitchFamily="34" charset="0"/>
              <a:buChar char="•"/>
            </a:pPr>
            <a:r>
              <a:rPr lang="en-GB" dirty="0"/>
              <a:t>allow sensitive information to have a displayed form that doesn’t expose the important info.</a:t>
            </a:r>
          </a:p>
          <a:p>
            <a:endParaRPr lang="en-GB" dirty="0"/>
          </a:p>
          <a:p>
            <a:r>
              <a:rPr lang="en-GB" dirty="0"/>
              <a:t>What it can’t do:</a:t>
            </a:r>
          </a:p>
          <a:p>
            <a:pPr marL="342900" indent="-342900">
              <a:buFont typeface="Arial" panose="020B0604020202020204" pitchFamily="34" charset="0"/>
              <a:buChar char="•"/>
            </a:pPr>
            <a:r>
              <a:rPr lang="en-GB" dirty="0"/>
              <a:t>Prevent tampering</a:t>
            </a:r>
          </a:p>
          <a:p>
            <a:pPr marL="342900" indent="-342900">
              <a:buFont typeface="Arial" panose="020B0604020202020204" pitchFamily="34" charset="0"/>
              <a:buChar char="•"/>
            </a:pPr>
            <a:r>
              <a:rPr lang="en-GB" dirty="0"/>
              <a:t>Make anything unreadable </a:t>
            </a:r>
            <a:br>
              <a:rPr lang="en-GB" dirty="0"/>
            </a:br>
            <a:r>
              <a:rPr lang="en-GB" dirty="0"/>
              <a:t>(can’t be used to securely store data)</a:t>
            </a:r>
          </a:p>
          <a:p>
            <a:endParaRPr lang="en-GB" dirty="0"/>
          </a:p>
        </p:txBody>
      </p:sp>
    </p:spTree>
    <p:extLst>
      <p:ext uri="{BB962C8B-B14F-4D97-AF65-F5344CB8AC3E}">
        <p14:creationId xmlns:p14="http://schemas.microsoft.com/office/powerpoint/2010/main" val="1847876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Obfuscation</a:t>
            </a:r>
          </a:p>
        </p:txBody>
      </p:sp>
      <p:sp>
        <p:nvSpPr>
          <p:cNvPr id="3" name="Content Placeholder 2"/>
          <p:cNvSpPr>
            <a:spLocks noGrp="1"/>
          </p:cNvSpPr>
          <p:nvPr>
            <p:ph idx="1"/>
          </p:nvPr>
        </p:nvSpPr>
        <p:spPr/>
        <p:txBody>
          <a:bodyPr>
            <a:normAutofit/>
          </a:bodyPr>
          <a:lstStyle/>
          <a:p>
            <a:r>
              <a:rPr lang="en-GB" dirty="0"/>
              <a:t>In our code base XXX DELETED XXX</a:t>
            </a:r>
            <a:endParaRPr lang="en-GB" sz="900" dirty="0"/>
          </a:p>
        </p:txBody>
      </p:sp>
    </p:spTree>
    <p:extLst>
      <p:ext uri="{BB962C8B-B14F-4D97-AF65-F5344CB8AC3E}">
        <p14:creationId xmlns:p14="http://schemas.microsoft.com/office/powerpoint/2010/main" val="1561503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Obfuscation Questions ?</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 </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97794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Encryption</a:t>
            </a:r>
          </a:p>
        </p:txBody>
      </p:sp>
      <p:sp>
        <p:nvSpPr>
          <p:cNvPr id="3" name="Content Placeholder 2"/>
          <p:cNvSpPr>
            <a:spLocks noGrp="1"/>
          </p:cNvSpPr>
          <p:nvPr>
            <p:ph idx="1"/>
          </p:nvPr>
        </p:nvSpPr>
        <p:spPr/>
        <p:txBody>
          <a:bodyPr>
            <a:normAutofit fontScale="92500" lnSpcReduction="10000"/>
          </a:bodyPr>
          <a:lstStyle/>
          <a:p>
            <a:r>
              <a:rPr lang="en-GB" dirty="0"/>
              <a:t>Making </a:t>
            </a:r>
            <a:r>
              <a:rPr lang="en-GB" i="1" dirty="0"/>
              <a:t>data</a:t>
            </a:r>
            <a:r>
              <a:rPr lang="en-GB" dirty="0"/>
              <a:t> unreadable to unauthorised 3</a:t>
            </a:r>
            <a:r>
              <a:rPr lang="en-GB" baseline="30000" dirty="0"/>
              <a:t>rd</a:t>
            </a:r>
            <a:r>
              <a:rPr lang="en-GB" dirty="0"/>
              <a:t> parties is called Encryption</a:t>
            </a:r>
          </a:p>
          <a:p>
            <a:endParaRPr lang="en-GB" dirty="0"/>
          </a:p>
          <a:p>
            <a:r>
              <a:rPr lang="en-GB" dirty="0"/>
              <a:t>This is done via two way math, that turn a stream of data “</a:t>
            </a:r>
            <a:r>
              <a:rPr lang="en-GB" i="1" dirty="0"/>
              <a:t>Plain-text</a:t>
            </a:r>
            <a:r>
              <a:rPr lang="en-GB" dirty="0"/>
              <a:t>” into something </a:t>
            </a:r>
            <a:r>
              <a:rPr lang="en-GB" dirty="0" err="1"/>
              <a:t>indistinguible</a:t>
            </a:r>
            <a:r>
              <a:rPr lang="en-GB" dirty="0"/>
              <a:t> from white noise “</a:t>
            </a:r>
            <a:r>
              <a:rPr lang="en-GB" i="1" dirty="0" err="1"/>
              <a:t>Crypo</a:t>
            </a:r>
            <a:r>
              <a:rPr lang="en-GB" i="1" dirty="0"/>
              <a:t>-text</a:t>
            </a:r>
            <a:r>
              <a:rPr lang="en-GB" dirty="0"/>
              <a:t>”, and that can turn it back again</a:t>
            </a:r>
          </a:p>
          <a:p>
            <a:endParaRPr lang="en-GB" dirty="0"/>
          </a:p>
          <a:p>
            <a:endParaRPr lang="en-GB" dirty="0"/>
          </a:p>
          <a:p>
            <a:endParaRPr lang="en-GB" dirty="0"/>
          </a:p>
          <a:p>
            <a:endParaRPr lang="en-GB" dirty="0"/>
          </a:p>
          <a:p>
            <a:endParaRPr lang="en-GB" dirty="0"/>
          </a:p>
          <a:p>
            <a:endParaRPr lang="en-GB" dirty="0"/>
          </a:p>
          <a:p>
            <a:endParaRPr lang="en-GB" dirty="0"/>
          </a:p>
          <a:p>
            <a:r>
              <a:rPr lang="en-GB" dirty="0">
                <a:hlinkClick r:id="rId2"/>
              </a:rPr>
              <a:t>https://en.wikipedia.org/wiki/Encryption</a:t>
            </a:r>
            <a:endParaRPr lang="en-GB" dirty="0"/>
          </a:p>
          <a:p>
            <a:endParaRPr lang="en-GB" dirty="0"/>
          </a:p>
          <a:p>
            <a:endParaRPr lang="en-GB" dirty="0"/>
          </a:p>
          <a:p>
            <a:endParaRPr lang="en-GB" dirty="0"/>
          </a:p>
          <a:p>
            <a:endParaRPr lang="en-GB" dirty="0"/>
          </a:p>
          <a:p>
            <a:endParaRPr lang="en-GB" dirty="0"/>
          </a:p>
          <a:p>
            <a:pPr marL="342900" indent="-342900">
              <a:buFontTx/>
              <a:buChar char="-"/>
            </a:pPr>
            <a:endParaRPr lang="en-GB" dirty="0"/>
          </a:p>
        </p:txBody>
      </p:sp>
      <p:pic>
        <p:nvPicPr>
          <p:cNvPr id="2050" name="Picture 2">
            <a:extLst>
              <a:ext uri="{FF2B5EF4-FFF2-40B4-BE49-F238E27FC236}">
                <a16:creationId xmlns:a16="http://schemas.microsoft.com/office/drawing/2014/main" id="{92A9DE9C-1C11-43AF-870A-A7AF1AF7E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448" y="3588391"/>
            <a:ext cx="4583172" cy="1935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64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Encryption Non-IT</a:t>
            </a:r>
          </a:p>
        </p:txBody>
      </p:sp>
      <p:sp>
        <p:nvSpPr>
          <p:cNvPr id="3" name="Content Placeholder 2"/>
          <p:cNvSpPr>
            <a:spLocks noGrp="1"/>
          </p:cNvSpPr>
          <p:nvPr>
            <p:ph idx="1"/>
          </p:nvPr>
        </p:nvSpPr>
        <p:spPr/>
        <p:txBody>
          <a:bodyPr>
            <a:normAutofit fontScale="70000" lnSpcReduction="20000"/>
          </a:bodyPr>
          <a:lstStyle/>
          <a:p>
            <a:r>
              <a:rPr lang="en-GB" dirty="0"/>
              <a:t>Non IT examples:</a:t>
            </a:r>
          </a:p>
          <a:p>
            <a:r>
              <a:rPr lang="en-GB" dirty="0"/>
              <a:t>“A </a:t>
            </a:r>
            <a:r>
              <a:rPr lang="en-GB" b="1" dirty="0"/>
              <a:t>book cipher</a:t>
            </a:r>
            <a:r>
              <a:rPr lang="en-GB" dirty="0"/>
              <a:t>, or </a:t>
            </a:r>
            <a:r>
              <a:rPr lang="en-GB" b="1" dirty="0"/>
              <a:t>Ottendorf cipher</a:t>
            </a:r>
            <a:r>
              <a:rPr lang="en-GB" dirty="0"/>
              <a:t>, is a </a:t>
            </a:r>
            <a:r>
              <a:rPr lang="en-GB" dirty="0">
                <a:hlinkClick r:id="rId2" tooltip="Cipher"/>
              </a:rPr>
              <a:t>cipher</a:t>
            </a:r>
            <a:r>
              <a:rPr lang="en-GB" dirty="0"/>
              <a:t> in which the key is some aspect of a book or other piece of text. Data is encoded as page and position in the source book”</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endParaRPr lang="en-GB" dirty="0"/>
          </a:p>
          <a:p>
            <a:endParaRPr lang="en-GB" dirty="0"/>
          </a:p>
          <a:p>
            <a:r>
              <a:rPr lang="en-GB" sz="1600" dirty="0">
                <a:hlinkClick r:id="rId3"/>
              </a:rPr>
              <a:t>https://en.wikipedia.org/wiki/Book_cipher</a:t>
            </a:r>
            <a:endParaRPr lang="en-GB" sz="1600" dirty="0"/>
          </a:p>
          <a:p>
            <a:br>
              <a:rPr lang="en-GB" sz="1600" dirty="0"/>
            </a:br>
            <a:r>
              <a:rPr lang="en-GB" sz="1600" dirty="0"/>
              <a:t>Example of a computerised version of a Ottendorf cipher</a:t>
            </a:r>
          </a:p>
          <a:p>
            <a:r>
              <a:rPr lang="en-GB" sz="1600" dirty="0">
                <a:hlinkClick r:id="rId4"/>
              </a:rPr>
              <a:t>https://en.wikipedia.org/wiki/One-time_pad</a:t>
            </a:r>
            <a:endParaRPr lang="en-GB" sz="1600" dirty="0"/>
          </a:p>
        </p:txBody>
      </p:sp>
      <p:pic>
        <p:nvPicPr>
          <p:cNvPr id="12290" name="Picture 2" descr="Happy Clean Living: Invitation To The Prom">
            <a:extLst>
              <a:ext uri="{FF2B5EF4-FFF2-40B4-BE49-F238E27FC236}">
                <a16:creationId xmlns:a16="http://schemas.microsoft.com/office/drawing/2014/main" id="{5026017D-E5C0-4D6D-9A22-AB777634D0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163" y="2489432"/>
            <a:ext cx="3455041" cy="2591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313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Encryption Example</a:t>
            </a:r>
          </a:p>
        </p:txBody>
      </p:sp>
      <p:sp>
        <p:nvSpPr>
          <p:cNvPr id="3" name="Content Placeholder 2"/>
          <p:cNvSpPr>
            <a:spLocks noGrp="1"/>
          </p:cNvSpPr>
          <p:nvPr>
            <p:ph idx="1"/>
          </p:nvPr>
        </p:nvSpPr>
        <p:spPr/>
        <p:txBody>
          <a:bodyPr>
            <a:normAutofit fontScale="92500" lnSpcReduction="10000"/>
          </a:bodyPr>
          <a:lstStyle/>
          <a:p>
            <a:r>
              <a:rPr lang="en-GB" dirty="0"/>
              <a:t>An example of username being stored at rest in a data base.</a:t>
            </a:r>
          </a:p>
          <a:p>
            <a:endParaRPr lang="en-GB" dirty="0"/>
          </a:p>
          <a:p>
            <a:pPr marL="342900" lvl="1" indent="0">
              <a:buNone/>
            </a:pPr>
            <a:r>
              <a:rPr lang="en-GB" dirty="0"/>
              <a:t>"REAL FIRST NAME“</a:t>
            </a:r>
          </a:p>
          <a:p>
            <a:pPr marL="342900" lvl="1" indent="0">
              <a:buNone/>
            </a:pPr>
            <a:endParaRPr lang="en-GB" dirty="0"/>
          </a:p>
          <a:p>
            <a:pPr marL="342900" lvl="1" indent="0">
              <a:buNone/>
            </a:pPr>
            <a:r>
              <a:rPr lang="en-GB" dirty="0"/>
              <a:t>Becomes</a:t>
            </a:r>
          </a:p>
          <a:p>
            <a:pPr marL="342900" lvl="1" indent="0">
              <a:buNone/>
            </a:pPr>
            <a:endParaRPr lang="en-GB" dirty="0"/>
          </a:p>
          <a:p>
            <a:pPr marL="342900" lvl="1" indent="0">
              <a:buNone/>
            </a:pPr>
            <a:endParaRPr lang="en-GB" dirty="0"/>
          </a:p>
          <a:p>
            <a:pPr indent="-171450"/>
            <a:r>
              <a:rPr lang="en-GB" dirty="0"/>
              <a:t>	</a:t>
            </a:r>
          </a:p>
          <a:p>
            <a:pPr indent="-171450"/>
            <a:endParaRPr lang="en-GB" dirty="0"/>
          </a:p>
          <a:p>
            <a:pPr indent="-171450"/>
            <a:endParaRPr lang="en-GB" dirty="0"/>
          </a:p>
          <a:p>
            <a:pPr indent="-171450"/>
            <a:r>
              <a:rPr lang="en-GB" dirty="0"/>
              <a:t>The data can still be used for our application purposes*</a:t>
            </a:r>
          </a:p>
          <a:p>
            <a:pPr indent="-171450"/>
            <a:r>
              <a:rPr lang="en-GB" dirty="0"/>
              <a:t>but it’s useless to a attacker that managed to hack into our databases and steal all our data</a:t>
            </a:r>
          </a:p>
          <a:p>
            <a:pPr indent="-171450"/>
            <a:r>
              <a:rPr lang="en-GB" sz="1700" dirty="0"/>
              <a:t>* when decrypted</a:t>
            </a:r>
          </a:p>
          <a:p>
            <a:pPr marL="342900" indent="-342900">
              <a:buFontTx/>
              <a:buChar char="-"/>
            </a:pPr>
            <a:endParaRPr lang="en-GB" dirty="0"/>
          </a:p>
        </p:txBody>
      </p:sp>
      <p:sp>
        <p:nvSpPr>
          <p:cNvPr id="5" name="Rectangle 2">
            <a:extLst>
              <a:ext uri="{FF2B5EF4-FFF2-40B4-BE49-F238E27FC236}">
                <a16:creationId xmlns:a16="http://schemas.microsoft.com/office/drawing/2014/main" id="{13FDFCAD-FCAA-4F12-94CF-F8C569E9925D}"/>
              </a:ext>
            </a:extLst>
          </p:cNvPr>
          <p:cNvSpPr>
            <a:spLocks noChangeArrowheads="1"/>
          </p:cNvSpPr>
          <p:nvPr/>
        </p:nvSpPr>
        <p:spPr bwMode="auto">
          <a:xfrm>
            <a:off x="1085554" y="344577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3366"/>
                </a:solidFill>
                <a:effectLst/>
                <a:latin typeface="Consolas" panose="020B0609020204030204" pitchFamily="49" charset="0"/>
              </a:rPr>
              <a:t>"d19048118461e1edd556666554578235"</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8200"/>
                </a:solidFill>
                <a:effectLst/>
                <a:latin typeface="Consolas" panose="020B0609020204030204" pitchFamily="49" charset="0"/>
              </a:rPr>
              <a:t>// ENCRYPTED</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2">
            <a:extLst>
              <a:ext uri="{FF2B5EF4-FFF2-40B4-BE49-F238E27FC236}">
                <a16:creationId xmlns:a16="http://schemas.microsoft.com/office/drawing/2014/main" id="{0AD8E8B3-E26F-4DEC-BFE2-193FA56117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9872" y="2431802"/>
            <a:ext cx="3483366" cy="147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5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Encryption</a:t>
            </a:r>
          </a:p>
        </p:txBody>
      </p:sp>
      <p:sp>
        <p:nvSpPr>
          <p:cNvPr id="3" name="Content Placeholder 2"/>
          <p:cNvSpPr>
            <a:spLocks noGrp="1"/>
          </p:cNvSpPr>
          <p:nvPr>
            <p:ph idx="1"/>
          </p:nvPr>
        </p:nvSpPr>
        <p:spPr/>
        <p:txBody>
          <a:bodyPr>
            <a:normAutofit/>
          </a:bodyPr>
          <a:lstStyle/>
          <a:p>
            <a:r>
              <a:rPr lang="en-GB" dirty="0"/>
              <a:t>“Encryption” is used to:</a:t>
            </a:r>
          </a:p>
          <a:p>
            <a:endParaRPr lang="en-GB" dirty="0"/>
          </a:p>
          <a:p>
            <a:pPr marL="342900" indent="-342900">
              <a:buFont typeface="Arial" panose="020B0604020202020204" pitchFamily="34" charset="0"/>
              <a:buChar char="•"/>
            </a:pPr>
            <a:r>
              <a:rPr lang="en-GB" b="1" dirty="0"/>
              <a:t>Can</a:t>
            </a:r>
            <a:r>
              <a:rPr lang="en-GB" dirty="0"/>
              <a:t> protect data if stolen</a:t>
            </a:r>
          </a:p>
          <a:p>
            <a:pPr marL="342900" indent="-342900">
              <a:buFont typeface="Arial" panose="020B0604020202020204" pitchFamily="34" charset="0"/>
              <a:buChar char="•"/>
            </a:pPr>
            <a:r>
              <a:rPr lang="en-GB" b="1" dirty="0"/>
              <a:t>Can</a:t>
            </a:r>
            <a:r>
              <a:rPr lang="en-GB" dirty="0"/>
              <a:t> </a:t>
            </a:r>
            <a:r>
              <a:rPr lang="en-GB" b="1" dirty="0"/>
              <a:t>NOT</a:t>
            </a:r>
            <a:r>
              <a:rPr lang="en-GB" dirty="0"/>
              <a:t> be tampered with by 3</a:t>
            </a:r>
            <a:r>
              <a:rPr lang="en-GB" baseline="30000" dirty="0"/>
              <a:t>rd</a:t>
            </a:r>
            <a:r>
              <a:rPr lang="en-GB" dirty="0"/>
              <a:t> parties</a:t>
            </a:r>
          </a:p>
          <a:p>
            <a:endParaRPr lang="en-GB" dirty="0"/>
          </a:p>
          <a:p>
            <a:r>
              <a:rPr lang="en-GB" dirty="0"/>
              <a:t>Disadvantages:</a:t>
            </a:r>
          </a:p>
          <a:p>
            <a:pPr marL="342900" indent="-342900">
              <a:buFont typeface="Arial" panose="020B0604020202020204" pitchFamily="34" charset="0"/>
              <a:buChar char="•"/>
            </a:pPr>
            <a:r>
              <a:rPr lang="en-GB" dirty="0"/>
              <a:t>Data can not be read without your secret</a:t>
            </a:r>
            <a:br>
              <a:rPr lang="en-GB" dirty="0"/>
            </a:br>
            <a:r>
              <a:rPr lang="en-GB" dirty="0"/>
              <a:t>(useless without giving the keys to the kingdom)</a:t>
            </a:r>
          </a:p>
          <a:p>
            <a:pPr marL="342900" indent="-342900">
              <a:buFont typeface="Arial" panose="020B0604020202020204" pitchFamily="34" charset="0"/>
              <a:buChar char="•"/>
            </a:pPr>
            <a:r>
              <a:rPr lang="en-GB" dirty="0"/>
              <a:t>Encrypted data is typically deterministic can be replayed</a:t>
            </a:r>
          </a:p>
          <a:p>
            <a:pPr marL="342900" indent="-342900">
              <a:buFont typeface="Arial" panose="020B0604020202020204" pitchFamily="34" charset="0"/>
              <a:buChar char="•"/>
            </a:pPr>
            <a:r>
              <a:rPr lang="en-GB" dirty="0"/>
              <a:t>Can be slow to encryption a lot of data</a:t>
            </a:r>
          </a:p>
          <a:p>
            <a:endParaRPr lang="en-GB" dirty="0"/>
          </a:p>
        </p:txBody>
      </p:sp>
    </p:spTree>
    <p:extLst>
      <p:ext uri="{BB962C8B-B14F-4D97-AF65-F5344CB8AC3E}">
        <p14:creationId xmlns:p14="http://schemas.microsoft.com/office/powerpoint/2010/main" val="1241753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Encryption</a:t>
            </a:r>
          </a:p>
        </p:txBody>
      </p:sp>
      <p:sp>
        <p:nvSpPr>
          <p:cNvPr id="3" name="Content Placeholder 2"/>
          <p:cNvSpPr>
            <a:spLocks noGrp="1"/>
          </p:cNvSpPr>
          <p:nvPr>
            <p:ph idx="1"/>
          </p:nvPr>
        </p:nvSpPr>
        <p:spPr/>
        <p:txBody>
          <a:bodyPr>
            <a:normAutofit/>
          </a:bodyPr>
          <a:lstStyle/>
          <a:p>
            <a:r>
              <a:rPr lang="en-GB" dirty="0"/>
              <a:t>In our code base XXX DELETED XXX</a:t>
            </a:r>
            <a:endParaRPr lang="en-GB" sz="900" dirty="0"/>
          </a:p>
        </p:txBody>
      </p:sp>
    </p:spTree>
    <p:extLst>
      <p:ext uri="{BB962C8B-B14F-4D97-AF65-F5344CB8AC3E}">
        <p14:creationId xmlns:p14="http://schemas.microsoft.com/office/powerpoint/2010/main" val="2851917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solidFill>
                  <a:srgbClr val="44195E"/>
                </a:solidFill>
                <a:latin typeface="RN House Sans Light" panose="020B0404020203020204" pitchFamily="34" charset="77"/>
              </a:rPr>
              <a:t>Encryption 101</a:t>
            </a:r>
            <a:endParaRPr lang="en-GB" dirty="0"/>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fontScale="92500" lnSpcReduction="20000"/>
          </a:bodyPr>
          <a:lstStyle/>
          <a:p>
            <a:r>
              <a:rPr lang="en-GB" dirty="0"/>
              <a:t>ALL RBS STUFF REMOVED</a:t>
            </a:r>
          </a:p>
          <a:p>
            <a:endParaRPr lang="en-GB" dirty="0"/>
          </a:p>
          <a:p>
            <a:r>
              <a:rPr lang="en-GB" dirty="0"/>
              <a:t>Table of Contents</a:t>
            </a:r>
          </a:p>
          <a:p>
            <a:endParaRPr lang="en-GB" dirty="0"/>
          </a:p>
          <a:p>
            <a:pPr marL="342900" indent="-342900">
              <a:buFontTx/>
              <a:buChar char="-"/>
            </a:pPr>
            <a:r>
              <a:rPr lang="en-GB" dirty="0"/>
              <a:t>Why</a:t>
            </a:r>
          </a:p>
          <a:p>
            <a:pPr marL="857250" lvl="1" indent="-342900">
              <a:buFontTx/>
              <a:buChar char="-"/>
            </a:pPr>
            <a:r>
              <a:rPr lang="en-GB" dirty="0"/>
              <a:t>Problem Statement</a:t>
            </a:r>
          </a:p>
          <a:p>
            <a:pPr marL="342900" indent="-342900">
              <a:buFontTx/>
              <a:buChar char="-"/>
            </a:pPr>
            <a:r>
              <a:rPr lang="en-GB" dirty="0"/>
              <a:t>What</a:t>
            </a:r>
          </a:p>
          <a:p>
            <a:pPr marL="857250" lvl="1" indent="-342900">
              <a:buFontTx/>
              <a:buChar char="-"/>
            </a:pPr>
            <a:r>
              <a:rPr lang="en-GB" dirty="0"/>
              <a:t>Rendering data useless “Obfuscation”</a:t>
            </a:r>
          </a:p>
          <a:p>
            <a:pPr marL="857250" lvl="1" indent="-342900">
              <a:buFontTx/>
              <a:buChar char="-"/>
            </a:pPr>
            <a:r>
              <a:rPr lang="en-GB" dirty="0"/>
              <a:t>Making data unreadable “Encryption” Making data signed “Digital Signature”</a:t>
            </a:r>
          </a:p>
          <a:p>
            <a:pPr marL="857250" lvl="1" indent="-342900">
              <a:buFontTx/>
              <a:buChar char="-"/>
            </a:pPr>
            <a:r>
              <a:rPr lang="en-GB" dirty="0"/>
              <a:t>Making data uncreatable “Public key encryption”</a:t>
            </a:r>
          </a:p>
          <a:p>
            <a:pPr marL="342900" indent="-342900">
              <a:buFontTx/>
              <a:buChar char="-"/>
            </a:pPr>
            <a:r>
              <a:rPr lang="en-GB" dirty="0"/>
              <a:t>When</a:t>
            </a:r>
          </a:p>
          <a:p>
            <a:endParaRPr lang="en-GB" i="1" dirty="0"/>
          </a:p>
          <a:p>
            <a:r>
              <a:rPr lang="en-GB" dirty="0"/>
              <a:t>Will be aimed at the developer knowledge level, not a scientist level </a:t>
            </a:r>
          </a:p>
          <a:p>
            <a:r>
              <a:rPr lang="en-GB" dirty="0"/>
              <a:t>aka so </a:t>
            </a:r>
            <a:r>
              <a:rPr lang="en-GB" i="1" dirty="0"/>
              <a:t>code function </a:t>
            </a:r>
            <a:r>
              <a:rPr lang="en-GB" dirty="0"/>
              <a:t>to call, not </a:t>
            </a:r>
            <a:r>
              <a:rPr lang="en-GB" i="1" dirty="0"/>
              <a:t>algorithm</a:t>
            </a:r>
            <a:r>
              <a:rPr lang="en-GB" dirty="0"/>
              <a:t> function is running</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657913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Encryption Questions ?</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 </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91386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Signing</a:t>
            </a:r>
          </a:p>
        </p:txBody>
      </p:sp>
      <p:sp>
        <p:nvSpPr>
          <p:cNvPr id="3" name="Content Placeholder 2"/>
          <p:cNvSpPr>
            <a:spLocks noGrp="1"/>
          </p:cNvSpPr>
          <p:nvPr>
            <p:ph idx="1"/>
          </p:nvPr>
        </p:nvSpPr>
        <p:spPr/>
        <p:txBody>
          <a:bodyPr>
            <a:normAutofit fontScale="77500" lnSpcReduction="20000"/>
          </a:bodyPr>
          <a:lstStyle/>
          <a:p>
            <a:r>
              <a:rPr lang="en-GB" dirty="0"/>
              <a:t>The process for making </a:t>
            </a:r>
            <a:r>
              <a:rPr lang="en-GB" i="1" dirty="0"/>
              <a:t>data</a:t>
            </a:r>
            <a:r>
              <a:rPr lang="en-GB" dirty="0"/>
              <a:t> :</a:t>
            </a:r>
          </a:p>
          <a:p>
            <a:pPr marL="342900" indent="-342900">
              <a:buFontTx/>
              <a:buChar char="-"/>
            </a:pPr>
            <a:r>
              <a:rPr lang="en-GB" dirty="0"/>
              <a:t>trusted as to be coming from a known source</a:t>
            </a:r>
          </a:p>
          <a:p>
            <a:pPr marL="342900" indent="-342900">
              <a:buFontTx/>
              <a:buChar char="-"/>
            </a:pPr>
            <a:r>
              <a:rPr lang="en-GB" dirty="0"/>
              <a:t>uncreatable to unauthorised 3</a:t>
            </a:r>
            <a:r>
              <a:rPr lang="en-GB" baseline="30000" dirty="0"/>
              <a:t>rd</a:t>
            </a:r>
            <a:r>
              <a:rPr lang="en-GB" dirty="0"/>
              <a:t> parties </a:t>
            </a:r>
          </a:p>
          <a:p>
            <a:r>
              <a:rPr lang="en-GB" dirty="0"/>
              <a:t>is called “Signing / Digital Signatures”</a:t>
            </a:r>
          </a:p>
          <a:p>
            <a:endParaRPr lang="en-GB" dirty="0"/>
          </a:p>
          <a:p>
            <a:r>
              <a:rPr lang="en-GB" dirty="0"/>
              <a:t>This is done via one way math*, that turn a stream of data plus a secret into :</a:t>
            </a:r>
          </a:p>
          <a:p>
            <a:endParaRPr lang="en-GB" dirty="0"/>
          </a:p>
          <a:p>
            <a:pPr marL="342900" indent="-342900">
              <a:buFontTx/>
              <a:buChar char="-"/>
            </a:pPr>
            <a:r>
              <a:rPr lang="en-GB" dirty="0"/>
              <a:t>a short string of data (called a “hash”, often stable length)</a:t>
            </a:r>
          </a:p>
          <a:p>
            <a:pPr marL="342900" indent="-342900">
              <a:buFontTx/>
              <a:buChar char="-"/>
            </a:pPr>
            <a:r>
              <a:rPr lang="en-GB" dirty="0"/>
              <a:t>something </a:t>
            </a:r>
            <a:r>
              <a:rPr lang="en-GB" dirty="0" err="1"/>
              <a:t>indistinguible</a:t>
            </a:r>
            <a:r>
              <a:rPr lang="en-GB" dirty="0"/>
              <a:t> from noise</a:t>
            </a:r>
          </a:p>
          <a:p>
            <a:endParaRPr lang="en-GB" dirty="0"/>
          </a:p>
          <a:p>
            <a:r>
              <a:rPr lang="en-GB" dirty="0"/>
              <a:t>like a checksum, but where it’s a hidden algorithm</a:t>
            </a:r>
          </a:p>
          <a:p>
            <a:endParaRPr lang="en-GB" dirty="0"/>
          </a:p>
          <a:p>
            <a:r>
              <a:rPr lang="en-GB" dirty="0">
                <a:hlinkClick r:id="rId2"/>
              </a:rPr>
              <a:t>https://en.wikipedia.org/wiki/Digital_signature</a:t>
            </a:r>
            <a:endParaRPr lang="en-GB" dirty="0"/>
          </a:p>
          <a:p>
            <a:r>
              <a:rPr lang="en-GB" dirty="0">
                <a:hlinkClick r:id="rId3"/>
              </a:rPr>
              <a:t>https://en.wikipedia.org/wiki/Public-key_cryptography</a:t>
            </a:r>
            <a:endParaRPr lang="en-GB" dirty="0"/>
          </a:p>
          <a:p>
            <a:r>
              <a:rPr lang="en-GB" dirty="0"/>
              <a:t>* Will discuss asymmetric signing later</a:t>
            </a:r>
          </a:p>
          <a:p>
            <a:endParaRPr lang="en-GB" dirty="0"/>
          </a:p>
          <a:p>
            <a:endParaRPr lang="en-GB" dirty="0"/>
          </a:p>
          <a:p>
            <a:endParaRPr lang="en-GB" dirty="0"/>
          </a:p>
          <a:p>
            <a:pPr marL="342900" indent="-342900">
              <a:buFontTx/>
              <a:buChar char="-"/>
            </a:pPr>
            <a:endParaRPr lang="en-GB" dirty="0"/>
          </a:p>
        </p:txBody>
      </p:sp>
    </p:spTree>
    <p:extLst>
      <p:ext uri="{BB962C8B-B14F-4D97-AF65-F5344CB8AC3E}">
        <p14:creationId xmlns:p14="http://schemas.microsoft.com/office/powerpoint/2010/main" val="4161754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Signing Non-IT Example</a:t>
            </a:r>
          </a:p>
        </p:txBody>
      </p:sp>
      <p:sp>
        <p:nvSpPr>
          <p:cNvPr id="3" name="Content Placeholder 2"/>
          <p:cNvSpPr>
            <a:spLocks noGrp="1"/>
          </p:cNvSpPr>
          <p:nvPr>
            <p:ph idx="1"/>
          </p:nvPr>
        </p:nvSpPr>
        <p:spPr/>
        <p:txBody>
          <a:bodyPr>
            <a:normAutofit/>
          </a:bodyPr>
          <a:lstStyle/>
          <a:p>
            <a:r>
              <a:rPr lang="en-GB" dirty="0"/>
              <a:t>Non IT examples:</a:t>
            </a:r>
          </a:p>
          <a:p>
            <a:r>
              <a:rPr lang="en-GB" dirty="0"/>
              <a:t>It was common in olden days to use a hand written signature to prove the receipt or order was from the person.</a:t>
            </a:r>
          </a:p>
          <a:p>
            <a:endParaRPr lang="en-GB" dirty="0"/>
          </a:p>
          <a:p>
            <a:endParaRPr lang="en-GB" dirty="0"/>
          </a:p>
          <a:p>
            <a:endParaRPr lang="en-GB" dirty="0"/>
          </a:p>
          <a:p>
            <a:endParaRPr lang="en-GB" dirty="0"/>
          </a:p>
          <a:p>
            <a:pPr marL="342900" indent="-342900">
              <a:buFontTx/>
              <a:buChar char="-"/>
            </a:pPr>
            <a:endParaRPr lang="en-GB" dirty="0"/>
          </a:p>
        </p:txBody>
      </p:sp>
      <p:pic>
        <p:nvPicPr>
          <p:cNvPr id="5122" name="Picture 2" descr="Handwritten signature manual signatures Royalty Free Vector">
            <a:extLst>
              <a:ext uri="{FF2B5EF4-FFF2-40B4-BE49-F238E27FC236}">
                <a16:creationId xmlns:a16="http://schemas.microsoft.com/office/drawing/2014/main" id="{011C231D-2AF5-4BB4-8EC5-FB8120549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017" y="2969703"/>
            <a:ext cx="4016701" cy="313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485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Signing “Hashing” Example</a:t>
            </a:r>
          </a:p>
        </p:txBody>
      </p:sp>
      <p:sp>
        <p:nvSpPr>
          <p:cNvPr id="3" name="Content Placeholder 2"/>
          <p:cNvSpPr>
            <a:spLocks noGrp="1"/>
          </p:cNvSpPr>
          <p:nvPr>
            <p:ph idx="1"/>
          </p:nvPr>
        </p:nvSpPr>
        <p:spPr/>
        <p:txBody>
          <a:bodyPr>
            <a:normAutofit/>
          </a:bodyPr>
          <a:lstStyle/>
          <a:p>
            <a:r>
              <a:rPr lang="en-GB" dirty="0"/>
              <a:t>We use XXX DELETED XXX</a:t>
            </a:r>
          </a:p>
          <a:p>
            <a:endParaRPr lang="en-GB" dirty="0"/>
          </a:p>
          <a:p>
            <a:endParaRPr lang="en-GB" dirty="0"/>
          </a:p>
          <a:p>
            <a:endParaRPr lang="en-GB" dirty="0"/>
          </a:p>
          <a:p>
            <a:pPr marL="342900" indent="-342900">
              <a:buFontTx/>
              <a:buChar char="-"/>
            </a:pPr>
            <a:endParaRPr lang="en-GB" dirty="0"/>
          </a:p>
        </p:txBody>
      </p:sp>
    </p:spTree>
    <p:extLst>
      <p:ext uri="{BB962C8B-B14F-4D97-AF65-F5344CB8AC3E}">
        <p14:creationId xmlns:p14="http://schemas.microsoft.com/office/powerpoint/2010/main" val="280165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Signing “Hashing”</a:t>
            </a:r>
          </a:p>
        </p:txBody>
      </p:sp>
      <p:sp>
        <p:nvSpPr>
          <p:cNvPr id="3" name="Content Placeholder 2"/>
          <p:cNvSpPr>
            <a:spLocks noGrp="1"/>
          </p:cNvSpPr>
          <p:nvPr>
            <p:ph idx="1"/>
          </p:nvPr>
        </p:nvSpPr>
        <p:spPr/>
        <p:txBody>
          <a:bodyPr>
            <a:normAutofit/>
          </a:bodyPr>
          <a:lstStyle/>
          <a:p>
            <a:r>
              <a:rPr lang="en-GB" dirty="0"/>
              <a:t>Hashing can be used to create :</a:t>
            </a:r>
          </a:p>
          <a:p>
            <a:endParaRPr lang="en-GB" dirty="0"/>
          </a:p>
          <a:p>
            <a:pPr marL="342900" indent="-342900">
              <a:buFontTx/>
              <a:buChar char="-"/>
            </a:pPr>
            <a:r>
              <a:rPr lang="en-GB" dirty="0"/>
              <a:t>Unique* id’s from other data</a:t>
            </a:r>
          </a:p>
          <a:p>
            <a:pPr marL="342900" indent="-342900">
              <a:buFontTx/>
              <a:buChar char="-"/>
            </a:pPr>
            <a:r>
              <a:rPr lang="en-GB" dirty="0"/>
              <a:t>Create a fixed length id often shorter that source data</a:t>
            </a:r>
          </a:p>
          <a:p>
            <a:pPr marL="342900" indent="-342900">
              <a:buFontTx/>
              <a:buChar char="-"/>
            </a:pPr>
            <a:r>
              <a:rPr lang="en-GB" dirty="0"/>
              <a:t>Source Data Secure and not exposed</a:t>
            </a:r>
          </a:p>
          <a:p>
            <a:endParaRPr lang="en-GB" dirty="0"/>
          </a:p>
          <a:p>
            <a:endParaRPr lang="en-GB" dirty="0"/>
          </a:p>
          <a:p>
            <a:pPr marL="342900" indent="-342900">
              <a:buFont typeface="Arial" panose="020B0604020202020204" pitchFamily="34" charset="0"/>
              <a:buChar char="•"/>
            </a:pPr>
            <a:r>
              <a:rPr lang="en-GB" sz="900" dirty="0"/>
              <a:t>Unique is in, very </a:t>
            </a:r>
            <a:r>
              <a:rPr lang="en-GB" sz="900" dirty="0" err="1"/>
              <a:t>very</a:t>
            </a:r>
            <a:r>
              <a:rPr lang="en-GB" sz="900" dirty="0"/>
              <a:t> unlikely to be collision (as in one in trillions of trillions likely)</a:t>
            </a:r>
          </a:p>
          <a:p>
            <a:endParaRPr lang="en-GB" dirty="0"/>
          </a:p>
          <a:p>
            <a:endParaRPr lang="en-GB" dirty="0"/>
          </a:p>
          <a:p>
            <a:endParaRPr lang="en-GB" dirty="0"/>
          </a:p>
          <a:p>
            <a:endParaRPr lang="en-GB" dirty="0"/>
          </a:p>
          <a:p>
            <a:pPr marL="342900" indent="-342900">
              <a:buFontTx/>
              <a:buChar char="-"/>
            </a:pPr>
            <a:endParaRPr lang="en-GB" dirty="0"/>
          </a:p>
        </p:txBody>
      </p:sp>
    </p:spTree>
    <p:extLst>
      <p:ext uri="{BB962C8B-B14F-4D97-AF65-F5344CB8AC3E}">
        <p14:creationId xmlns:p14="http://schemas.microsoft.com/office/powerpoint/2010/main" val="1818561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Hashing Questions ?</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 </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576226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Signing “JWT” System</a:t>
            </a:r>
          </a:p>
        </p:txBody>
      </p:sp>
      <p:sp>
        <p:nvSpPr>
          <p:cNvPr id="3" name="Content Placeholder 2"/>
          <p:cNvSpPr>
            <a:spLocks noGrp="1"/>
          </p:cNvSpPr>
          <p:nvPr>
            <p:ph idx="1"/>
          </p:nvPr>
        </p:nvSpPr>
        <p:spPr/>
        <p:txBody>
          <a:bodyPr>
            <a:normAutofit/>
          </a:bodyPr>
          <a:lstStyle/>
          <a:p>
            <a:r>
              <a:rPr lang="en-GB" dirty="0"/>
              <a:t>We use a signature system* called JWT to create a trusted payload that has interesting properties</a:t>
            </a:r>
          </a:p>
          <a:p>
            <a:endParaRPr lang="en-GB" dirty="0"/>
          </a:p>
          <a:p>
            <a:pPr marL="342900" indent="-342900">
              <a:buFont typeface="Arial" panose="020B0604020202020204" pitchFamily="34" charset="0"/>
              <a:buChar char="•"/>
            </a:pPr>
            <a:r>
              <a:rPr lang="en-GB" dirty="0"/>
              <a:t>can’t be recreated due to the embedded hash</a:t>
            </a:r>
          </a:p>
          <a:p>
            <a:pPr marL="342900" indent="-342900">
              <a:buFont typeface="Arial" panose="020B0604020202020204" pitchFamily="34" charset="0"/>
              <a:buChar char="•"/>
            </a:pPr>
            <a:r>
              <a:rPr lang="en-GB" dirty="0"/>
              <a:t>Contains a expiry time, so it only last for a set time</a:t>
            </a:r>
          </a:p>
          <a:p>
            <a:pPr marL="342900" indent="-342900">
              <a:buFont typeface="Arial" panose="020B0604020202020204" pitchFamily="34" charset="0"/>
              <a:buChar char="•"/>
            </a:pPr>
            <a:r>
              <a:rPr lang="en-GB" dirty="0"/>
              <a:t>Contains data that we know to be from a known source (our apps)</a:t>
            </a:r>
          </a:p>
          <a:p>
            <a:endParaRPr lang="en-GB" dirty="0"/>
          </a:p>
          <a:p>
            <a:endParaRPr lang="en-GB" dirty="0"/>
          </a:p>
          <a:p>
            <a:pPr marL="342900" indent="-342900">
              <a:buFont typeface="Arial" panose="020B0604020202020204" pitchFamily="34" charset="0"/>
              <a:buChar char="•"/>
            </a:pPr>
            <a:r>
              <a:rPr lang="en-GB" sz="900" dirty="0">
                <a:hlinkClick r:id="rId2"/>
              </a:rPr>
              <a:t>https://en.wikipedia.org/wiki/JSON_Web_Token</a:t>
            </a:r>
            <a:endParaRPr lang="en-GB" sz="900" dirty="0"/>
          </a:p>
          <a:p>
            <a:endParaRPr lang="en-GB" dirty="0"/>
          </a:p>
          <a:p>
            <a:endParaRPr lang="en-GB" dirty="0"/>
          </a:p>
          <a:p>
            <a:endParaRPr lang="en-GB" dirty="0"/>
          </a:p>
          <a:p>
            <a:pPr marL="342900" indent="-342900">
              <a:buFontTx/>
              <a:buChar char="-"/>
            </a:pPr>
            <a:endParaRPr lang="en-GB" dirty="0"/>
          </a:p>
        </p:txBody>
      </p:sp>
    </p:spTree>
    <p:extLst>
      <p:ext uri="{BB962C8B-B14F-4D97-AF65-F5344CB8AC3E}">
        <p14:creationId xmlns:p14="http://schemas.microsoft.com/office/powerpoint/2010/main" val="302087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Signing “JWT” System</a:t>
            </a:r>
          </a:p>
        </p:txBody>
      </p:sp>
      <p:sp>
        <p:nvSpPr>
          <p:cNvPr id="3" name="Content Placeholder 2"/>
          <p:cNvSpPr>
            <a:spLocks noGrp="1"/>
          </p:cNvSpPr>
          <p:nvPr>
            <p:ph idx="1"/>
          </p:nvPr>
        </p:nvSpPr>
        <p:spPr/>
        <p:txBody>
          <a:bodyPr>
            <a:normAutofit/>
          </a:bodyPr>
          <a:lstStyle/>
          <a:p>
            <a:r>
              <a:rPr lang="en-US" altLang="en-US" sz="1800" dirty="0">
                <a:solidFill>
                  <a:srgbClr val="202122"/>
                </a:solidFill>
                <a:latin typeface="Arial" panose="020B0604020202020204" pitchFamily="34" charset="0"/>
                <a:cs typeface="Arial" panose="020B0604020202020204" pitchFamily="34" charset="0"/>
              </a:rPr>
              <a:t>The JWT is made of 3 parts a header / payload and signature, and the resulting payload is base64 encode</a:t>
            </a:r>
          </a:p>
          <a:p>
            <a:r>
              <a:rPr lang="en-US" altLang="en-US" sz="1800" dirty="0">
                <a:solidFill>
                  <a:srgbClr val="202122"/>
                </a:solidFill>
                <a:latin typeface="Arial" panose="020B0604020202020204" pitchFamily="34" charset="0"/>
                <a:cs typeface="Arial" panose="020B0604020202020204" pitchFamily="34" charset="0"/>
              </a:rPr>
              <a:t>The payload is </a:t>
            </a:r>
            <a:r>
              <a:rPr lang="en-US" altLang="en-US" sz="1800" b="1" dirty="0">
                <a:solidFill>
                  <a:srgbClr val="202122"/>
                </a:solidFill>
                <a:latin typeface="Arial" panose="020B0604020202020204" pitchFamily="34" charset="0"/>
                <a:cs typeface="Arial" panose="020B0604020202020204" pitchFamily="34" charset="0"/>
              </a:rPr>
              <a:t>NOT SECURE</a:t>
            </a:r>
          </a:p>
        </p:txBody>
      </p:sp>
      <p:graphicFrame>
        <p:nvGraphicFramePr>
          <p:cNvPr id="4" name="Table 3">
            <a:extLst>
              <a:ext uri="{FF2B5EF4-FFF2-40B4-BE49-F238E27FC236}">
                <a16:creationId xmlns:a16="http://schemas.microsoft.com/office/drawing/2014/main" id="{4B1D716B-91D1-4BCB-B172-9AE8558E5B12}"/>
              </a:ext>
            </a:extLst>
          </p:cNvPr>
          <p:cNvGraphicFramePr>
            <a:graphicFrameLocks noGrp="1"/>
          </p:cNvGraphicFramePr>
          <p:nvPr>
            <p:extLst>
              <p:ext uri="{D42A27DB-BD31-4B8C-83A1-F6EECF244321}">
                <p14:modId xmlns:p14="http://schemas.microsoft.com/office/powerpoint/2010/main" val="365885296"/>
              </p:ext>
            </p:extLst>
          </p:nvPr>
        </p:nvGraphicFramePr>
        <p:xfrm>
          <a:off x="659744" y="3025583"/>
          <a:ext cx="6248802" cy="2800890"/>
        </p:xfrm>
        <a:graphic>
          <a:graphicData uri="http://schemas.openxmlformats.org/drawingml/2006/table">
            <a:tbl>
              <a:tblPr/>
              <a:tblGrid>
                <a:gridCol w="2082934">
                  <a:extLst>
                    <a:ext uri="{9D8B030D-6E8A-4147-A177-3AD203B41FA5}">
                      <a16:colId xmlns:a16="http://schemas.microsoft.com/office/drawing/2014/main" val="2043238914"/>
                    </a:ext>
                  </a:extLst>
                </a:gridCol>
                <a:gridCol w="2082934">
                  <a:extLst>
                    <a:ext uri="{9D8B030D-6E8A-4147-A177-3AD203B41FA5}">
                      <a16:colId xmlns:a16="http://schemas.microsoft.com/office/drawing/2014/main" val="1473913211"/>
                    </a:ext>
                  </a:extLst>
                </a:gridCol>
                <a:gridCol w="2082934">
                  <a:extLst>
                    <a:ext uri="{9D8B030D-6E8A-4147-A177-3AD203B41FA5}">
                      <a16:colId xmlns:a16="http://schemas.microsoft.com/office/drawing/2014/main" val="3695878821"/>
                    </a:ext>
                  </a:extLst>
                </a:gridCol>
              </a:tblGrid>
              <a:tr h="718234">
                <a:tc>
                  <a:txBody>
                    <a:bodyPr/>
                    <a:lstStyle/>
                    <a:p>
                      <a:pPr algn="ctr"/>
                      <a:r>
                        <a:rPr lang="en-GB" sz="700" dirty="0">
                          <a:effectLst/>
                        </a:rPr>
                        <a:t>Header</a:t>
                      </a:r>
                    </a:p>
                  </a:txBody>
                  <a:tcPr marL="44629" marR="44629" marT="22315" marB="223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rtl="0"/>
                      <a:r>
                        <a:rPr lang="en-GB" sz="700">
                          <a:effectLst/>
                        </a:rPr>
                        <a:t>{ </a:t>
                      </a:r>
                      <a:r>
                        <a:rPr lang="en-GB" sz="700" b="1">
                          <a:solidFill>
                            <a:srgbClr val="008000"/>
                          </a:solidFill>
                          <a:effectLst/>
                        </a:rPr>
                        <a:t>"alg"</a:t>
                      </a:r>
                      <a:r>
                        <a:rPr lang="en-GB" sz="700">
                          <a:effectLst/>
                        </a:rPr>
                        <a:t> : </a:t>
                      </a:r>
                      <a:r>
                        <a:rPr lang="en-GB" sz="700">
                          <a:solidFill>
                            <a:srgbClr val="BA2121"/>
                          </a:solidFill>
                          <a:effectLst/>
                        </a:rPr>
                        <a:t>"HS256"</a:t>
                      </a:r>
                      <a:r>
                        <a:rPr lang="en-GB" sz="700">
                          <a:effectLst/>
                        </a:rPr>
                        <a:t>, </a:t>
                      </a:r>
                      <a:r>
                        <a:rPr lang="en-GB" sz="700" b="1">
                          <a:solidFill>
                            <a:srgbClr val="008000"/>
                          </a:solidFill>
                          <a:effectLst/>
                        </a:rPr>
                        <a:t>"typ"</a:t>
                      </a:r>
                      <a:r>
                        <a:rPr lang="en-GB" sz="700">
                          <a:effectLst/>
                        </a:rPr>
                        <a:t> : </a:t>
                      </a:r>
                      <a:r>
                        <a:rPr lang="en-GB" sz="700">
                          <a:solidFill>
                            <a:srgbClr val="BA2121"/>
                          </a:solidFill>
                          <a:effectLst/>
                        </a:rPr>
                        <a:t>"JWT"</a:t>
                      </a:r>
                      <a:r>
                        <a:rPr lang="en-GB" sz="700">
                          <a:effectLst/>
                        </a:rPr>
                        <a:t> } </a:t>
                      </a:r>
                    </a:p>
                  </a:txBody>
                  <a:tcPr marL="44629" marR="44629" marT="22315" marB="223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700">
                          <a:effectLst/>
                        </a:rPr>
                        <a:t>Identifies which algorithm is used to generate the signatureHS256 indicates that this token is signed using HMAC-SHA256.</a:t>
                      </a:r>
                    </a:p>
                    <a:p>
                      <a:r>
                        <a:rPr lang="en-GB" sz="700">
                          <a:effectLst/>
                        </a:rPr>
                        <a:t>Typical cryptographic algorithms used are </a:t>
                      </a:r>
                      <a:r>
                        <a:rPr lang="en-GB" sz="700" u="none" strike="noStrike">
                          <a:solidFill>
                            <a:srgbClr val="0B0080"/>
                          </a:solidFill>
                          <a:effectLst/>
                          <a:hlinkClick r:id="rId2" tooltip="HMAC"/>
                        </a:rPr>
                        <a:t>HMAC</a:t>
                      </a:r>
                      <a:r>
                        <a:rPr lang="en-GB" sz="700">
                          <a:effectLst/>
                        </a:rPr>
                        <a:t> with </a:t>
                      </a:r>
                      <a:r>
                        <a:rPr lang="en-GB" sz="700" u="none" strike="noStrike">
                          <a:solidFill>
                            <a:srgbClr val="0B0080"/>
                          </a:solidFill>
                          <a:effectLst/>
                          <a:hlinkClick r:id="rId3" tooltip="SHA-256"/>
                        </a:rPr>
                        <a:t>SHA-256</a:t>
                      </a:r>
                      <a:r>
                        <a:rPr lang="en-GB" sz="700">
                          <a:effectLst/>
                        </a:rPr>
                        <a:t> (HS256) and </a:t>
                      </a:r>
                      <a:r>
                        <a:rPr lang="en-GB" sz="700" u="none" strike="noStrike">
                          <a:solidFill>
                            <a:srgbClr val="0B0080"/>
                          </a:solidFill>
                          <a:effectLst/>
                          <a:hlinkClick r:id="rId4" tooltip="Digital signature"/>
                        </a:rPr>
                        <a:t>RSA signature</a:t>
                      </a:r>
                      <a:r>
                        <a:rPr lang="en-GB" sz="700">
                          <a:effectLst/>
                        </a:rPr>
                        <a:t> with SHA-256 (RS256). JWA (JSON Web Algorithms) </a:t>
                      </a:r>
                      <a:r>
                        <a:rPr lang="en-GB" sz="700" u="none" strike="noStrike">
                          <a:solidFill>
                            <a:srgbClr val="663366"/>
                          </a:solidFill>
                          <a:effectLst/>
                          <a:hlinkClick r:id="rId5"/>
                        </a:rPr>
                        <a:t>RFC 7518</a:t>
                      </a:r>
                      <a:r>
                        <a:rPr lang="en-GB" sz="700">
                          <a:effectLst/>
                        </a:rPr>
                        <a:t> introduces many more for both authentication and encryption.</a:t>
                      </a:r>
                      <a:r>
                        <a:rPr lang="en-GB" sz="700" b="0" i="0" u="none" strike="noStrike" baseline="30000">
                          <a:solidFill>
                            <a:srgbClr val="0B0080"/>
                          </a:solidFill>
                          <a:effectLst/>
                          <a:hlinkClick r:id="rId6"/>
                        </a:rPr>
                        <a:t>[8]</a:t>
                      </a:r>
                      <a:endParaRPr lang="en-GB" sz="700">
                        <a:effectLst/>
                      </a:endParaRPr>
                    </a:p>
                  </a:txBody>
                  <a:tcPr marL="44629" marR="44629" marT="22315" marB="223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958148762"/>
                  </a:ext>
                </a:extLst>
              </a:tr>
              <a:tr h="625068">
                <a:tc>
                  <a:txBody>
                    <a:bodyPr/>
                    <a:lstStyle/>
                    <a:p>
                      <a:pPr algn="ctr"/>
                      <a:r>
                        <a:rPr lang="en-GB" sz="700" dirty="0">
                          <a:effectLst/>
                        </a:rPr>
                        <a:t>Payload</a:t>
                      </a:r>
                    </a:p>
                  </a:txBody>
                  <a:tcPr marL="44629" marR="44629" marT="22315" marB="223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rtl="0"/>
                      <a:r>
                        <a:rPr lang="en-GB" sz="700">
                          <a:effectLst/>
                        </a:rPr>
                        <a:t>{ </a:t>
                      </a:r>
                      <a:r>
                        <a:rPr lang="en-GB" sz="700" b="1">
                          <a:solidFill>
                            <a:srgbClr val="008000"/>
                          </a:solidFill>
                          <a:effectLst/>
                        </a:rPr>
                        <a:t>"loggedInAs"</a:t>
                      </a:r>
                      <a:r>
                        <a:rPr lang="en-GB" sz="700">
                          <a:effectLst/>
                        </a:rPr>
                        <a:t> : </a:t>
                      </a:r>
                      <a:r>
                        <a:rPr lang="en-GB" sz="700">
                          <a:solidFill>
                            <a:srgbClr val="BA2121"/>
                          </a:solidFill>
                          <a:effectLst/>
                        </a:rPr>
                        <a:t>"admin"</a:t>
                      </a:r>
                      <a:r>
                        <a:rPr lang="en-GB" sz="700">
                          <a:effectLst/>
                        </a:rPr>
                        <a:t>, </a:t>
                      </a:r>
                      <a:r>
                        <a:rPr lang="en-GB" sz="700" b="1">
                          <a:solidFill>
                            <a:srgbClr val="008000"/>
                          </a:solidFill>
                          <a:effectLst/>
                        </a:rPr>
                        <a:t>"iat"</a:t>
                      </a:r>
                      <a:r>
                        <a:rPr lang="en-GB" sz="700">
                          <a:effectLst/>
                        </a:rPr>
                        <a:t> : </a:t>
                      </a:r>
                      <a:r>
                        <a:rPr lang="en-GB" sz="700">
                          <a:solidFill>
                            <a:srgbClr val="666666"/>
                          </a:solidFill>
                          <a:effectLst/>
                        </a:rPr>
                        <a:t>1422779638</a:t>
                      </a:r>
                      <a:r>
                        <a:rPr lang="en-GB" sz="700">
                          <a:effectLst/>
                        </a:rPr>
                        <a:t> } </a:t>
                      </a:r>
                    </a:p>
                  </a:txBody>
                  <a:tcPr marL="44629" marR="44629" marT="22315" marB="223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700">
                          <a:effectLst/>
                        </a:rPr>
                        <a:t>Contains a set of claims. The JWT specification defines seven Registered Claim Names which are the </a:t>
                      </a:r>
                      <a:r>
                        <a:rPr lang="en-GB" sz="700" u="none" strike="noStrike">
                          <a:solidFill>
                            <a:srgbClr val="0B0080"/>
                          </a:solidFill>
                          <a:effectLst/>
                          <a:hlinkClick r:id="rId7"/>
                        </a:rPr>
                        <a:t>standard fields</a:t>
                      </a:r>
                      <a:r>
                        <a:rPr lang="en-GB" sz="700">
                          <a:effectLst/>
                        </a:rPr>
                        <a:t> commonly included in tokens.</a:t>
                      </a:r>
                      <a:r>
                        <a:rPr lang="en-GB" sz="700" b="0" i="0" u="none" strike="noStrike" baseline="30000">
                          <a:solidFill>
                            <a:srgbClr val="0B0080"/>
                          </a:solidFill>
                          <a:effectLst/>
                          <a:hlinkClick r:id="rId8"/>
                        </a:rPr>
                        <a:t>[1]</a:t>
                      </a:r>
                      <a:r>
                        <a:rPr lang="en-GB" sz="700">
                          <a:effectLst/>
                        </a:rPr>
                        <a:t> Custom claims are usually also included, depending on the purpose of the token.This example has the standard Issued At Time claim (iat) and a custom claim (loggedInAs).</a:t>
                      </a:r>
                    </a:p>
                  </a:txBody>
                  <a:tcPr marL="44629" marR="44629" marT="22315" marB="223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593723199"/>
                  </a:ext>
                </a:extLst>
              </a:tr>
              <a:tr h="764817">
                <a:tc>
                  <a:txBody>
                    <a:bodyPr/>
                    <a:lstStyle/>
                    <a:p>
                      <a:pPr algn="ctr"/>
                      <a:r>
                        <a:rPr lang="en-GB" sz="700">
                          <a:effectLst/>
                        </a:rPr>
                        <a:t>Signature</a:t>
                      </a:r>
                    </a:p>
                  </a:txBody>
                  <a:tcPr marL="44629" marR="44629" marT="22315" marB="223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rtl="0"/>
                      <a:r>
                        <a:rPr lang="en-GB" sz="700" dirty="0">
                          <a:effectLst/>
                        </a:rPr>
                        <a:t>HMAC</a:t>
                      </a:r>
                      <a:r>
                        <a:rPr lang="en-GB" sz="700" dirty="0">
                          <a:solidFill>
                            <a:srgbClr val="666666"/>
                          </a:solidFill>
                          <a:effectLst/>
                        </a:rPr>
                        <a:t>-</a:t>
                      </a:r>
                      <a:r>
                        <a:rPr lang="en-GB" sz="700" dirty="0">
                          <a:effectLst/>
                        </a:rPr>
                        <a:t>SHA256( secret, base64urlEncoding(header) </a:t>
                      </a:r>
                      <a:r>
                        <a:rPr lang="en-GB" sz="700" dirty="0">
                          <a:solidFill>
                            <a:srgbClr val="666666"/>
                          </a:solidFill>
                          <a:effectLst/>
                        </a:rPr>
                        <a:t>+</a:t>
                      </a:r>
                      <a:r>
                        <a:rPr lang="en-GB" sz="700" dirty="0">
                          <a:effectLst/>
                        </a:rPr>
                        <a:t> </a:t>
                      </a:r>
                      <a:r>
                        <a:rPr lang="en-GB" sz="700" dirty="0">
                          <a:solidFill>
                            <a:srgbClr val="BA2121"/>
                          </a:solidFill>
                          <a:effectLst/>
                        </a:rPr>
                        <a:t>'.'</a:t>
                      </a:r>
                      <a:r>
                        <a:rPr lang="en-GB" sz="700" dirty="0">
                          <a:effectLst/>
                        </a:rPr>
                        <a:t> </a:t>
                      </a:r>
                      <a:r>
                        <a:rPr lang="en-GB" sz="700" dirty="0">
                          <a:solidFill>
                            <a:srgbClr val="666666"/>
                          </a:solidFill>
                          <a:effectLst/>
                        </a:rPr>
                        <a:t>+</a:t>
                      </a:r>
                      <a:r>
                        <a:rPr lang="en-GB" sz="700" dirty="0">
                          <a:effectLst/>
                        </a:rPr>
                        <a:t> base64urlEncoding(payload) ) </a:t>
                      </a:r>
                    </a:p>
                  </a:txBody>
                  <a:tcPr marL="44629" marR="44629" marT="22315" marB="223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GB" sz="700" dirty="0">
                          <a:effectLst/>
                        </a:rPr>
                        <a:t>Securely validates the token. The signature is calculated by encoding the header and payload using </a:t>
                      </a:r>
                      <a:r>
                        <a:rPr lang="en-GB" sz="700" u="none" strike="noStrike" dirty="0">
                          <a:solidFill>
                            <a:srgbClr val="0B0080"/>
                          </a:solidFill>
                          <a:effectLst/>
                          <a:hlinkClick r:id="rId9" tooltip="Base64"/>
                        </a:rPr>
                        <a:t>Base64url Encoding</a:t>
                      </a:r>
                      <a:r>
                        <a:rPr lang="en-GB" sz="700" dirty="0">
                          <a:effectLst/>
                        </a:rPr>
                        <a:t> and concatenating the two together with a period separator. That string is then run through the cryptographic algorithm specified in the header, in this case HMAC-SHA256. The </a:t>
                      </a:r>
                      <a:r>
                        <a:rPr lang="en-GB" sz="700" i="1" dirty="0">
                          <a:effectLst/>
                        </a:rPr>
                        <a:t>Base64url Encoding</a:t>
                      </a:r>
                      <a:r>
                        <a:rPr lang="en-GB" sz="700" dirty="0">
                          <a:effectLst/>
                        </a:rPr>
                        <a:t> is similar to </a:t>
                      </a:r>
                      <a:r>
                        <a:rPr lang="en-GB" sz="700" u="none" strike="noStrike" dirty="0">
                          <a:solidFill>
                            <a:srgbClr val="0B0080"/>
                          </a:solidFill>
                          <a:effectLst/>
                          <a:hlinkClick r:id="rId10" tooltip="Base64"/>
                        </a:rPr>
                        <a:t>base64</a:t>
                      </a:r>
                      <a:r>
                        <a:rPr lang="en-GB" sz="700" dirty="0">
                          <a:effectLst/>
                        </a:rPr>
                        <a:t>, but uses different non-alphanumeric characters and omits padding.</a:t>
                      </a:r>
                    </a:p>
                  </a:txBody>
                  <a:tcPr marL="44629" marR="44629" marT="22315" marB="223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433508434"/>
                  </a:ext>
                </a:extLst>
              </a:tr>
            </a:tbl>
          </a:graphicData>
        </a:graphic>
      </p:graphicFrame>
    </p:spTree>
    <p:extLst>
      <p:ext uri="{BB962C8B-B14F-4D97-AF65-F5344CB8AC3E}">
        <p14:creationId xmlns:p14="http://schemas.microsoft.com/office/powerpoint/2010/main" val="3697832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Signing “JWT” System</a:t>
            </a:r>
          </a:p>
        </p:txBody>
      </p:sp>
      <p:sp>
        <p:nvSpPr>
          <p:cNvPr id="3" name="Content Placeholder 2"/>
          <p:cNvSpPr>
            <a:spLocks noGrp="1"/>
          </p:cNvSpPr>
          <p:nvPr>
            <p:ph idx="1"/>
          </p:nvPr>
        </p:nvSpPr>
        <p:spPr/>
        <p:txBody>
          <a:bodyPr>
            <a:normAutofit/>
          </a:bodyPr>
          <a:lstStyle/>
          <a:p>
            <a:r>
              <a:rPr lang="en-GB" altLang="en-US" sz="900" dirty="0">
                <a:solidFill>
                  <a:srgbClr val="202122"/>
                </a:solidFill>
                <a:latin typeface="Arial" panose="020B0604020202020204" pitchFamily="34" charset="0"/>
                <a:cs typeface="Arial" panose="020B0604020202020204" pitchFamily="34" charset="0"/>
              </a:rPr>
              <a:t>JWT encoding</a:t>
            </a:r>
            <a:endParaRPr lang="en-GB" dirty="0"/>
          </a:p>
        </p:txBody>
      </p:sp>
      <p:sp>
        <p:nvSpPr>
          <p:cNvPr id="5" name="Rectangle 2">
            <a:extLst>
              <a:ext uri="{FF2B5EF4-FFF2-40B4-BE49-F238E27FC236}">
                <a16:creationId xmlns:a16="http://schemas.microsoft.com/office/drawing/2014/main" id="{D26A98DA-63B9-40D8-8B31-CDD4301BBB42}"/>
              </a:ext>
            </a:extLst>
          </p:cNvPr>
          <p:cNvSpPr>
            <a:spLocks noChangeArrowheads="1"/>
          </p:cNvSpPr>
          <p:nvPr/>
        </p:nvSpPr>
        <p:spPr bwMode="auto">
          <a:xfrm>
            <a:off x="628650" y="2113129"/>
            <a:ext cx="7735174" cy="263174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396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800" b="1" dirty="0">
                <a:solidFill>
                  <a:srgbClr val="008000"/>
                </a:solidFill>
                <a:latin typeface="Courier New" panose="02070309020205020404" pitchFamily="49" charset="0"/>
                <a:cs typeface="Courier New" panose="02070309020205020404" pitchFamily="49" charset="0"/>
              </a:rPr>
              <a:t>PART 1 MAKE SIGN</a:t>
            </a:r>
          </a:p>
          <a:p>
            <a:r>
              <a:rPr lang="en-US" altLang="en-US" sz="800" b="1" dirty="0">
                <a:solidFill>
                  <a:srgbClr val="008000"/>
                </a:solidFill>
                <a:latin typeface="Courier New" panose="02070309020205020404" pitchFamily="49" charset="0"/>
                <a:cs typeface="Courier New" panose="02070309020205020404" pitchFamily="49" charset="0"/>
              </a:rPr>
              <a:t>const</a:t>
            </a:r>
            <a:r>
              <a:rPr lang="en-US" altLang="en-US" sz="800" dirty="0">
                <a:solidFill>
                  <a:srgbClr val="000000"/>
                </a:solidFill>
                <a:latin typeface="Courier New" panose="02070309020205020404" pitchFamily="49" charset="0"/>
                <a:cs typeface="Courier New" panose="02070309020205020404" pitchFamily="49" charset="0"/>
              </a:rPr>
              <a:t> signature </a:t>
            </a:r>
            <a:r>
              <a:rPr lang="en-US" altLang="en-US" sz="1400" dirty="0">
                <a:solidFill>
                  <a:srgbClr val="666666"/>
                </a:solidFill>
              </a:rPr>
              <a:t>=</a:t>
            </a:r>
            <a:r>
              <a:rPr lang="en-US" altLang="en-US" sz="800" dirty="0">
                <a:solidFill>
                  <a:srgbClr val="000000"/>
                </a:solidFill>
                <a:latin typeface="Courier New" panose="02070309020205020404" pitchFamily="49" charset="0"/>
                <a:cs typeface="Courier New" panose="02070309020205020404" pitchFamily="49" charset="0"/>
              </a:rPr>
              <a:t> </a:t>
            </a:r>
          </a:p>
          <a:p>
            <a:r>
              <a:rPr lang="en-GB" sz="800" dirty="0"/>
              <a:t>HMAC</a:t>
            </a:r>
            <a:r>
              <a:rPr lang="en-GB" sz="800" dirty="0">
                <a:solidFill>
                  <a:srgbClr val="666666"/>
                </a:solidFill>
              </a:rPr>
              <a:t>-</a:t>
            </a:r>
            <a:r>
              <a:rPr lang="en-GB" sz="800" dirty="0"/>
              <a:t>SHA256(</a:t>
            </a:r>
          </a:p>
          <a:p>
            <a:r>
              <a:rPr lang="en-GB" sz="800" dirty="0"/>
              <a:t>     secret, </a:t>
            </a:r>
            <a:br>
              <a:rPr lang="en-GB" sz="800" dirty="0"/>
            </a:br>
            <a:r>
              <a:rPr lang="en-GB" sz="800" dirty="0"/>
              <a:t>     base64urlEncoding(header) </a:t>
            </a:r>
            <a:r>
              <a:rPr lang="en-US" altLang="en-US" sz="1400" dirty="0">
                <a:solidFill>
                  <a:srgbClr val="666666"/>
                </a:solidFill>
              </a:rPr>
              <a:t>+</a:t>
            </a:r>
            <a:r>
              <a:rPr lang="en-US" altLang="en-US" sz="800" dirty="0">
                <a:solidFill>
                  <a:srgbClr val="000000"/>
                </a:solidFill>
                <a:latin typeface="Courier New" panose="02070309020205020404" pitchFamily="49" charset="0"/>
                <a:cs typeface="Courier New" panose="02070309020205020404" pitchFamily="49" charset="0"/>
              </a:rPr>
              <a:t> </a:t>
            </a:r>
            <a:r>
              <a:rPr lang="en-US" altLang="en-US" sz="800" dirty="0">
                <a:solidFill>
                  <a:srgbClr val="BA2121"/>
                </a:solidFill>
                <a:latin typeface="Courier New" panose="02070309020205020404" pitchFamily="49" charset="0"/>
                <a:cs typeface="Courier New" panose="02070309020205020404" pitchFamily="49" charset="0"/>
              </a:rPr>
              <a:t>'.’</a:t>
            </a:r>
            <a:r>
              <a:rPr lang="en-US" altLang="en-US" sz="8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666666"/>
                </a:solidFill>
              </a:rPr>
              <a:t>+</a:t>
            </a:r>
            <a:r>
              <a:rPr lang="en-US" altLang="en-US" sz="800" dirty="0">
                <a:solidFill>
                  <a:srgbClr val="000000"/>
                </a:solidFill>
                <a:latin typeface="Courier New" panose="02070309020205020404" pitchFamily="49" charset="0"/>
                <a:cs typeface="Courier New" panose="02070309020205020404" pitchFamily="49" charset="0"/>
              </a:rPr>
              <a:t> </a:t>
            </a:r>
            <a:r>
              <a:rPr lang="en-GB" sz="800" dirty="0"/>
              <a:t>base64urlEncoding(payload) </a:t>
            </a:r>
            <a:br>
              <a:rPr lang="en-GB" sz="800" dirty="0"/>
            </a:br>
            <a:r>
              <a:rPr lang="en-GB" sz="800" dirty="0"/>
              <a:t>) </a:t>
            </a:r>
          </a:p>
          <a:p>
            <a:endParaRPr lang="en-GB" sz="800" dirty="0"/>
          </a:p>
          <a:p>
            <a:r>
              <a:rPr lang="en-US" altLang="en-US" sz="1000" b="1" dirty="0">
                <a:solidFill>
                  <a:srgbClr val="008000"/>
                </a:solidFill>
                <a:latin typeface="Courier New" panose="02070309020205020404" pitchFamily="49" charset="0"/>
                <a:cs typeface="Courier New" panose="02070309020205020404" pitchFamily="49" charset="0"/>
              </a:rPr>
              <a:t>PART 2 MAKE JWT TOKEN</a:t>
            </a:r>
            <a:endPar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const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token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base64urlEncoding(header)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base64urlEncoding(payload)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base64urlEncoding(signature)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65868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Signing “JWT” System</a:t>
            </a:r>
          </a:p>
        </p:txBody>
      </p:sp>
      <p:sp>
        <p:nvSpPr>
          <p:cNvPr id="3" name="Content Placeholder 2"/>
          <p:cNvSpPr>
            <a:spLocks noGrp="1"/>
          </p:cNvSpPr>
          <p:nvPr>
            <p:ph idx="1"/>
          </p:nvPr>
        </p:nvSpPr>
        <p:spPr/>
        <p:txBody>
          <a:bodyPr>
            <a:normAutofit fontScale="77500" lnSpcReduction="20000"/>
          </a:bodyPr>
          <a:lstStyle/>
          <a:p>
            <a:r>
              <a:rPr lang="en-GB" dirty="0"/>
              <a:t>DO NOT USE JWT FOR UNENCRYPTED SENSENTIVE DATA</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eyJhbGciOiJIUzUxMiIsInR5cCI6IkpXVCJ9.eyJ1cmkiOiJodHRwczovL3d3dy5mb28uYmFyIiwiZmlsZW5hbWUiOiJmb28udHh0IiwiaWF0IjoxNjAwOTQzNjQwLCJleHAiOjE2MDA5NDU0NDB9.WIQeNLchM74NcuY6hLcHhnk0DRQcqJd1HSVvd30qlG6-W_0qWtAyPYeyORUUn3pyGM7HKl6WUiMdUm2Br1sYxw</a:t>
            </a:r>
          </a:p>
          <a:p>
            <a:endParaRPr lang="en-GB" dirty="0"/>
          </a:p>
          <a:p>
            <a:r>
              <a:rPr lang="en-GB" dirty="0">
                <a:hlinkClick r:id="rId2"/>
              </a:rPr>
              <a:t>https://jwt.io/</a:t>
            </a:r>
            <a:endParaRPr lang="en-GB" dirty="0"/>
          </a:p>
        </p:txBody>
      </p:sp>
      <p:pic>
        <p:nvPicPr>
          <p:cNvPr id="5" name="Picture 4">
            <a:extLst>
              <a:ext uri="{FF2B5EF4-FFF2-40B4-BE49-F238E27FC236}">
                <a16:creationId xmlns:a16="http://schemas.microsoft.com/office/drawing/2014/main" id="{5A8136BE-EAFD-473B-AD82-821EE5CE385A}"/>
              </a:ext>
            </a:extLst>
          </p:cNvPr>
          <p:cNvPicPr>
            <a:picLocks noChangeAspect="1"/>
          </p:cNvPicPr>
          <p:nvPr/>
        </p:nvPicPr>
        <p:blipFill>
          <a:blip r:embed="rId3"/>
          <a:stretch>
            <a:fillRect/>
          </a:stretch>
        </p:blipFill>
        <p:spPr>
          <a:xfrm>
            <a:off x="645429" y="2221640"/>
            <a:ext cx="3905250" cy="2028825"/>
          </a:xfrm>
          <a:prstGeom prst="rect">
            <a:avLst/>
          </a:prstGeom>
        </p:spPr>
      </p:pic>
      <p:pic>
        <p:nvPicPr>
          <p:cNvPr id="6" name="Picture 5">
            <a:extLst>
              <a:ext uri="{FF2B5EF4-FFF2-40B4-BE49-F238E27FC236}">
                <a16:creationId xmlns:a16="http://schemas.microsoft.com/office/drawing/2014/main" id="{95CEC4AD-596F-4200-B93A-45F7B35274B2}"/>
              </a:ext>
            </a:extLst>
          </p:cNvPr>
          <p:cNvPicPr>
            <a:picLocks noChangeAspect="1"/>
          </p:cNvPicPr>
          <p:nvPr/>
        </p:nvPicPr>
        <p:blipFill>
          <a:blip r:embed="rId4"/>
          <a:stretch>
            <a:fillRect/>
          </a:stretch>
        </p:blipFill>
        <p:spPr>
          <a:xfrm>
            <a:off x="5767083" y="2076704"/>
            <a:ext cx="3200749" cy="2318695"/>
          </a:xfrm>
          <a:prstGeom prst="rect">
            <a:avLst/>
          </a:prstGeom>
        </p:spPr>
      </p:pic>
      <p:cxnSp>
        <p:nvCxnSpPr>
          <p:cNvPr id="8" name="Straight Arrow Connector 7">
            <a:extLst>
              <a:ext uri="{FF2B5EF4-FFF2-40B4-BE49-F238E27FC236}">
                <a16:creationId xmlns:a16="http://schemas.microsoft.com/office/drawing/2014/main" id="{8830AB02-BC1B-4791-8119-3A2359F7825D}"/>
              </a:ext>
            </a:extLst>
          </p:cNvPr>
          <p:cNvCxnSpPr/>
          <p:nvPr/>
        </p:nvCxnSpPr>
        <p:spPr>
          <a:xfrm>
            <a:off x="4026716" y="3236052"/>
            <a:ext cx="809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80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Why: Problem World</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The World is a horrid place for </a:t>
            </a:r>
            <a:r>
              <a:rPr lang="en-GB" i="1" dirty="0"/>
              <a:t>data</a:t>
            </a:r>
          </a:p>
          <a:p>
            <a:endParaRPr lang="en-GB" dirty="0"/>
          </a:p>
          <a:p>
            <a:r>
              <a:rPr lang="en-GB" dirty="0"/>
              <a:t>Protagonist’s World:</a:t>
            </a:r>
          </a:p>
          <a:p>
            <a:pPr marL="342900" indent="-342900">
              <a:buFont typeface="Arial" panose="020B0604020202020204" pitchFamily="34" charset="0"/>
              <a:buChar char="•"/>
            </a:pPr>
            <a:r>
              <a:rPr lang="en-GB" dirty="0"/>
              <a:t>your </a:t>
            </a:r>
            <a:r>
              <a:rPr lang="en-GB" i="1" dirty="0"/>
              <a:t>data</a:t>
            </a:r>
            <a:r>
              <a:rPr lang="en-GB" dirty="0"/>
              <a:t> at-rest </a:t>
            </a:r>
            <a:r>
              <a:rPr lang="en-GB" b="1" dirty="0"/>
              <a:t>can</a:t>
            </a:r>
            <a:r>
              <a:rPr lang="en-GB" dirty="0"/>
              <a:t>* be read / hacked</a:t>
            </a:r>
          </a:p>
          <a:p>
            <a:pPr marL="342900" indent="-342900">
              <a:buFont typeface="Arial" panose="020B0604020202020204" pitchFamily="34" charset="0"/>
              <a:buChar char="•"/>
            </a:pPr>
            <a:r>
              <a:rPr lang="en-GB" dirty="0"/>
              <a:t>your </a:t>
            </a:r>
            <a:r>
              <a:rPr lang="en-GB" i="1" dirty="0"/>
              <a:t>data</a:t>
            </a:r>
            <a:r>
              <a:rPr lang="en-GB" dirty="0"/>
              <a:t> at-rest </a:t>
            </a:r>
            <a:r>
              <a:rPr lang="en-GB" b="1" dirty="0"/>
              <a:t>can</a:t>
            </a:r>
            <a:r>
              <a:rPr lang="en-GB" dirty="0"/>
              <a:t>* be tampered with</a:t>
            </a:r>
          </a:p>
          <a:p>
            <a:pPr marL="342900" indent="-342900">
              <a:buFont typeface="Arial" panose="020B0604020202020204" pitchFamily="34" charset="0"/>
              <a:buChar char="•"/>
            </a:pPr>
            <a:r>
              <a:rPr lang="en-GB" dirty="0"/>
              <a:t>your transmitted </a:t>
            </a:r>
            <a:r>
              <a:rPr lang="en-GB" i="1" dirty="0"/>
              <a:t>data </a:t>
            </a:r>
            <a:r>
              <a:rPr lang="en-GB" b="1" dirty="0"/>
              <a:t>can</a:t>
            </a:r>
            <a:r>
              <a:rPr lang="en-GB" dirty="0"/>
              <a:t>* be read</a:t>
            </a:r>
          </a:p>
          <a:p>
            <a:pPr marL="342900" indent="-342900">
              <a:buFont typeface="Arial" panose="020B0604020202020204" pitchFamily="34" charset="0"/>
              <a:buChar char="•"/>
            </a:pPr>
            <a:r>
              <a:rPr lang="en-GB" dirty="0"/>
              <a:t>your transmitted </a:t>
            </a:r>
            <a:r>
              <a:rPr lang="en-GB" i="1" dirty="0"/>
              <a:t>data </a:t>
            </a:r>
            <a:r>
              <a:rPr lang="en-GB" b="1" dirty="0"/>
              <a:t>can</a:t>
            </a:r>
            <a:r>
              <a:rPr lang="en-GB" dirty="0"/>
              <a:t>* be tampered</a:t>
            </a:r>
          </a:p>
          <a:p>
            <a:pPr marL="342900" indent="-342900">
              <a:buFont typeface="Arial" panose="020B0604020202020204" pitchFamily="34" charset="0"/>
              <a:buChar char="•"/>
            </a:pPr>
            <a:r>
              <a:rPr lang="en-GB" dirty="0"/>
              <a:t>your old </a:t>
            </a:r>
            <a:r>
              <a:rPr lang="en-GB" i="1" dirty="0"/>
              <a:t>data</a:t>
            </a:r>
            <a:r>
              <a:rPr lang="en-GB" dirty="0"/>
              <a:t> </a:t>
            </a:r>
            <a:r>
              <a:rPr lang="en-GB" b="1" dirty="0"/>
              <a:t>can</a:t>
            </a:r>
            <a:r>
              <a:rPr lang="en-GB" dirty="0"/>
              <a:t>* be stored and replayed by others</a:t>
            </a:r>
          </a:p>
          <a:p>
            <a:endParaRPr lang="en-GB" dirty="0"/>
          </a:p>
          <a:p>
            <a:r>
              <a:rPr lang="en-GB" b="1" dirty="0"/>
              <a:t>can</a:t>
            </a:r>
            <a:r>
              <a:rPr lang="en-GB" dirty="0"/>
              <a:t>* !== </a:t>
            </a:r>
            <a:r>
              <a:rPr lang="en-GB" b="1" dirty="0"/>
              <a:t>has</a:t>
            </a:r>
            <a:br>
              <a:rPr lang="en-GB" b="1" dirty="0"/>
            </a:br>
            <a:r>
              <a:rPr lang="en-GB" dirty="0"/>
              <a:t>Doesn’t mean is/has, just you need to plan, or you plan to fail</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014994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Signing “JWT”</a:t>
            </a:r>
          </a:p>
        </p:txBody>
      </p:sp>
      <p:sp>
        <p:nvSpPr>
          <p:cNvPr id="3" name="Content Placeholder 2"/>
          <p:cNvSpPr>
            <a:spLocks noGrp="1"/>
          </p:cNvSpPr>
          <p:nvPr>
            <p:ph idx="1"/>
          </p:nvPr>
        </p:nvSpPr>
        <p:spPr/>
        <p:txBody>
          <a:bodyPr>
            <a:normAutofit/>
          </a:bodyPr>
          <a:lstStyle/>
          <a:p>
            <a:r>
              <a:rPr lang="en-GB" dirty="0"/>
              <a:t>JWT has the following properties:</a:t>
            </a:r>
          </a:p>
          <a:p>
            <a:endParaRPr lang="en-GB" dirty="0"/>
          </a:p>
          <a:p>
            <a:pPr marL="342900" indent="-342900">
              <a:buFont typeface="Arial" panose="020B0604020202020204" pitchFamily="34" charset="0"/>
              <a:buChar char="•"/>
            </a:pPr>
            <a:r>
              <a:rPr lang="en-GB" dirty="0"/>
              <a:t>can’t be recreated due to the embedded hash</a:t>
            </a:r>
          </a:p>
          <a:p>
            <a:pPr marL="342900" indent="-342900">
              <a:buFont typeface="Arial" panose="020B0604020202020204" pitchFamily="34" charset="0"/>
              <a:buChar char="•"/>
            </a:pPr>
            <a:r>
              <a:rPr lang="en-GB" dirty="0"/>
              <a:t>Contains a expiry time, so it only last for a set time</a:t>
            </a:r>
          </a:p>
          <a:p>
            <a:pPr marL="342900" indent="-342900">
              <a:buFont typeface="Arial" panose="020B0604020202020204" pitchFamily="34" charset="0"/>
              <a:buChar char="•"/>
            </a:pPr>
            <a:r>
              <a:rPr lang="en-GB" dirty="0"/>
              <a:t>Contains data that we know to be from a known source (our apps)</a:t>
            </a:r>
          </a:p>
          <a:p>
            <a:pPr marL="342900" indent="-342900">
              <a:buFont typeface="Arial" panose="020B0604020202020204" pitchFamily="34" charset="0"/>
              <a:buChar char="•"/>
            </a:pPr>
            <a:r>
              <a:rPr lang="en-GB" dirty="0"/>
              <a:t>Signing is much faster than encryption to generate</a:t>
            </a:r>
          </a:p>
          <a:p>
            <a:endParaRPr lang="en-GB" dirty="0"/>
          </a:p>
          <a:p>
            <a:endParaRPr lang="en-GB" dirty="0"/>
          </a:p>
        </p:txBody>
      </p:sp>
    </p:spTree>
    <p:extLst>
      <p:ext uri="{BB962C8B-B14F-4D97-AF65-F5344CB8AC3E}">
        <p14:creationId xmlns:p14="http://schemas.microsoft.com/office/powerpoint/2010/main" val="2507287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Signing “JWT” System</a:t>
            </a:r>
          </a:p>
        </p:txBody>
      </p:sp>
      <p:sp>
        <p:nvSpPr>
          <p:cNvPr id="3" name="Content Placeholder 2"/>
          <p:cNvSpPr>
            <a:spLocks noGrp="1"/>
          </p:cNvSpPr>
          <p:nvPr>
            <p:ph idx="1"/>
          </p:nvPr>
        </p:nvSpPr>
        <p:spPr/>
        <p:txBody>
          <a:bodyPr>
            <a:normAutofit/>
          </a:bodyPr>
          <a:lstStyle/>
          <a:p>
            <a:r>
              <a:rPr lang="en-GB" dirty="0"/>
              <a:t>JWT have some disadvantages though !</a:t>
            </a:r>
          </a:p>
          <a:p>
            <a:endParaRPr lang="en-GB" dirty="0"/>
          </a:p>
          <a:p>
            <a:pPr marL="342900" indent="-342900">
              <a:buFont typeface="Arial" panose="020B0604020202020204" pitchFamily="34" charset="0"/>
              <a:buChar char="•"/>
            </a:pPr>
            <a:r>
              <a:rPr lang="en-GB" dirty="0"/>
              <a:t>JWT not encrypted (NO sensitive unencrypted data !)</a:t>
            </a:r>
          </a:p>
          <a:p>
            <a:pPr marL="342900" indent="-342900">
              <a:buFont typeface="Arial" panose="020B0604020202020204" pitchFamily="34" charset="0"/>
              <a:buChar char="•"/>
            </a:pPr>
            <a:r>
              <a:rPr lang="en-GB" dirty="0"/>
              <a:t>If stolen can be used during expiry time</a:t>
            </a:r>
          </a:p>
          <a:p>
            <a:pPr marL="342900" indent="-342900">
              <a:buFont typeface="Arial" panose="020B0604020202020204" pitchFamily="34" charset="0"/>
              <a:buChar char="•"/>
            </a:pPr>
            <a:r>
              <a:rPr lang="en-GB" dirty="0"/>
              <a:t>If used longer term, might expire* and be unusable no built in refresh mechanism</a:t>
            </a:r>
          </a:p>
          <a:p>
            <a:pPr marL="342900" indent="-342900">
              <a:buFont typeface="Arial" panose="020B0604020202020204" pitchFamily="34" charset="0"/>
              <a:buChar char="•"/>
            </a:pPr>
            <a:r>
              <a:rPr lang="en-GB" dirty="0"/>
              <a:t>JWT larger than source data, so can be inefficient to transit</a:t>
            </a:r>
          </a:p>
          <a:p>
            <a:endParaRPr lang="en-GB" dirty="0"/>
          </a:p>
          <a:p>
            <a:endParaRPr lang="en-GB" dirty="0"/>
          </a:p>
          <a:p>
            <a:r>
              <a:rPr lang="en-GB" sz="900" dirty="0"/>
              <a:t>* Set to 30 minutes at the moment</a:t>
            </a:r>
          </a:p>
          <a:p>
            <a:pPr marL="342900" indent="-342900">
              <a:buFontTx/>
              <a:buChar char="-"/>
            </a:pPr>
            <a:endParaRPr lang="en-GB" dirty="0"/>
          </a:p>
        </p:txBody>
      </p:sp>
    </p:spTree>
    <p:extLst>
      <p:ext uri="{BB962C8B-B14F-4D97-AF65-F5344CB8AC3E}">
        <p14:creationId xmlns:p14="http://schemas.microsoft.com/office/powerpoint/2010/main" val="4128440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Signing “JWT” System</a:t>
            </a:r>
          </a:p>
        </p:txBody>
      </p:sp>
      <p:sp>
        <p:nvSpPr>
          <p:cNvPr id="3" name="Content Placeholder 2"/>
          <p:cNvSpPr>
            <a:spLocks noGrp="1"/>
          </p:cNvSpPr>
          <p:nvPr>
            <p:ph idx="1"/>
          </p:nvPr>
        </p:nvSpPr>
        <p:spPr/>
        <p:txBody>
          <a:bodyPr>
            <a:normAutofit/>
          </a:bodyPr>
          <a:lstStyle/>
          <a:p>
            <a:r>
              <a:rPr lang="en-GB" dirty="0"/>
              <a:t>XXX DELETED XXX</a:t>
            </a:r>
            <a:endParaRPr lang="en-GB" sz="900" dirty="0"/>
          </a:p>
        </p:txBody>
      </p:sp>
    </p:spTree>
    <p:extLst>
      <p:ext uri="{BB962C8B-B14F-4D97-AF65-F5344CB8AC3E}">
        <p14:creationId xmlns:p14="http://schemas.microsoft.com/office/powerpoint/2010/main" val="459859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JWT Questions ?</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 </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970998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Public Key Encryption</a:t>
            </a:r>
            <a:br>
              <a:rPr lang="en-GB" dirty="0"/>
            </a:br>
            <a:r>
              <a:rPr lang="en-GB" dirty="0"/>
              <a:t>SHORT VERSION</a:t>
            </a:r>
          </a:p>
        </p:txBody>
      </p:sp>
      <p:sp>
        <p:nvSpPr>
          <p:cNvPr id="3" name="Content Placeholder 2"/>
          <p:cNvSpPr>
            <a:spLocks noGrp="1"/>
          </p:cNvSpPr>
          <p:nvPr>
            <p:ph idx="1"/>
          </p:nvPr>
        </p:nvSpPr>
        <p:spPr/>
        <p:txBody>
          <a:bodyPr>
            <a:normAutofit fontScale="92500" lnSpcReduction="10000"/>
          </a:bodyPr>
          <a:lstStyle/>
          <a:p>
            <a:r>
              <a:rPr lang="en-GB" dirty="0"/>
              <a:t>The golden standard would be to encryption something, to securely pass it to others, and have them </a:t>
            </a:r>
            <a:r>
              <a:rPr lang="en-GB" dirty="0" err="1"/>
              <a:t>deencrypt</a:t>
            </a:r>
            <a:r>
              <a:rPr lang="en-GB" dirty="0"/>
              <a:t> it without being able to make new data or changes</a:t>
            </a:r>
          </a:p>
          <a:p>
            <a:endParaRPr lang="en-GB" dirty="0"/>
          </a:p>
          <a:p>
            <a:r>
              <a:rPr lang="en-GB" dirty="0"/>
              <a:t>Aka imagine a JWT token where as a final step a public key was used to encryption the </a:t>
            </a:r>
            <a:r>
              <a:rPr lang="en-GB" dirty="0" err="1"/>
              <a:t>jwt</a:t>
            </a:r>
            <a:r>
              <a:rPr lang="en-GB" dirty="0"/>
              <a:t> token</a:t>
            </a:r>
          </a:p>
          <a:p>
            <a:endParaRPr lang="en-GB" dirty="0"/>
          </a:p>
          <a:p>
            <a:r>
              <a:rPr lang="en-GB" dirty="0"/>
              <a:t>That’s basically how Public Key Encryption works, with a lot of trusted plumbing for how those public de-encryption signature keys are managed</a:t>
            </a:r>
          </a:p>
          <a:p>
            <a:endParaRPr lang="en-GB" dirty="0"/>
          </a:p>
          <a:p>
            <a:r>
              <a:rPr lang="en-GB" dirty="0">
                <a:hlinkClick r:id="rId2"/>
              </a:rPr>
              <a:t>https://en.wikipedia.org/wiki/Digital_signature</a:t>
            </a:r>
            <a:endParaRPr lang="en-GB" dirty="0"/>
          </a:p>
          <a:p>
            <a:r>
              <a:rPr lang="en-GB" dirty="0">
                <a:hlinkClick r:id="rId3"/>
              </a:rPr>
              <a:t>https://en.wikipedia.org/wiki/Public-key_cryptography</a:t>
            </a:r>
            <a:endParaRPr lang="en-GB" dirty="0"/>
          </a:p>
          <a:p>
            <a:r>
              <a:rPr lang="en-GB" dirty="0">
                <a:hlinkClick r:id="rId4"/>
              </a:rPr>
              <a:t>https://en.wikipedia.org/wiki/XML_Encryption</a:t>
            </a:r>
            <a:endParaRPr lang="en-GB" dirty="0"/>
          </a:p>
          <a:p>
            <a:endParaRPr lang="en-GB" dirty="0"/>
          </a:p>
          <a:p>
            <a:endParaRPr lang="en-GB" dirty="0"/>
          </a:p>
          <a:p>
            <a:pPr marL="342900" indent="-342900">
              <a:buFontTx/>
              <a:buChar char="-"/>
            </a:pPr>
            <a:endParaRPr lang="en-GB" dirty="0"/>
          </a:p>
        </p:txBody>
      </p:sp>
    </p:spTree>
    <p:extLst>
      <p:ext uri="{BB962C8B-B14F-4D97-AF65-F5344CB8AC3E}">
        <p14:creationId xmlns:p14="http://schemas.microsoft.com/office/powerpoint/2010/main" val="3760710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normAutofit fontScale="90000"/>
          </a:bodyPr>
          <a:lstStyle/>
          <a:p>
            <a:r>
              <a:rPr lang="en-GB" dirty="0"/>
              <a:t>Public Key Encryption Example</a:t>
            </a:r>
            <a:br>
              <a:rPr lang="en-GB" dirty="0"/>
            </a:br>
            <a:r>
              <a:rPr lang="en-GB" dirty="0"/>
              <a:t>HTTPS Protocol: Chain of trust</a:t>
            </a:r>
            <a:br>
              <a:rPr lang="en-GB" dirty="0"/>
            </a:br>
            <a:r>
              <a:rPr lang="en-GB" dirty="0"/>
              <a:t>SHORT VERSION</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HTTP over SSL (https) is a very important protocol</a:t>
            </a:r>
          </a:p>
          <a:p>
            <a:endParaRPr lang="en-GB" sz="2000" dirty="0"/>
          </a:p>
          <a:p>
            <a:pPr marL="342900" indent="-342900">
              <a:buFontTx/>
              <a:buChar char="-"/>
            </a:pPr>
            <a:r>
              <a:rPr lang="en-GB" sz="2000" dirty="0"/>
              <a:t>It encrypts all data to prevent 3</a:t>
            </a:r>
            <a:r>
              <a:rPr lang="en-GB" sz="2000" baseline="30000" dirty="0"/>
              <a:t>rd</a:t>
            </a:r>
            <a:r>
              <a:rPr lang="en-GB" sz="2000" dirty="0"/>
              <a:t> parties snooping *</a:t>
            </a:r>
          </a:p>
          <a:p>
            <a:pPr marL="342900" indent="-342900">
              <a:buFontTx/>
              <a:buChar char="-"/>
            </a:pPr>
            <a:r>
              <a:rPr lang="en-GB" sz="2000" dirty="0"/>
              <a:t>It signs data which can be verified source *</a:t>
            </a:r>
          </a:p>
          <a:p>
            <a:pPr marL="342900" indent="-342900">
              <a:buFontTx/>
              <a:buChar char="-"/>
            </a:pPr>
            <a:r>
              <a:rPr lang="en-GB" sz="2000" dirty="0"/>
              <a:t>It signs data to make sure it’s not been tampered with *</a:t>
            </a:r>
          </a:p>
          <a:p>
            <a:pPr marL="342900" indent="-342900">
              <a:buFontTx/>
              <a:buChar char="-"/>
            </a:pPr>
            <a:r>
              <a:rPr lang="en-GB" sz="2000" dirty="0"/>
              <a:t>Security through Chain of trust</a:t>
            </a:r>
          </a:p>
          <a:p>
            <a:endParaRPr lang="en-GB" sz="2000" dirty="0"/>
          </a:p>
          <a:p>
            <a:r>
              <a:rPr lang="en-GB" sz="2000" dirty="0"/>
              <a:t>* See man in the middle attack later</a:t>
            </a:r>
          </a:p>
          <a:p>
            <a:r>
              <a:rPr lang="en-GB" sz="2000" dirty="0">
                <a:hlinkClick r:id="rId2"/>
              </a:rPr>
              <a:t>https://en.wikipedia.org/wiki/HTTPS</a:t>
            </a:r>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189469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Public Key Encryption</a:t>
            </a:r>
            <a:br>
              <a:rPr lang="en-GB" dirty="0"/>
            </a:br>
            <a:r>
              <a:rPr lang="en-GB" dirty="0"/>
              <a:t>SHORT VERSION</a:t>
            </a:r>
          </a:p>
        </p:txBody>
      </p:sp>
      <p:sp>
        <p:nvSpPr>
          <p:cNvPr id="3" name="Content Placeholder 2"/>
          <p:cNvSpPr>
            <a:spLocks noGrp="1"/>
          </p:cNvSpPr>
          <p:nvPr>
            <p:ph idx="1"/>
          </p:nvPr>
        </p:nvSpPr>
        <p:spPr/>
        <p:txBody>
          <a:bodyPr>
            <a:normAutofit/>
          </a:bodyPr>
          <a:lstStyle/>
          <a:p>
            <a:r>
              <a:rPr lang="en-GB" dirty="0"/>
              <a:t>Why isn’t it used everywhere then  ?</a:t>
            </a:r>
          </a:p>
          <a:p>
            <a:endParaRPr lang="en-GB" dirty="0"/>
          </a:p>
          <a:p>
            <a:r>
              <a:rPr lang="en-GB" dirty="0"/>
              <a:t>It is :</a:t>
            </a:r>
          </a:p>
          <a:p>
            <a:r>
              <a:rPr lang="en-GB" dirty="0"/>
              <a:t>- XXX DELETED XXX</a:t>
            </a:r>
          </a:p>
          <a:p>
            <a:endParaRPr lang="en-GB" dirty="0"/>
          </a:p>
          <a:p>
            <a:r>
              <a:rPr lang="en-GB" dirty="0"/>
              <a:t>It’s just PK Encryption is expensive to maintain and setup</a:t>
            </a:r>
          </a:p>
          <a:p>
            <a:endParaRPr lang="en-GB" dirty="0"/>
          </a:p>
          <a:p>
            <a:r>
              <a:rPr lang="en-GB" dirty="0"/>
              <a:t>“just because you have a hammer, doesn’t make every problem a nail”</a:t>
            </a:r>
          </a:p>
          <a:p>
            <a:endParaRPr lang="en-GB" dirty="0"/>
          </a:p>
          <a:p>
            <a:r>
              <a:rPr lang="en-GB" dirty="0"/>
              <a:t>It’s good to sometimes “K(</a:t>
            </a:r>
            <a:r>
              <a:rPr lang="en-GB" dirty="0" err="1"/>
              <a:t>eep</a:t>
            </a:r>
            <a:r>
              <a:rPr lang="en-GB" dirty="0"/>
              <a:t>) I(t) S(</a:t>
            </a:r>
            <a:r>
              <a:rPr lang="en-GB" dirty="0" err="1"/>
              <a:t>imple</a:t>
            </a:r>
            <a:r>
              <a:rPr lang="en-GB" dirty="0"/>
              <a:t>) S(</a:t>
            </a:r>
            <a:r>
              <a:rPr lang="en-GB" dirty="0" err="1"/>
              <a:t>tuipd</a:t>
            </a:r>
            <a:r>
              <a:rPr lang="en-GB" dirty="0"/>
              <a:t>)”</a:t>
            </a:r>
          </a:p>
        </p:txBody>
      </p:sp>
    </p:spTree>
    <p:extLst>
      <p:ext uri="{BB962C8B-B14F-4D97-AF65-F5344CB8AC3E}">
        <p14:creationId xmlns:p14="http://schemas.microsoft.com/office/powerpoint/2010/main" val="3295739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wasn’t covered to cover another day</a:t>
            </a:r>
          </a:p>
        </p:txBody>
      </p:sp>
      <p:sp>
        <p:nvSpPr>
          <p:cNvPr id="3" name="Content Placeholder 2"/>
          <p:cNvSpPr>
            <a:spLocks noGrp="1"/>
          </p:cNvSpPr>
          <p:nvPr>
            <p:ph idx="1"/>
          </p:nvPr>
        </p:nvSpPr>
        <p:spPr/>
        <p:txBody>
          <a:bodyPr>
            <a:normAutofit/>
          </a:bodyPr>
          <a:lstStyle/>
          <a:p>
            <a:pPr marL="342900" indent="-342900">
              <a:buFontTx/>
              <a:buChar char="-"/>
            </a:pPr>
            <a:r>
              <a:rPr lang="en-GB" dirty="0"/>
              <a:t>Public Key Encryption</a:t>
            </a:r>
          </a:p>
          <a:p>
            <a:pPr marL="342900" indent="-342900">
              <a:buFontTx/>
              <a:buChar char="-"/>
            </a:pPr>
            <a:r>
              <a:rPr lang="en-GB" dirty="0"/>
              <a:t>Authentication</a:t>
            </a:r>
          </a:p>
          <a:p>
            <a:pPr marL="342900" indent="-342900">
              <a:buFontTx/>
              <a:buChar char="-"/>
            </a:pPr>
            <a:r>
              <a:rPr lang="en-GB" dirty="0"/>
              <a:t>Authorisation</a:t>
            </a:r>
          </a:p>
          <a:p>
            <a:pPr marL="342900" indent="-342900">
              <a:buFontTx/>
              <a:buChar char="-"/>
            </a:pPr>
            <a:r>
              <a:rPr lang="en-GB" dirty="0" err="1"/>
              <a:t>Oauth</a:t>
            </a:r>
            <a:endParaRPr lang="en-GB" dirty="0"/>
          </a:p>
          <a:p>
            <a:pPr marL="342900" indent="-342900">
              <a:buFontTx/>
              <a:buChar char="-"/>
            </a:pPr>
            <a:endParaRPr lang="en-GB" dirty="0"/>
          </a:p>
        </p:txBody>
      </p:sp>
    </p:spTree>
    <p:extLst>
      <p:ext uri="{BB962C8B-B14F-4D97-AF65-F5344CB8AC3E}">
        <p14:creationId xmlns:p14="http://schemas.microsoft.com/office/powerpoint/2010/main" val="3543160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Questions ?</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I’ve been Anthony M</a:t>
            </a:r>
            <a:r>
              <a:rPr lang="en-GB" sz="2000" baseline="30000" dirty="0"/>
              <a:t>c</a:t>
            </a:r>
            <a:r>
              <a:rPr lang="en-GB" sz="2000" dirty="0"/>
              <a:t>Kale</a:t>
            </a:r>
            <a:br>
              <a:rPr lang="en-GB" sz="2000" dirty="0"/>
            </a:br>
            <a:br>
              <a:rPr lang="en-GB" sz="2000" dirty="0"/>
            </a:br>
            <a:r>
              <a:rPr lang="en-GB" sz="2000" i="1" dirty="0"/>
              <a:t>“Wizard without Portfolio”</a:t>
            </a:r>
            <a:br>
              <a:rPr lang="en-GB" sz="2000" dirty="0"/>
            </a:br>
            <a:br>
              <a:rPr lang="en-GB" sz="2000" dirty="0"/>
            </a:br>
            <a:r>
              <a:rPr lang="en-GB" sz="2000" dirty="0"/>
              <a:t>Fixer-Upper of </a:t>
            </a:r>
            <a:r>
              <a:rPr lang="en-GB" sz="2000" b="1" i="1" dirty="0"/>
              <a:t>Broken</a:t>
            </a:r>
            <a:r>
              <a:rPr lang="en-GB" sz="2000" dirty="0"/>
              <a:t> things, and </a:t>
            </a:r>
            <a:r>
              <a:rPr lang="en-GB" sz="2000" b="1" i="1" dirty="0"/>
              <a:t>creator</a:t>
            </a:r>
            <a:r>
              <a:rPr lang="en-GB" sz="2000" dirty="0"/>
              <a:t> of time-constrained workable </a:t>
            </a:r>
            <a:r>
              <a:rPr lang="en-GB" sz="2000" b="1" i="1" dirty="0"/>
              <a:t>Fudges</a:t>
            </a:r>
            <a:r>
              <a:rPr lang="en-GB" sz="2000" dirty="0"/>
              <a:t> for 15 years. </a:t>
            </a:r>
            <a:br>
              <a:rPr lang="en-GB" sz="2000" dirty="0"/>
            </a:br>
            <a:br>
              <a:rPr lang="en-GB" sz="2000" dirty="0"/>
            </a:br>
            <a:r>
              <a:rPr lang="en-GB" sz="2000" dirty="0"/>
              <a:t>Email :</a:t>
            </a:r>
            <a:br>
              <a:rPr lang="en-GB" sz="2000" dirty="0"/>
            </a:br>
            <a:r>
              <a:rPr lang="en-GB" sz="2000" dirty="0">
                <a:hlinkClick r:id="rId2"/>
              </a:rPr>
              <a:t>anthony@zapper.hodgers.com</a:t>
            </a:r>
            <a:endParaRPr lang="en-GB" sz="2000"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06069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43836D-227C-476F-B3AB-036D77B9F0D4}"/>
              </a:ext>
            </a:extLst>
          </p:cNvPr>
          <p:cNvSpPr txBox="1"/>
          <p:nvPr/>
        </p:nvSpPr>
        <p:spPr>
          <a:xfrm>
            <a:off x="235756" y="1702159"/>
            <a:ext cx="5585690" cy="784830"/>
          </a:xfrm>
          <a:prstGeom prst="rect">
            <a:avLst/>
          </a:prstGeom>
          <a:noFill/>
        </p:spPr>
        <p:txBody>
          <a:bodyPr wrap="square" rtlCol="0">
            <a:spAutoFit/>
          </a:bodyPr>
          <a:lstStyle/>
          <a:p>
            <a:r>
              <a:rPr lang="en-GB" sz="4500" dirty="0">
                <a:solidFill>
                  <a:srgbClr val="44195E"/>
                </a:solidFill>
                <a:latin typeface="RN House Sans Light" panose="020B0404020203020204" pitchFamily="34" charset="77"/>
              </a:rPr>
              <a:t>Thank you</a:t>
            </a:r>
            <a:endParaRPr lang="en-GB" sz="4500" dirty="0">
              <a:solidFill>
                <a:srgbClr val="5A287D"/>
              </a:solidFill>
              <a:latin typeface="RN House Sans Light" panose="020B0404020203020204" pitchFamily="34" charset="77"/>
            </a:endParaRPr>
          </a:p>
        </p:txBody>
      </p:sp>
      <p:sp>
        <p:nvSpPr>
          <p:cNvPr id="7" name="TextBox 6">
            <a:extLst>
              <a:ext uri="{FF2B5EF4-FFF2-40B4-BE49-F238E27FC236}">
                <a16:creationId xmlns:a16="http://schemas.microsoft.com/office/drawing/2014/main" id="{C6357B4A-6E83-446B-96F0-D73535170A65}"/>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grpSp>
        <p:nvGrpSpPr>
          <p:cNvPr id="2" name="Group 4">
            <a:extLst>
              <a:ext uri="{FF2B5EF4-FFF2-40B4-BE49-F238E27FC236}">
                <a16:creationId xmlns:a16="http://schemas.microsoft.com/office/drawing/2014/main" id="{7136D1FD-F2E3-49C4-9927-9C76D582CB7C}"/>
              </a:ext>
            </a:extLst>
          </p:cNvPr>
          <p:cNvGrpSpPr>
            <a:grpSpLocks noChangeAspect="1"/>
          </p:cNvGrpSpPr>
          <p:nvPr/>
        </p:nvGrpSpPr>
        <p:grpSpPr bwMode="auto">
          <a:xfrm>
            <a:off x="0" y="3429000"/>
            <a:ext cx="9144000" cy="3429000"/>
            <a:chOff x="0" y="2160"/>
            <a:chExt cx="5760" cy="2160"/>
          </a:xfrm>
        </p:grpSpPr>
        <p:sp>
          <p:nvSpPr>
            <p:cNvPr id="3" name="AutoShape 3">
              <a:extLst>
                <a:ext uri="{FF2B5EF4-FFF2-40B4-BE49-F238E27FC236}">
                  <a16:creationId xmlns:a16="http://schemas.microsoft.com/office/drawing/2014/main" id="{A2261257-71A9-450E-9322-261B59EDEA0A}"/>
                </a:ext>
              </a:extLst>
            </p:cNvPr>
            <p:cNvSpPr>
              <a:spLocks noChangeAspect="1" noChangeArrowheads="1" noTextEdit="1"/>
            </p:cNvSpPr>
            <p:nvPr/>
          </p:nvSpPr>
          <p:spPr bwMode="auto">
            <a:xfrm>
              <a:off x="0" y="2160"/>
              <a:ext cx="5760"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5">
              <a:extLst>
                <a:ext uri="{FF2B5EF4-FFF2-40B4-BE49-F238E27FC236}">
                  <a16:creationId xmlns:a16="http://schemas.microsoft.com/office/drawing/2014/main" id="{5FC7E67F-4CFC-4352-B997-D7548D9D7CEA}"/>
                </a:ext>
              </a:extLst>
            </p:cNvPr>
            <p:cNvSpPr>
              <a:spLocks/>
            </p:cNvSpPr>
            <p:nvPr/>
          </p:nvSpPr>
          <p:spPr bwMode="auto">
            <a:xfrm>
              <a:off x="0" y="2160"/>
              <a:ext cx="1153" cy="2166"/>
            </a:xfrm>
            <a:custGeom>
              <a:avLst/>
              <a:gdLst>
                <a:gd name="T0" fmla="*/ 0 w 1919"/>
                <a:gd name="T1" fmla="*/ 3599 h 3599"/>
                <a:gd name="T2" fmla="*/ 0 w 1919"/>
                <a:gd name="T3" fmla="*/ 3599 h 3599"/>
                <a:gd name="T4" fmla="*/ 1919 w 1919"/>
                <a:gd name="T5" fmla="*/ 3599 h 3599"/>
                <a:gd name="T6" fmla="*/ 1919 w 1919"/>
                <a:gd name="T7" fmla="*/ 0 h 3599"/>
                <a:gd name="T8" fmla="*/ 0 w 1919"/>
                <a:gd name="T9" fmla="*/ 0 h 3599"/>
                <a:gd name="T10" fmla="*/ 0 w 1919"/>
                <a:gd name="T11" fmla="*/ 3599 h 3599"/>
              </a:gdLst>
              <a:ahLst/>
              <a:cxnLst>
                <a:cxn ang="0">
                  <a:pos x="T0" y="T1"/>
                </a:cxn>
                <a:cxn ang="0">
                  <a:pos x="T2" y="T3"/>
                </a:cxn>
                <a:cxn ang="0">
                  <a:pos x="T4" y="T5"/>
                </a:cxn>
                <a:cxn ang="0">
                  <a:pos x="T6" y="T7"/>
                </a:cxn>
                <a:cxn ang="0">
                  <a:pos x="T8" y="T9"/>
                </a:cxn>
                <a:cxn ang="0">
                  <a:pos x="T10" y="T11"/>
                </a:cxn>
              </a:cxnLst>
              <a:rect l="0" t="0" r="r" b="b"/>
              <a:pathLst>
                <a:path w="1919" h="3599">
                  <a:moveTo>
                    <a:pt x="0" y="3599"/>
                  </a:moveTo>
                  <a:lnTo>
                    <a:pt x="0" y="3599"/>
                  </a:lnTo>
                  <a:lnTo>
                    <a:pt x="1919" y="3599"/>
                  </a:lnTo>
                  <a:lnTo>
                    <a:pt x="1919" y="0"/>
                  </a:lnTo>
                  <a:lnTo>
                    <a:pt x="0" y="0"/>
                  </a:lnTo>
                  <a:lnTo>
                    <a:pt x="0" y="3599"/>
                  </a:lnTo>
                  <a:close/>
                </a:path>
              </a:pathLst>
            </a:custGeom>
            <a:solidFill>
              <a:srgbClr val="3B256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6">
              <a:extLst>
                <a:ext uri="{FF2B5EF4-FFF2-40B4-BE49-F238E27FC236}">
                  <a16:creationId xmlns:a16="http://schemas.microsoft.com/office/drawing/2014/main" id="{2EECAEED-BFA9-4F16-89EE-C738D75F970B}"/>
                </a:ext>
              </a:extLst>
            </p:cNvPr>
            <p:cNvSpPr>
              <a:spLocks/>
            </p:cNvSpPr>
            <p:nvPr/>
          </p:nvSpPr>
          <p:spPr bwMode="auto">
            <a:xfrm>
              <a:off x="1153" y="3243"/>
              <a:ext cx="1153" cy="1083"/>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5A287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7">
              <a:extLst>
                <a:ext uri="{FF2B5EF4-FFF2-40B4-BE49-F238E27FC236}">
                  <a16:creationId xmlns:a16="http://schemas.microsoft.com/office/drawing/2014/main" id="{B4B94D2E-ACBE-40CD-A134-3D87BE593D0E}"/>
                </a:ext>
              </a:extLst>
            </p:cNvPr>
            <p:cNvSpPr>
              <a:spLocks/>
            </p:cNvSpPr>
            <p:nvPr/>
          </p:nvSpPr>
          <p:spPr bwMode="auto">
            <a:xfrm>
              <a:off x="2306" y="2160"/>
              <a:ext cx="1154" cy="2166"/>
            </a:xfrm>
            <a:custGeom>
              <a:avLst/>
              <a:gdLst>
                <a:gd name="T0" fmla="*/ 0 w 1920"/>
                <a:gd name="T1" fmla="*/ 3599 h 3599"/>
                <a:gd name="T2" fmla="*/ 0 w 1920"/>
                <a:gd name="T3" fmla="*/ 3599 h 3599"/>
                <a:gd name="T4" fmla="*/ 1920 w 1920"/>
                <a:gd name="T5" fmla="*/ 3599 h 3599"/>
                <a:gd name="T6" fmla="*/ 1920 w 1920"/>
                <a:gd name="T7" fmla="*/ 0 h 3599"/>
                <a:gd name="T8" fmla="*/ 0 w 1920"/>
                <a:gd name="T9" fmla="*/ 0 h 3599"/>
                <a:gd name="T10" fmla="*/ 0 w 1920"/>
                <a:gd name="T11" fmla="*/ 3599 h 3599"/>
              </a:gdLst>
              <a:ahLst/>
              <a:cxnLst>
                <a:cxn ang="0">
                  <a:pos x="T0" y="T1"/>
                </a:cxn>
                <a:cxn ang="0">
                  <a:pos x="T2" y="T3"/>
                </a:cxn>
                <a:cxn ang="0">
                  <a:pos x="T4" y="T5"/>
                </a:cxn>
                <a:cxn ang="0">
                  <a:pos x="T6" y="T7"/>
                </a:cxn>
                <a:cxn ang="0">
                  <a:pos x="T8" y="T9"/>
                </a:cxn>
                <a:cxn ang="0">
                  <a:pos x="T10" y="T11"/>
                </a:cxn>
              </a:cxnLst>
              <a:rect l="0" t="0" r="r" b="b"/>
              <a:pathLst>
                <a:path w="1920" h="3599">
                  <a:moveTo>
                    <a:pt x="0" y="3599"/>
                  </a:moveTo>
                  <a:lnTo>
                    <a:pt x="0" y="3599"/>
                  </a:lnTo>
                  <a:lnTo>
                    <a:pt x="1920" y="3599"/>
                  </a:lnTo>
                  <a:lnTo>
                    <a:pt x="1920" y="0"/>
                  </a:lnTo>
                  <a:lnTo>
                    <a:pt x="0" y="0"/>
                  </a:lnTo>
                  <a:lnTo>
                    <a:pt x="0" y="3599"/>
                  </a:lnTo>
                  <a:close/>
                </a:path>
              </a:pathLst>
            </a:custGeom>
            <a:solidFill>
              <a:srgbClr val="3B256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8">
              <a:extLst>
                <a:ext uri="{FF2B5EF4-FFF2-40B4-BE49-F238E27FC236}">
                  <a16:creationId xmlns:a16="http://schemas.microsoft.com/office/drawing/2014/main" id="{46121946-4A2D-4FE0-B03A-88FD824F2703}"/>
                </a:ext>
              </a:extLst>
            </p:cNvPr>
            <p:cNvSpPr>
              <a:spLocks/>
            </p:cNvSpPr>
            <p:nvPr/>
          </p:nvSpPr>
          <p:spPr bwMode="auto">
            <a:xfrm>
              <a:off x="3459" y="2160"/>
              <a:ext cx="1153" cy="2166"/>
            </a:xfrm>
            <a:custGeom>
              <a:avLst/>
              <a:gdLst>
                <a:gd name="T0" fmla="*/ 0 w 1920"/>
                <a:gd name="T1" fmla="*/ 3599 h 3599"/>
                <a:gd name="T2" fmla="*/ 0 w 1920"/>
                <a:gd name="T3" fmla="*/ 3599 h 3599"/>
                <a:gd name="T4" fmla="*/ 1920 w 1920"/>
                <a:gd name="T5" fmla="*/ 3599 h 3599"/>
                <a:gd name="T6" fmla="*/ 1920 w 1920"/>
                <a:gd name="T7" fmla="*/ 0 h 3599"/>
                <a:gd name="T8" fmla="*/ 0 w 1920"/>
                <a:gd name="T9" fmla="*/ 0 h 3599"/>
                <a:gd name="T10" fmla="*/ 0 w 1920"/>
                <a:gd name="T11" fmla="*/ 3599 h 3599"/>
              </a:gdLst>
              <a:ahLst/>
              <a:cxnLst>
                <a:cxn ang="0">
                  <a:pos x="T0" y="T1"/>
                </a:cxn>
                <a:cxn ang="0">
                  <a:pos x="T2" y="T3"/>
                </a:cxn>
                <a:cxn ang="0">
                  <a:pos x="T4" y="T5"/>
                </a:cxn>
                <a:cxn ang="0">
                  <a:pos x="T6" y="T7"/>
                </a:cxn>
                <a:cxn ang="0">
                  <a:pos x="T8" y="T9"/>
                </a:cxn>
                <a:cxn ang="0">
                  <a:pos x="T10" y="T11"/>
                </a:cxn>
              </a:cxnLst>
              <a:rect l="0" t="0" r="r" b="b"/>
              <a:pathLst>
                <a:path w="1920" h="3599">
                  <a:moveTo>
                    <a:pt x="0" y="3599"/>
                  </a:moveTo>
                  <a:lnTo>
                    <a:pt x="0" y="3599"/>
                  </a:lnTo>
                  <a:lnTo>
                    <a:pt x="1920" y="3599"/>
                  </a:lnTo>
                  <a:lnTo>
                    <a:pt x="1920" y="0"/>
                  </a:lnTo>
                  <a:lnTo>
                    <a:pt x="0" y="0"/>
                  </a:lnTo>
                  <a:lnTo>
                    <a:pt x="0" y="3599"/>
                  </a:lnTo>
                  <a:close/>
                </a:path>
              </a:pathLst>
            </a:custGeom>
            <a:solidFill>
              <a:srgbClr val="3B256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9">
              <a:extLst>
                <a:ext uri="{FF2B5EF4-FFF2-40B4-BE49-F238E27FC236}">
                  <a16:creationId xmlns:a16="http://schemas.microsoft.com/office/drawing/2014/main" id="{18464785-8CF6-4E4C-81C1-119736C5785A}"/>
                </a:ext>
              </a:extLst>
            </p:cNvPr>
            <p:cNvSpPr>
              <a:spLocks/>
            </p:cNvSpPr>
            <p:nvPr/>
          </p:nvSpPr>
          <p:spPr bwMode="auto">
            <a:xfrm>
              <a:off x="4613" y="3243"/>
              <a:ext cx="1153" cy="1083"/>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D73C5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10">
              <a:extLst>
                <a:ext uri="{FF2B5EF4-FFF2-40B4-BE49-F238E27FC236}">
                  <a16:creationId xmlns:a16="http://schemas.microsoft.com/office/drawing/2014/main" id="{1539ABF0-B8A4-47CE-8406-9D28A2773933}"/>
                </a:ext>
              </a:extLst>
            </p:cNvPr>
            <p:cNvSpPr>
              <a:spLocks/>
            </p:cNvSpPr>
            <p:nvPr/>
          </p:nvSpPr>
          <p:spPr bwMode="auto">
            <a:xfrm>
              <a:off x="1153" y="2160"/>
              <a:ext cx="1153" cy="1083"/>
            </a:xfrm>
            <a:custGeom>
              <a:avLst/>
              <a:gdLst>
                <a:gd name="T0" fmla="*/ 0 w 1920"/>
                <a:gd name="T1" fmla="*/ 1799 h 1799"/>
                <a:gd name="T2" fmla="*/ 0 w 1920"/>
                <a:gd name="T3" fmla="*/ 1799 h 1799"/>
                <a:gd name="T4" fmla="*/ 1920 w 1920"/>
                <a:gd name="T5" fmla="*/ 1799 h 1799"/>
                <a:gd name="T6" fmla="*/ 1920 w 1920"/>
                <a:gd name="T7" fmla="*/ 0 h 1799"/>
                <a:gd name="T8" fmla="*/ 0 w 1920"/>
                <a:gd name="T9" fmla="*/ 0 h 1799"/>
                <a:gd name="T10" fmla="*/ 0 w 1920"/>
                <a:gd name="T11" fmla="*/ 1799 h 1799"/>
              </a:gdLst>
              <a:ahLst/>
              <a:cxnLst>
                <a:cxn ang="0">
                  <a:pos x="T0" y="T1"/>
                </a:cxn>
                <a:cxn ang="0">
                  <a:pos x="T2" y="T3"/>
                </a:cxn>
                <a:cxn ang="0">
                  <a:pos x="T4" y="T5"/>
                </a:cxn>
                <a:cxn ang="0">
                  <a:pos x="T6" y="T7"/>
                </a:cxn>
                <a:cxn ang="0">
                  <a:pos x="T8" y="T9"/>
                </a:cxn>
                <a:cxn ang="0">
                  <a:pos x="T10" y="T11"/>
                </a:cxn>
              </a:cxnLst>
              <a:rect l="0" t="0" r="r" b="b"/>
              <a:pathLst>
                <a:path w="1920" h="1799">
                  <a:moveTo>
                    <a:pt x="0" y="1799"/>
                  </a:moveTo>
                  <a:lnTo>
                    <a:pt x="0" y="1799"/>
                  </a:lnTo>
                  <a:lnTo>
                    <a:pt x="1920" y="1799"/>
                  </a:lnTo>
                  <a:lnTo>
                    <a:pt x="1920" y="0"/>
                  </a:lnTo>
                  <a:lnTo>
                    <a:pt x="0" y="0"/>
                  </a:lnTo>
                  <a:lnTo>
                    <a:pt x="0" y="1799"/>
                  </a:lnTo>
                  <a:close/>
                </a:path>
              </a:pathLst>
            </a:custGeom>
            <a:solidFill>
              <a:srgbClr val="D6C5E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1">
              <a:extLst>
                <a:ext uri="{FF2B5EF4-FFF2-40B4-BE49-F238E27FC236}">
                  <a16:creationId xmlns:a16="http://schemas.microsoft.com/office/drawing/2014/main" id="{427BC860-7089-453D-9AE7-40C7A8F416FC}"/>
                </a:ext>
              </a:extLst>
            </p:cNvPr>
            <p:cNvSpPr>
              <a:spLocks/>
            </p:cNvSpPr>
            <p:nvPr/>
          </p:nvSpPr>
          <p:spPr bwMode="auto">
            <a:xfrm>
              <a:off x="4613" y="2160"/>
              <a:ext cx="1153" cy="1083"/>
            </a:xfrm>
            <a:custGeom>
              <a:avLst/>
              <a:gdLst>
                <a:gd name="T0" fmla="*/ 0 w 1920"/>
                <a:gd name="T1" fmla="*/ 1799 h 1799"/>
                <a:gd name="T2" fmla="*/ 0 w 1920"/>
                <a:gd name="T3" fmla="*/ 1799 h 1799"/>
                <a:gd name="T4" fmla="*/ 1920 w 1920"/>
                <a:gd name="T5" fmla="*/ 1799 h 1799"/>
                <a:gd name="T6" fmla="*/ 1920 w 1920"/>
                <a:gd name="T7" fmla="*/ 0 h 1799"/>
                <a:gd name="T8" fmla="*/ 0 w 1920"/>
                <a:gd name="T9" fmla="*/ 0 h 1799"/>
                <a:gd name="T10" fmla="*/ 0 w 1920"/>
                <a:gd name="T11" fmla="*/ 1799 h 1799"/>
              </a:gdLst>
              <a:ahLst/>
              <a:cxnLst>
                <a:cxn ang="0">
                  <a:pos x="T0" y="T1"/>
                </a:cxn>
                <a:cxn ang="0">
                  <a:pos x="T2" y="T3"/>
                </a:cxn>
                <a:cxn ang="0">
                  <a:pos x="T4" y="T5"/>
                </a:cxn>
                <a:cxn ang="0">
                  <a:pos x="T6" y="T7"/>
                </a:cxn>
                <a:cxn ang="0">
                  <a:pos x="T8" y="T9"/>
                </a:cxn>
                <a:cxn ang="0">
                  <a:pos x="T10" y="T11"/>
                </a:cxn>
              </a:cxnLst>
              <a:rect l="0" t="0" r="r" b="b"/>
              <a:pathLst>
                <a:path w="1920" h="1799">
                  <a:moveTo>
                    <a:pt x="0" y="1799"/>
                  </a:moveTo>
                  <a:lnTo>
                    <a:pt x="0" y="1799"/>
                  </a:lnTo>
                  <a:lnTo>
                    <a:pt x="1920" y="1799"/>
                  </a:lnTo>
                  <a:lnTo>
                    <a:pt x="1920" y="0"/>
                  </a:lnTo>
                  <a:lnTo>
                    <a:pt x="0" y="0"/>
                  </a:lnTo>
                  <a:lnTo>
                    <a:pt x="0" y="1799"/>
                  </a:lnTo>
                  <a:close/>
                </a:path>
              </a:pathLst>
            </a:custGeom>
            <a:solidFill>
              <a:srgbClr val="D6C5E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 name="Rectangle 5">
            <a:extLst>
              <a:ext uri="{FF2B5EF4-FFF2-40B4-BE49-F238E27FC236}">
                <a16:creationId xmlns:a16="http://schemas.microsoft.com/office/drawing/2014/main" id="{4CAEA3A5-9A51-4317-BE99-D8EFB6E5B83A}"/>
              </a:ext>
            </a:extLst>
          </p:cNvPr>
          <p:cNvSpPr/>
          <p:nvPr/>
        </p:nvSpPr>
        <p:spPr>
          <a:xfrm>
            <a:off x="243921" y="6399313"/>
            <a:ext cx="1797287" cy="230832"/>
          </a:xfrm>
          <a:prstGeom prst="rect">
            <a:avLst/>
          </a:prstGeom>
        </p:spPr>
        <p:txBody>
          <a:bodyPr wrap="none">
            <a:spAutoFit/>
          </a:bodyPr>
          <a:lstStyle/>
          <a:p>
            <a:r>
              <a:rPr lang="en-US" sz="900" dirty="0">
                <a:solidFill>
                  <a:schemeClr val="bg1"/>
                </a:solidFill>
                <a:latin typeface="RN House Sans Light" panose="020B0404020203020204" pitchFamily="34" charset="77"/>
              </a:rPr>
              <a:t>Information classiﬁcation: Public</a:t>
            </a:r>
          </a:p>
        </p:txBody>
      </p:sp>
    </p:spTree>
    <p:extLst>
      <p:ext uri="{BB962C8B-B14F-4D97-AF65-F5344CB8AC3E}">
        <p14:creationId xmlns:p14="http://schemas.microsoft.com/office/powerpoint/2010/main" val="331425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Why: Problem Who</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Expect working for a bank, </a:t>
            </a:r>
            <a:r>
              <a:rPr lang="en-GB" i="1" dirty="0"/>
              <a:t>people</a:t>
            </a:r>
            <a:r>
              <a:rPr lang="en-GB" dirty="0"/>
              <a:t> will want to do evil things</a:t>
            </a:r>
          </a:p>
          <a:p>
            <a:endParaRPr lang="en-GB" dirty="0"/>
          </a:p>
          <a:p>
            <a:r>
              <a:rPr lang="en-GB" dirty="0"/>
              <a:t>Antagonists:</a:t>
            </a:r>
          </a:p>
          <a:p>
            <a:pPr marL="342900" indent="-342900">
              <a:buFont typeface="Arial" panose="020B0604020202020204" pitchFamily="34" charset="0"/>
              <a:buChar char="•"/>
            </a:pPr>
            <a:r>
              <a:rPr lang="en-GB" dirty="0"/>
              <a:t>Some </a:t>
            </a:r>
            <a:r>
              <a:rPr lang="en-GB" i="1" dirty="0"/>
              <a:t>people</a:t>
            </a:r>
            <a:r>
              <a:rPr lang="en-GB" dirty="0"/>
              <a:t> are evil</a:t>
            </a:r>
          </a:p>
          <a:p>
            <a:pPr marL="342900" indent="-342900">
              <a:buFont typeface="Arial" panose="020B0604020202020204" pitchFamily="34" charset="0"/>
              <a:buChar char="•"/>
            </a:pPr>
            <a:r>
              <a:rPr lang="en-GB" dirty="0"/>
              <a:t>Some </a:t>
            </a:r>
            <a:r>
              <a:rPr lang="en-GB" i="1" dirty="0"/>
              <a:t>people</a:t>
            </a:r>
            <a:r>
              <a:rPr lang="en-GB" dirty="0"/>
              <a:t> are lazy</a:t>
            </a:r>
          </a:p>
          <a:p>
            <a:pPr marL="342900" indent="-342900">
              <a:buFont typeface="Arial" panose="020B0604020202020204" pitchFamily="34" charset="0"/>
              <a:buChar char="•"/>
            </a:pPr>
            <a:r>
              <a:rPr lang="en-GB" dirty="0"/>
              <a:t>Some </a:t>
            </a:r>
            <a:r>
              <a:rPr lang="en-GB" i="1" dirty="0"/>
              <a:t>people</a:t>
            </a:r>
            <a:r>
              <a:rPr lang="en-GB" dirty="0"/>
              <a:t> don’t like you</a:t>
            </a:r>
          </a:p>
          <a:p>
            <a:pPr marL="342900" indent="-342900">
              <a:buFont typeface="Arial" panose="020B0604020202020204" pitchFamily="34" charset="0"/>
              <a:buChar char="•"/>
            </a:pPr>
            <a:r>
              <a:rPr lang="en-GB" dirty="0"/>
              <a:t>Some </a:t>
            </a:r>
            <a:r>
              <a:rPr lang="en-GB" i="1" dirty="0"/>
              <a:t>people</a:t>
            </a:r>
            <a:r>
              <a:rPr lang="en-GB" dirty="0"/>
              <a:t> don’t like your customers</a:t>
            </a:r>
          </a:p>
          <a:p>
            <a:pPr marL="342900" indent="-342900">
              <a:buFont typeface="Arial" panose="020B0604020202020204" pitchFamily="34" charset="0"/>
              <a:buChar char="•"/>
            </a:pPr>
            <a:r>
              <a:rPr lang="en-GB" i="1" dirty="0"/>
              <a:t>Others</a:t>
            </a:r>
            <a:r>
              <a:rPr lang="en-GB" dirty="0"/>
              <a:t> just like to watch the world burn</a:t>
            </a:r>
          </a:p>
          <a:p>
            <a:pPr marL="342900" indent="-342900">
              <a:buFont typeface="Arial" panose="020B0604020202020204" pitchFamily="34" charset="0"/>
              <a:buChar char="•"/>
            </a:pPr>
            <a:endParaRPr lang="en-GB" dirty="0"/>
          </a:p>
          <a:p>
            <a:r>
              <a:rPr lang="en-GB" i="1" dirty="0"/>
              <a:t>People</a:t>
            </a:r>
            <a:r>
              <a:rPr lang="en-GB" dirty="0"/>
              <a:t> will try to hack into things for fun, malice or profit</a:t>
            </a:r>
          </a:p>
          <a:p>
            <a:endParaRPr lang="en-GB" dirty="0"/>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73960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pPr marL="342900" indent="-342900"/>
            <a:r>
              <a:rPr lang="en-GB" dirty="0"/>
              <a:t>Why: Some Problem Solutions</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dirty="0"/>
              <a:t>With our data tools, we can do the following to thwart Antagonists :</a:t>
            </a:r>
          </a:p>
          <a:p>
            <a:endParaRPr lang="en-GB" dirty="0"/>
          </a:p>
          <a:p>
            <a:pPr marL="342900" indent="-342900">
              <a:buFont typeface="Arial" panose="020B0604020202020204" pitchFamily="34" charset="0"/>
              <a:buChar char="•"/>
            </a:pPr>
            <a:r>
              <a:rPr lang="en-GB" dirty="0"/>
              <a:t>make old </a:t>
            </a:r>
            <a:r>
              <a:rPr lang="en-GB" i="1" dirty="0"/>
              <a:t>data</a:t>
            </a:r>
            <a:r>
              <a:rPr lang="en-GB" dirty="0"/>
              <a:t> useless to unauthorised 3</a:t>
            </a:r>
            <a:r>
              <a:rPr lang="en-GB" baseline="30000" dirty="0"/>
              <a:t>rd</a:t>
            </a:r>
            <a:r>
              <a:rPr lang="en-GB" dirty="0"/>
              <a:t> parties</a:t>
            </a:r>
          </a:p>
          <a:p>
            <a:pPr marL="342900" indent="-342900">
              <a:buFont typeface="Arial" panose="020B0604020202020204" pitchFamily="34" charset="0"/>
              <a:buChar char="•"/>
            </a:pPr>
            <a:r>
              <a:rPr lang="en-GB" dirty="0"/>
              <a:t>make </a:t>
            </a:r>
            <a:r>
              <a:rPr lang="en-GB" i="1" dirty="0"/>
              <a:t>data</a:t>
            </a:r>
            <a:r>
              <a:rPr lang="en-GB" dirty="0"/>
              <a:t> unreadable to unauthorised 3</a:t>
            </a:r>
            <a:r>
              <a:rPr lang="en-GB" baseline="30000" dirty="0"/>
              <a:t>rd</a:t>
            </a:r>
            <a:r>
              <a:rPr lang="en-GB" dirty="0"/>
              <a:t> parties</a:t>
            </a:r>
          </a:p>
          <a:p>
            <a:pPr marL="342900" indent="-342900">
              <a:buFont typeface="Arial" panose="020B0604020202020204" pitchFamily="34" charset="0"/>
              <a:buChar char="•"/>
            </a:pPr>
            <a:r>
              <a:rPr lang="en-GB" dirty="0"/>
              <a:t>make </a:t>
            </a:r>
            <a:r>
              <a:rPr lang="en-GB" i="1" dirty="0"/>
              <a:t>data</a:t>
            </a:r>
            <a:r>
              <a:rPr lang="en-GB" dirty="0"/>
              <a:t> uncreatable to unauthorised 3</a:t>
            </a:r>
            <a:r>
              <a:rPr lang="en-GB" baseline="30000" dirty="0"/>
              <a:t>rd</a:t>
            </a:r>
            <a:r>
              <a:rPr lang="en-GB" dirty="0"/>
              <a:t> parties</a:t>
            </a:r>
          </a:p>
          <a:p>
            <a:pPr marL="342900" indent="-342900">
              <a:buFont typeface="Arial" panose="020B0604020202020204" pitchFamily="34" charset="0"/>
              <a:buChar char="•"/>
            </a:pPr>
            <a:r>
              <a:rPr lang="en-GB" dirty="0"/>
              <a:t>make payload </a:t>
            </a:r>
            <a:r>
              <a:rPr lang="en-GB" i="1" dirty="0"/>
              <a:t>data</a:t>
            </a:r>
            <a:r>
              <a:rPr lang="en-GB" dirty="0"/>
              <a:t> work for authorised parties</a:t>
            </a:r>
          </a:p>
          <a:p>
            <a:pPr marL="342900" indent="-342900">
              <a:buFont typeface="Arial" panose="020B0604020202020204" pitchFamily="34" charset="0"/>
              <a:buChar char="•"/>
            </a:pPr>
            <a:r>
              <a:rPr lang="en-GB" dirty="0"/>
              <a:t>Limit attack windows by making credentials </a:t>
            </a:r>
            <a:r>
              <a:rPr lang="en-GB" i="1" dirty="0"/>
              <a:t>data</a:t>
            </a:r>
            <a:r>
              <a:rPr lang="en-GB" dirty="0"/>
              <a:t> expire</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7740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68EA-E501-47CB-A0AE-ADF7A33D9D55}"/>
              </a:ext>
            </a:extLst>
          </p:cNvPr>
          <p:cNvSpPr>
            <a:spLocks noGrp="1"/>
          </p:cNvSpPr>
          <p:nvPr>
            <p:ph type="title"/>
          </p:nvPr>
        </p:nvSpPr>
        <p:spPr/>
        <p:txBody>
          <a:bodyPr/>
          <a:lstStyle/>
          <a:p>
            <a:r>
              <a:rPr lang="en-GB" dirty="0"/>
              <a:t>Why Questions ?</a:t>
            </a:r>
          </a:p>
        </p:txBody>
      </p:sp>
      <p:sp>
        <p:nvSpPr>
          <p:cNvPr id="3" name="Content Placeholder 2">
            <a:extLst>
              <a:ext uri="{FF2B5EF4-FFF2-40B4-BE49-F238E27FC236}">
                <a16:creationId xmlns:a16="http://schemas.microsoft.com/office/drawing/2014/main" id="{BED88C0C-9255-4328-9D09-0D4572FA1FDF}"/>
              </a:ext>
            </a:extLst>
          </p:cNvPr>
          <p:cNvSpPr>
            <a:spLocks noGrp="1"/>
          </p:cNvSpPr>
          <p:nvPr>
            <p:ph idx="1"/>
          </p:nvPr>
        </p:nvSpPr>
        <p:spPr/>
        <p:txBody>
          <a:bodyPr>
            <a:normAutofit/>
          </a:bodyPr>
          <a:lstStyle/>
          <a:p>
            <a:r>
              <a:rPr lang="en-GB" sz="2000" dirty="0"/>
              <a:t> </a:t>
            </a:r>
          </a:p>
        </p:txBody>
      </p:sp>
      <p:sp>
        <p:nvSpPr>
          <p:cNvPr id="4" name="Rectangle 3">
            <a:extLst>
              <a:ext uri="{FF2B5EF4-FFF2-40B4-BE49-F238E27FC236}">
                <a16:creationId xmlns:a16="http://schemas.microsoft.com/office/drawing/2014/main"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64143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GB" dirty="0"/>
              <a:t>“Obfuscation”</a:t>
            </a:r>
            <a:br>
              <a:rPr lang="en-GB" dirty="0"/>
            </a:br>
            <a:r>
              <a:rPr lang="en-GB" dirty="0"/>
              <a:t>make old </a:t>
            </a:r>
            <a:r>
              <a:rPr lang="en-GB" i="1" dirty="0"/>
              <a:t>data</a:t>
            </a:r>
            <a:r>
              <a:rPr lang="en-GB" dirty="0"/>
              <a:t> useless to unauthorised 3</a:t>
            </a:r>
            <a:r>
              <a:rPr lang="en-GB" baseline="30000" dirty="0"/>
              <a:t>rd</a:t>
            </a:r>
            <a:r>
              <a:rPr lang="en-GB" dirty="0"/>
              <a:t> parties</a:t>
            </a:r>
          </a:p>
          <a:p>
            <a:pPr marL="342900" indent="-342900">
              <a:buFont typeface="Arial" panose="020B0604020202020204" pitchFamily="34" charset="0"/>
              <a:buChar char="•"/>
            </a:pPr>
            <a:r>
              <a:rPr lang="en-GB" dirty="0"/>
              <a:t>“Encryption”</a:t>
            </a:r>
            <a:br>
              <a:rPr lang="en-GB" dirty="0"/>
            </a:br>
            <a:r>
              <a:rPr lang="en-GB" dirty="0"/>
              <a:t>make </a:t>
            </a:r>
            <a:r>
              <a:rPr lang="en-GB" i="1" dirty="0"/>
              <a:t>data</a:t>
            </a:r>
            <a:r>
              <a:rPr lang="en-GB" dirty="0"/>
              <a:t> unreadable to unauthorised 3</a:t>
            </a:r>
            <a:r>
              <a:rPr lang="en-GB" baseline="30000" dirty="0"/>
              <a:t>rd</a:t>
            </a:r>
            <a:r>
              <a:rPr lang="en-GB" dirty="0"/>
              <a:t> parties</a:t>
            </a:r>
          </a:p>
          <a:p>
            <a:pPr marL="342900" indent="-342900">
              <a:buFont typeface="Arial" panose="020B0604020202020204" pitchFamily="34" charset="0"/>
              <a:buChar char="•"/>
            </a:pPr>
            <a:r>
              <a:rPr lang="en-GB" dirty="0"/>
              <a:t>“Signing / Digital Signatures”</a:t>
            </a:r>
            <a:br>
              <a:rPr lang="en-GB" dirty="0"/>
            </a:br>
            <a:r>
              <a:rPr lang="en-GB" dirty="0"/>
              <a:t>make </a:t>
            </a:r>
            <a:r>
              <a:rPr lang="en-GB" i="1" dirty="0"/>
              <a:t>data</a:t>
            </a:r>
            <a:r>
              <a:rPr lang="en-GB" dirty="0"/>
              <a:t> uncreatable to unauthorised 3</a:t>
            </a:r>
            <a:r>
              <a:rPr lang="en-GB" baseline="30000" dirty="0"/>
              <a:t>rd</a:t>
            </a:r>
            <a:r>
              <a:rPr lang="en-GB" dirty="0"/>
              <a:t> parties</a:t>
            </a:r>
          </a:p>
          <a:p>
            <a:pPr marL="342900" indent="-342900">
              <a:buFont typeface="Arial" panose="020B0604020202020204" pitchFamily="34" charset="0"/>
              <a:buChar char="•"/>
            </a:pPr>
            <a:r>
              <a:rPr lang="en-GB" dirty="0"/>
              <a:t>“JWT </a:t>
            </a:r>
            <a:r>
              <a:rPr lang="en-GB" dirty="0" err="1"/>
              <a:t>iat</a:t>
            </a:r>
            <a:r>
              <a:rPr lang="en-GB" dirty="0"/>
              <a:t> feature”</a:t>
            </a:r>
            <a:br>
              <a:rPr lang="en-GB" dirty="0"/>
            </a:br>
            <a:r>
              <a:rPr lang="en-GB" dirty="0"/>
              <a:t>Limit attack windows by making credentials </a:t>
            </a:r>
            <a:r>
              <a:rPr lang="en-GB" i="1" dirty="0"/>
              <a:t>data</a:t>
            </a:r>
            <a:r>
              <a:rPr lang="en-GB" dirty="0"/>
              <a:t> expire Make old </a:t>
            </a:r>
            <a:r>
              <a:rPr lang="en-GB" i="1" dirty="0"/>
              <a:t>data</a:t>
            </a:r>
            <a:r>
              <a:rPr lang="en-GB" dirty="0"/>
              <a:t> useless to unauthorised 3</a:t>
            </a:r>
            <a:r>
              <a:rPr lang="en-GB" baseline="30000" dirty="0"/>
              <a:t>rd</a:t>
            </a:r>
            <a:r>
              <a:rPr lang="en-GB" dirty="0"/>
              <a:t> parties</a:t>
            </a:r>
          </a:p>
          <a:p>
            <a:pPr marL="342900" indent="-342900">
              <a:buFont typeface="Arial" panose="020B0604020202020204" pitchFamily="34" charset="0"/>
              <a:buChar char="•"/>
            </a:pPr>
            <a:r>
              <a:rPr lang="en-GB" dirty="0"/>
              <a:t>“Public Key Encryption”</a:t>
            </a:r>
            <a:br>
              <a:rPr lang="en-GB" dirty="0"/>
            </a:br>
            <a:r>
              <a:rPr lang="en-GB" dirty="0"/>
              <a:t>make payload </a:t>
            </a:r>
            <a:r>
              <a:rPr lang="en-GB" i="1" dirty="0"/>
              <a:t>data</a:t>
            </a:r>
            <a:r>
              <a:rPr lang="en-GB" dirty="0"/>
              <a:t> work for authorised parties</a:t>
            </a:r>
          </a:p>
          <a:p>
            <a:pPr marL="342900" indent="-342900">
              <a:buFontTx/>
              <a:buChar char="-"/>
            </a:pPr>
            <a:endParaRPr lang="en-GB" dirty="0"/>
          </a:p>
          <a:p>
            <a:pPr marL="342900" indent="-342900">
              <a:buFontTx/>
              <a:buChar char="-"/>
            </a:pPr>
            <a:endParaRPr lang="en-GB" dirty="0"/>
          </a:p>
          <a:p>
            <a:pPr marL="342900" indent="-342900">
              <a:buFontTx/>
              <a:buChar char="-"/>
            </a:pPr>
            <a:endParaRPr lang="en-GB" dirty="0"/>
          </a:p>
        </p:txBody>
      </p:sp>
    </p:spTree>
    <p:extLst>
      <p:ext uri="{BB962C8B-B14F-4D97-AF65-F5344CB8AC3E}">
        <p14:creationId xmlns:p14="http://schemas.microsoft.com/office/powerpoint/2010/main" val="101190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Obfuscation</a:t>
            </a:r>
          </a:p>
        </p:txBody>
      </p:sp>
      <p:sp>
        <p:nvSpPr>
          <p:cNvPr id="3" name="Content Placeholder 2"/>
          <p:cNvSpPr>
            <a:spLocks noGrp="1"/>
          </p:cNvSpPr>
          <p:nvPr>
            <p:ph idx="1"/>
          </p:nvPr>
        </p:nvSpPr>
        <p:spPr/>
        <p:txBody>
          <a:bodyPr>
            <a:normAutofit/>
          </a:bodyPr>
          <a:lstStyle/>
          <a:p>
            <a:r>
              <a:rPr lang="en-GB" dirty="0"/>
              <a:t>Making old </a:t>
            </a:r>
            <a:r>
              <a:rPr lang="en-GB" i="1" dirty="0"/>
              <a:t>data</a:t>
            </a:r>
            <a:r>
              <a:rPr lang="en-GB" dirty="0"/>
              <a:t> useless to unauthorised 3</a:t>
            </a:r>
            <a:r>
              <a:rPr lang="en-GB" baseline="30000" dirty="0"/>
              <a:t>rd</a:t>
            </a:r>
            <a:r>
              <a:rPr lang="en-GB" dirty="0"/>
              <a:t> parties</a:t>
            </a:r>
          </a:p>
          <a:p>
            <a:r>
              <a:rPr lang="en-GB" dirty="0"/>
              <a:t>“Obfuscation”</a:t>
            </a:r>
          </a:p>
          <a:p>
            <a:endParaRPr lang="en-GB" dirty="0"/>
          </a:p>
          <a:p>
            <a:br>
              <a:rPr lang="en-GB" dirty="0"/>
            </a:br>
            <a:br>
              <a:rPr lang="en-GB" dirty="0"/>
            </a:br>
            <a:r>
              <a:rPr lang="en-GB" dirty="0">
                <a:hlinkClick r:id="rId2"/>
              </a:rPr>
              <a:t>https://en.wikipedia.org/wiki/Obfuscation</a:t>
            </a:r>
            <a:endParaRPr lang="en-GB" dirty="0"/>
          </a:p>
          <a:p>
            <a:pPr marL="342900" indent="-342900">
              <a:buFontTx/>
              <a:buChar char="-"/>
            </a:pPr>
            <a:endParaRPr lang="en-GB" dirty="0"/>
          </a:p>
        </p:txBody>
      </p:sp>
    </p:spTree>
    <p:extLst>
      <p:ext uri="{BB962C8B-B14F-4D97-AF65-F5344CB8AC3E}">
        <p14:creationId xmlns:p14="http://schemas.microsoft.com/office/powerpoint/2010/main" val="110838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Obfuscation Non-IT</a:t>
            </a:r>
          </a:p>
        </p:txBody>
      </p:sp>
      <p:sp>
        <p:nvSpPr>
          <p:cNvPr id="3" name="Content Placeholder 2"/>
          <p:cNvSpPr>
            <a:spLocks noGrp="1"/>
          </p:cNvSpPr>
          <p:nvPr>
            <p:ph idx="1"/>
          </p:nvPr>
        </p:nvSpPr>
        <p:spPr/>
        <p:txBody>
          <a:bodyPr>
            <a:normAutofit/>
          </a:bodyPr>
          <a:lstStyle/>
          <a:p>
            <a:r>
              <a:rPr lang="en-GB" dirty="0"/>
              <a:t>Non IT examples:</a:t>
            </a:r>
          </a:p>
          <a:p>
            <a:r>
              <a:rPr lang="en-GB" dirty="0"/>
              <a:t>“Doctors are faulted for using jargon to conceal unpleasant facts from a patient”</a:t>
            </a:r>
          </a:p>
          <a:p>
            <a:endParaRPr lang="en-GB" dirty="0"/>
          </a:p>
          <a:p>
            <a:pPr marL="342900" indent="-342900">
              <a:buFont typeface="Arial" panose="020B0604020202020204" pitchFamily="34" charset="0"/>
              <a:buChar char="•"/>
            </a:pPr>
            <a:r>
              <a:rPr lang="en-GB" dirty="0"/>
              <a:t>iatrogenic - something that didn’t go as planned</a:t>
            </a:r>
            <a:br>
              <a:rPr lang="en-GB" dirty="0"/>
            </a:br>
            <a:r>
              <a:rPr lang="en-GB" i="1" dirty="0"/>
              <a:t>and possibly caused by the doctor!</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idiopathic - a condition that does not have a clear explanation of cause</a:t>
            </a:r>
            <a:br>
              <a:rPr lang="en-GB" dirty="0"/>
            </a:br>
            <a:r>
              <a:rPr lang="en-GB" i="1" dirty="0"/>
              <a:t>No idea why something is happening</a:t>
            </a:r>
          </a:p>
        </p:txBody>
      </p:sp>
    </p:spTree>
    <p:extLst>
      <p:ext uri="{BB962C8B-B14F-4D97-AF65-F5344CB8AC3E}">
        <p14:creationId xmlns:p14="http://schemas.microsoft.com/office/powerpoint/2010/main" val="2709024937"/>
      </p:ext>
    </p:extLst>
  </p:cSld>
  <p:clrMapOvr>
    <a:masterClrMapping/>
  </p:clrMapOvr>
</p:sld>
</file>

<file path=ppt/theme/theme1.xml><?xml version="1.0" encoding="utf-8"?>
<a:theme xmlns:a="http://schemas.openxmlformats.org/drawingml/2006/main" name="Office Theme">
  <a:themeElements>
    <a:clrScheme name="NWG">
      <a:dk1>
        <a:srgbClr val="42145F"/>
      </a:dk1>
      <a:lt1>
        <a:srgbClr val="FFFFFF"/>
      </a:lt1>
      <a:dk2>
        <a:srgbClr val="5E10B1"/>
      </a:dk2>
      <a:lt2>
        <a:srgbClr val="F4F0E8"/>
      </a:lt2>
      <a:accent1>
        <a:srgbClr val="A58CC3"/>
      </a:accent1>
      <a:accent2>
        <a:srgbClr val="E6A000"/>
      </a:accent2>
      <a:accent3>
        <a:srgbClr val="D73C5F"/>
      </a:accent3>
      <a:accent4>
        <a:srgbClr val="82B400"/>
      </a:accent4>
      <a:accent5>
        <a:srgbClr val="D75F19"/>
      </a:accent5>
      <a:accent6>
        <a:srgbClr val="EBAF8C"/>
      </a:accent6>
      <a:hlink>
        <a:srgbClr val="5E10B1"/>
      </a:hlink>
      <a:folHlink>
        <a:srgbClr val="C8B9D7"/>
      </a:folHlink>
    </a:clrScheme>
    <a:fontScheme name="NWG">
      <a:majorFont>
        <a:latin typeface="RN House Sans Light"/>
        <a:ea typeface=""/>
        <a:cs typeface=""/>
      </a:majorFont>
      <a:minorFont>
        <a:latin typeface="RN House Sans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RBS Document" ma:contentTypeID="0x010100634BF9FE955A4640AC0E96B7B578D17E00479388E2961AC74F803D4D112818351A" ma:contentTypeVersion="4" ma:contentTypeDescription="RBS Document base content type" ma:contentTypeScope="" ma:versionID="a85f61f0bf72ff9fe675215b1e8b6a80">
  <xsd:schema xmlns:xsd="http://www.w3.org/2001/XMLSchema" xmlns:xs="http://www.w3.org/2001/XMLSchema" xmlns:p="http://schemas.microsoft.com/office/2006/metadata/properties" xmlns:ns2="a89de3b2-3620-4c32-8902-d2201d5d97e1" targetNamespace="http://schemas.microsoft.com/office/2006/metadata/properties" ma:root="true" ma:fieldsID="7d32c2674e2b24346c3a7653a075a3ec" ns2:_="">
    <xsd:import namespace="a89de3b2-3620-4c32-8902-d2201d5d97e1"/>
    <xsd:element name="properties">
      <xsd:complexType>
        <xsd:sequence>
          <xsd:element name="documentManagement">
            <xsd:complexType>
              <xsd:all>
                <xsd:element ref="ns2:RbsSecurityClassification"/>
                <xsd:element ref="ns2:f83392ae46624cc79c2cd3340305e650" minOccurs="0"/>
                <xsd:element ref="ns2:TaxCatchAll" minOccurs="0"/>
                <xsd:element ref="ns2:TaxCatchAllLabel" minOccurs="0"/>
                <xsd:element ref="ns2:RbsDocumen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de3b2-3620-4c32-8902-d2201d5d97e1" elementFormDefault="qualified">
    <xsd:import namespace="http://schemas.microsoft.com/office/2006/documentManagement/types"/>
    <xsd:import namespace="http://schemas.microsoft.com/office/infopath/2007/PartnerControls"/>
    <xsd:element name="RbsSecurityClassification" ma:index="8" ma:displayName="Security classification" ma:default="" ma:description="Please provide a Security Classification for this content. Classifying information helps your colleagues handle and protect it correctly, and helps prevent information from getting into the wrong hands. Please note, that the Bank Intranet is not an appropriate location to store content that should be classified as either Confidential or Secret. For further information, please refer to this site: https://www.securityzone.rbs.com/kzscripts/default.asp?cid=4" ma:format="RadioButtons" ma:internalName="RbsSecurityClassification">
      <xsd:simpleType>
        <xsd:restriction base="dms:Choice">
          <xsd:enumeration value="IC0 – Public – Information intended and approved for general public use and publication, or is already in the public domain."/>
          <xsd:enumeration value="IC1 – Internal – Information intended to be shared within the Group. This could be Group-wide (covering employees, contractors and third-party users)."/>
        </xsd:restriction>
      </xsd:simpleType>
    </xsd:element>
    <xsd:element name="f83392ae46624cc79c2cd3340305e650" ma:index="9" nillable="true" ma:taxonomy="true" ma:internalName="f83392ae46624cc79c2cd3340305e650" ma:taxonomyFieldName="RbsBusinessOwner" ma:displayName="Business owner" ma:fieldId="{f83392ae-4662-4cc7-9c2c-d3340305e650}" ma:sspId="fd27e408-9a26-4a62-845b-dcdaf7f7275a" ma:termSetId="9ff1e197-0a7e-42b0-ab27-8600a5716170"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b25e8d90-3a11-4c6e-8d90-a727d06e039e}" ma:internalName="TaxCatchAll" ma:showField="CatchAllData"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b25e8d90-3a11-4c6e-8d90-a727d06e039e}" ma:internalName="TaxCatchAllLabel" ma:readOnly="true" ma:showField="CatchAllDataLabel"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RbsDocumentDescription" ma:index="13" nillable="true" ma:displayName="Description" ma:description="Any relevant description for this document" ma:internalName="RbsDocument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bsSecurityClassification xmlns="a89de3b2-3620-4c32-8902-d2201d5d97e1">IC1 – Internal – Information intended to be shared within the Group. This could be Group-wide (covering employees, contractors and third-party users).</RbsSecurityClassification>
    <f83392ae46624cc79c2cd3340305e650 xmlns="a89de3b2-3620-4c32-8902-d2201d5d97e1">
      <Terms xmlns="http://schemas.microsoft.com/office/infopath/2007/PartnerControls"/>
    </f83392ae46624cc79c2cd3340305e650>
    <RbsDocumentDescription xmlns="a89de3b2-3620-4c32-8902-d2201d5d97e1" xsi:nil="true"/>
    <TaxCatchAll xmlns="a89de3b2-3620-4c32-8902-d2201d5d97e1"/>
  </documentManagement>
</p:properties>
</file>

<file path=customXml/itemProps1.xml><?xml version="1.0" encoding="utf-8"?>
<ds:datastoreItem xmlns:ds="http://schemas.openxmlformats.org/officeDocument/2006/customXml" ds:itemID="{EE8AFE94-A7EB-4DB0-997A-17AD5BDD76BE}">
  <ds:schemaRefs>
    <ds:schemaRef ds:uri="http://schemas.microsoft.com/sharepoint/v3/contenttype/forms"/>
  </ds:schemaRefs>
</ds:datastoreItem>
</file>

<file path=customXml/itemProps2.xml><?xml version="1.0" encoding="utf-8"?>
<ds:datastoreItem xmlns:ds="http://schemas.openxmlformats.org/officeDocument/2006/customXml" ds:itemID="{1DA739CF-227D-44DF-858A-405127FA13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de3b2-3620-4c32-8902-d2201d5d9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B9DDFE-003E-4269-9EAF-85F9076129C6}">
  <ds:schemaRefs>
    <ds:schemaRef ds:uri="http://schemas.microsoft.com/office/2006/documentManagement/types"/>
    <ds:schemaRef ds:uri="http://purl.org/dc/elements/1.1/"/>
    <ds:schemaRef ds:uri="http://purl.org/dc/terms/"/>
    <ds:schemaRef ds:uri="http://schemas.openxmlformats.org/package/2006/metadata/core-properties"/>
    <ds:schemaRef ds:uri="a89de3b2-3620-4c32-8902-d2201d5d97e1"/>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2859</TotalTime>
  <Words>2138</Words>
  <Application>Microsoft Office PowerPoint</Application>
  <PresentationFormat>On-screen Show (4:3)</PresentationFormat>
  <Paragraphs>345</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Consolas</vt:lpstr>
      <vt:lpstr>Courier New</vt:lpstr>
      <vt:lpstr>RN House Sans Light</vt:lpstr>
      <vt:lpstr>RN House Sans Regular</vt:lpstr>
      <vt:lpstr>Office Theme</vt:lpstr>
      <vt:lpstr>PowerPoint Presentation</vt:lpstr>
      <vt:lpstr>Encryption 101</vt:lpstr>
      <vt:lpstr>Why: Problem World</vt:lpstr>
      <vt:lpstr>Why: Problem Who</vt:lpstr>
      <vt:lpstr>Why: Some Problem Solutions</vt:lpstr>
      <vt:lpstr>Why Questions ?</vt:lpstr>
      <vt:lpstr>What</vt:lpstr>
      <vt:lpstr>What: Obfuscation</vt:lpstr>
      <vt:lpstr>What: Obfuscation Non-IT</vt:lpstr>
      <vt:lpstr>What: Obfuscation Example</vt:lpstr>
      <vt:lpstr>What: Obfuscation Example</vt:lpstr>
      <vt:lpstr>What: Obfuscation</vt:lpstr>
      <vt:lpstr>What: Obfuscation</vt:lpstr>
      <vt:lpstr>Obfuscation Questions ?</vt:lpstr>
      <vt:lpstr>What: Encryption</vt:lpstr>
      <vt:lpstr>What: Encryption Non-IT</vt:lpstr>
      <vt:lpstr>What: Encryption Example</vt:lpstr>
      <vt:lpstr>What: Encryption</vt:lpstr>
      <vt:lpstr>What: Encryption</vt:lpstr>
      <vt:lpstr>Encryption Questions ?</vt:lpstr>
      <vt:lpstr>What: Signing</vt:lpstr>
      <vt:lpstr>What: Signing Non-IT Example</vt:lpstr>
      <vt:lpstr>What: Signing “Hashing” Example</vt:lpstr>
      <vt:lpstr>What: Signing “Hashing”</vt:lpstr>
      <vt:lpstr>Hashing Questions ?</vt:lpstr>
      <vt:lpstr>What: Signing “JWT” System</vt:lpstr>
      <vt:lpstr>What: Signing “JWT” System</vt:lpstr>
      <vt:lpstr>What: Signing “JWT” System</vt:lpstr>
      <vt:lpstr>What: Signing “JWT” System</vt:lpstr>
      <vt:lpstr>What: Signing “JWT”</vt:lpstr>
      <vt:lpstr>What: Signing “JWT” System</vt:lpstr>
      <vt:lpstr>What: Signing “JWT” System</vt:lpstr>
      <vt:lpstr>JWT Questions ?</vt:lpstr>
      <vt:lpstr>What: Public Key Encryption SHORT VERSION</vt:lpstr>
      <vt:lpstr>Public Key Encryption Example HTTPS Protocol: Chain of trust SHORT VERSION</vt:lpstr>
      <vt:lpstr>What: Public Key Encryption SHORT VERSION</vt:lpstr>
      <vt:lpstr>What wasn’t covered to cover another day</vt:lpstr>
      <vt:lpstr>Questions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Green (WLT GB)</dc:creator>
  <cp:lastModifiedBy>mckalea</cp:lastModifiedBy>
  <cp:revision>186</cp:revision>
  <cp:lastPrinted>2020-01-17T12:51:04Z</cp:lastPrinted>
  <dcterms:created xsi:type="dcterms:W3CDTF">2019-12-23T12:27:16Z</dcterms:created>
  <dcterms:modified xsi:type="dcterms:W3CDTF">2020-12-11T11:32:43Z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0x010100634BF9FE955A4640AC0E96B7B578D17E00479388E2961AC74F803D4D112818351A</vt:lpwstr>
  </property>
  <property fmtid="{D5CDD505-2E9C-101B-9397-08002B2CF9AE}" pid="3" name="RbsBusinessOwner">
    <vt:lpwstr/>
  </property>
</Properties>
</file>