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DM Sans Medium"/>
      <p:regular r:id="rId58"/>
      <p:bold r:id="rId59"/>
      <p:italic r:id="rId60"/>
      <p:boldItalic r:id="rId61"/>
    </p:embeddedFont>
    <p:embeddedFont>
      <p:font typeface="DM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4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49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DMSans-regular.fntdata"/><Relationship Id="rId61" Type="http://schemas.openxmlformats.org/officeDocument/2006/relationships/font" Target="fonts/DMSansMedium-boldItalic.fntdata"/><Relationship Id="rId20" Type="http://schemas.openxmlformats.org/officeDocument/2006/relationships/slide" Target="slides/slide15.xml"/><Relationship Id="rId64" Type="http://schemas.openxmlformats.org/officeDocument/2006/relationships/font" Target="fonts/DMSans-italic.fntdata"/><Relationship Id="rId63" Type="http://schemas.openxmlformats.org/officeDocument/2006/relationships/font" Target="fonts/DM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DM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MSansMedium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DMSansMedium-bold.fntdata"/><Relationship Id="rId14" Type="http://schemas.openxmlformats.org/officeDocument/2006/relationships/slide" Target="slides/slide9.xml"/><Relationship Id="rId58" Type="http://schemas.openxmlformats.org/officeDocument/2006/relationships/font" Target="fonts/DMSans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402a235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6402a235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8aa7b45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8aa7b45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8abab81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8abab81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8abab81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8abab81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8abab81e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8abab81e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8abab81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8abab81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8abab81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8abab81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8abab81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8abab81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8abab81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8abab81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8abab81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8abab81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8abab81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8abab81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95a25cc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95a25cc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a95a25cc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8abab81e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8abab81e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8abab81e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8abab81e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95a25cc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95a25cc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8abab81e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8abab81e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8abab81e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8abab81e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8abab81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8abab81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8abab81e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8abab81e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8abab81e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8abab81e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8abab81e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8abab81e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8abab81e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8abab81e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402a2356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6402a2356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6402a2356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8abab81e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8abab81e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8abab81e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b8abab81e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8abab81e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8abab81e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8abab81e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8abab81e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8abab81e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b8abab81e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8abab81e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b8abab81e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8abab81e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b8abab81e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8abab81e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8abab81e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8abab81e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b8abab81e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8abab81e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b8abab81e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5a25cc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5a25cc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8abab81e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b8abab81e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8abab81e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8abab81e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b8abab81e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b8abab81e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8abab8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8abab8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8abab81e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8abab81e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8abab81e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8abab81e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b8abab81e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b8abab81e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8abab81e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b8abab81e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8abab81e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b8abab81e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b8abab81e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b8abab81e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15f5a59a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15f5a59a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b8abab81e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b8abab81e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8abab81e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b8abab81e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95a25cc46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a95a25cc4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8aa7b4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8aa7b4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8aa7b45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8aa7b45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95a25cc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95a25cc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8abab81e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8abab81e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_Cover">
  <p:cSld name="1_Cover - Choose Imag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int6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825" y="383644"/>
            <a:ext cx="964387" cy="2061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/>
        </p:nvSpPr>
        <p:spPr>
          <a:xfrm>
            <a:off x="2442286" y="4745736"/>
            <a:ext cx="1153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6point6.co.uk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5375" y="1653600"/>
            <a:ext cx="27207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b="0" i="0" sz="2200" u="none" cap="none" strike="noStrike"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245375" y="3794250"/>
            <a:ext cx="292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i="0" sz="1200" u="none" cap="none" strike="noStrike"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2024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MIT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 1">
  <p:cSld name="Contact 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-8100" y="-7575"/>
            <a:ext cx="9234300" cy="52122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29950" y="4690309"/>
            <a:ext cx="1050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6point6.co.uk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30517" l="8490" r="5577" t="32443"/>
          <a:stretch/>
        </p:blipFill>
        <p:spPr>
          <a:xfrm>
            <a:off x="311700" y="342900"/>
            <a:ext cx="731628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/>
          <p:nvPr/>
        </p:nvSpPr>
        <p:spPr>
          <a:xfrm>
            <a:off x="3989325" y="0"/>
            <a:ext cx="2035800" cy="20199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229950" y="2504125"/>
            <a:ext cx="295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7" name="Google Shape;97;p11"/>
          <p:cNvSpPr txBox="1"/>
          <p:nvPr/>
        </p:nvSpPr>
        <p:spPr>
          <a:xfrm>
            <a:off x="238150" y="948638"/>
            <a:ext cx="31191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in touch </a:t>
            </a:r>
            <a:endParaRPr b="0" i="0" sz="27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" name="Google Shape;98;p11"/>
          <p:cNvGrpSpPr/>
          <p:nvPr/>
        </p:nvGrpSpPr>
        <p:grpSpPr>
          <a:xfrm>
            <a:off x="3663474" y="-7540"/>
            <a:ext cx="5562863" cy="5212335"/>
            <a:chOff x="3213975" y="1051275"/>
            <a:chExt cx="5929925" cy="4092600"/>
          </a:xfrm>
        </p:grpSpPr>
        <p:sp>
          <p:nvSpPr>
            <p:cNvPr id="99" name="Google Shape;99;p11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26567" l="34160" r="35763" t="26284"/>
          <a:stretch/>
        </p:blipFill>
        <p:spPr>
          <a:xfrm>
            <a:off x="5070980" y="209555"/>
            <a:ext cx="3900144" cy="472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/>
          <p:cNvPicPr preferRelativeResize="0"/>
          <p:nvPr/>
        </p:nvPicPr>
        <p:blipFill rotWithShape="1">
          <a:blip r:embed="rId4">
            <a:alphaModFix/>
          </a:blip>
          <a:srcRect b="46734" l="45227" r="46851" t="42427"/>
          <a:stretch/>
        </p:blipFill>
        <p:spPr>
          <a:xfrm>
            <a:off x="8178611" y="3753053"/>
            <a:ext cx="281448" cy="49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/>
          <p:cNvPicPr preferRelativeResize="0"/>
          <p:nvPr/>
        </p:nvPicPr>
        <p:blipFill rotWithShape="1">
          <a:blip r:embed="rId4">
            <a:alphaModFix/>
          </a:blip>
          <a:srcRect b="46734" l="45227" r="46851" t="42427"/>
          <a:stretch/>
        </p:blipFill>
        <p:spPr>
          <a:xfrm>
            <a:off x="7576445" y="2786614"/>
            <a:ext cx="281448" cy="49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32">
          <p15:clr>
            <a:srgbClr val="FA7B17"/>
          </p15:clr>
        </p15:guide>
        <p15:guide id="2" orient="horz" pos="162">
          <p15:clr>
            <a:srgbClr val="FF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CUSTOM_1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-7600" y="-38050"/>
            <a:ext cx="2312700" cy="518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831300" y="7550"/>
            <a:ext cx="23127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256025" y="67325"/>
            <a:ext cx="217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6891500" y="8477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2667900" y="1155825"/>
            <a:ext cx="17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6891500" y="2627400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6891500" y="41243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" name="Google Shape;112;p12"/>
          <p:cNvSpPr txBox="1"/>
          <p:nvPr>
            <p:ph idx="1" type="subTitle"/>
          </p:nvPr>
        </p:nvSpPr>
        <p:spPr>
          <a:xfrm>
            <a:off x="-163" y="124493"/>
            <a:ext cx="22608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1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2" type="subTitle"/>
          </p:nvPr>
        </p:nvSpPr>
        <p:spPr>
          <a:xfrm>
            <a:off x="2455897" y="8734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3" type="subTitle"/>
          </p:nvPr>
        </p:nvSpPr>
        <p:spPr>
          <a:xfrm>
            <a:off x="2454147" y="260265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4" type="subTitle"/>
          </p:nvPr>
        </p:nvSpPr>
        <p:spPr>
          <a:xfrm>
            <a:off x="2454147" y="405305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5" type="subTitle"/>
          </p:nvPr>
        </p:nvSpPr>
        <p:spPr>
          <a:xfrm>
            <a:off x="4644272" y="87340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6" type="subTitle"/>
          </p:nvPr>
        </p:nvSpPr>
        <p:spPr>
          <a:xfrm>
            <a:off x="4642700" y="260265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7" type="subTitle"/>
          </p:nvPr>
        </p:nvSpPr>
        <p:spPr>
          <a:xfrm>
            <a:off x="4642700" y="405305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8" type="subTitle"/>
          </p:nvPr>
        </p:nvSpPr>
        <p:spPr>
          <a:xfrm>
            <a:off x="7072700" y="2622300"/>
            <a:ext cx="1889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100"/>
              <a:buFont typeface="DM Sans"/>
              <a:buNone/>
              <a:defRPr b="1" i="0" sz="1100" u="none" cap="none" strike="noStrike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9" type="subTitle"/>
          </p:nvPr>
        </p:nvSpPr>
        <p:spPr>
          <a:xfrm>
            <a:off x="7072700" y="906600"/>
            <a:ext cx="183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100"/>
              <a:buFont typeface="DM Sans"/>
              <a:buNone/>
              <a:defRPr b="1" i="0" sz="1100" u="none" cap="none" strike="noStrike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3" type="subTitle"/>
          </p:nvPr>
        </p:nvSpPr>
        <p:spPr>
          <a:xfrm>
            <a:off x="7073100" y="4048175"/>
            <a:ext cx="1889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100"/>
              <a:buFont typeface="DM Sans"/>
              <a:buNone/>
              <a:defRPr b="1" i="0" sz="1100" u="none" cap="none" strike="noStrike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©6point6 202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4</a:t>
            </a: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MIT</a:t>
            </a:r>
            <a:endParaRPr b="0" i="0" sz="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genta block">
  <p:cSld name="TITLE_1_1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3230475" y="1051275"/>
            <a:ext cx="5929925" cy="4092600"/>
            <a:chOff x="3213975" y="1051275"/>
            <a:chExt cx="5929925" cy="4092600"/>
          </a:xfrm>
        </p:grpSpPr>
        <p:sp>
          <p:nvSpPr>
            <p:cNvPr id="127" name="Google Shape;127;p13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  <a:solidFill>
            <a:srgbClr val="7900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M Sans"/>
              <a:buNone/>
              <a:defRPr b="0" i="0" sz="15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b="0" i="0" sz="1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2" type="subTitle"/>
          </p:nvPr>
        </p:nvSpPr>
        <p:spPr>
          <a:xfrm>
            <a:off x="5105600" y="1697850"/>
            <a:ext cx="35661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3" type="subTitle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4" type="subTitle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None/>
              <a:def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17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">
  <p:cSld name="CUSTOM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831300" y="-22800"/>
            <a:ext cx="2350800" cy="51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MIT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50825" y="986325"/>
            <a:ext cx="6300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256025" y="664650"/>
            <a:ext cx="63000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 Black">
  <p:cSld name="CUSTOM_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29950" y="1603925"/>
            <a:ext cx="4948500" cy="612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64272" y="4740800"/>
            <a:ext cx="409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79225" y="4740800"/>
            <a:ext cx="2344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2024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|  MIT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56025" y="664650"/>
            <a:ext cx="8706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i="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256025" y="240750"/>
            <a:ext cx="87066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 with green column">
  <p:cSld name="TITLE_1_1_4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MIT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i="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hapter Divider Green">
  <p:cSld name="TITLE_1_1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 sz="600">
                <a:latin typeface="DM Sans"/>
                <a:ea typeface="DM Sans"/>
                <a:cs typeface="DM Sans"/>
                <a:sym typeface="DM Sans"/>
              </a:rPr>
              <a:t>  |  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MIT</a:t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6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None/>
              <a:defRPr i="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hapter Divider Ruby">
  <p:cSld name="TITLE_1_1_1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|  MIT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i="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hapter Divider Magenta">
  <p:cSld name="TITLE_1_1_1_1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6378150" y="2979500"/>
            <a:ext cx="25098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None/>
              <a:defRPr b="0" i="0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|  MIT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i="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 Medium"/>
              <a:buNone/>
              <a:defRPr b="0" i="0" sz="1800" u="none" cap="none" strike="noStrik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30">
          <p15:clr>
            <a:srgbClr val="FA7B17"/>
          </p15:clr>
        </p15:guide>
        <p15:guide id="2" orient="horz" pos="21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">
  <p:cSld name="CUSTOM_1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-7600" y="0"/>
            <a:ext cx="2312700" cy="51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6831300" y="7550"/>
            <a:ext cx="23127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256025" y="67325"/>
            <a:ext cx="2171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6891500" y="8477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667900" y="1155825"/>
            <a:ext cx="17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6891500" y="2627400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891500" y="4124375"/>
            <a:ext cx="2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455897" y="9066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subTitle"/>
          </p:nvPr>
        </p:nvSpPr>
        <p:spPr>
          <a:xfrm>
            <a:off x="2454147" y="25461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subTitle"/>
          </p:nvPr>
        </p:nvSpPr>
        <p:spPr>
          <a:xfrm>
            <a:off x="2454147" y="4048175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subTitle"/>
          </p:nvPr>
        </p:nvSpPr>
        <p:spPr>
          <a:xfrm>
            <a:off x="6965650" y="2546100"/>
            <a:ext cx="199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200"/>
              <a:buFont typeface="DM Sans"/>
              <a:buNone/>
              <a:defRPr b="1" sz="1200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6965650" y="906600"/>
            <a:ext cx="199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200"/>
              <a:buFont typeface="DM Sans"/>
              <a:buNone/>
              <a:defRPr b="1" sz="1200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6966041" y="4048175"/>
            <a:ext cx="199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A1AF"/>
              </a:buClr>
              <a:buSzPts val="1200"/>
              <a:buFont typeface="DM Sans"/>
              <a:buNone/>
              <a:defRPr b="1" sz="1200">
                <a:solidFill>
                  <a:srgbClr val="1CA1A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448050" y="4745725"/>
            <a:ext cx="2047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 sz="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|  MIT</a:t>
            </a:r>
            <a:endParaRPr sz="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260275" y="240750"/>
            <a:ext cx="1836300" cy="12843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7" type="subTitle"/>
          </p:nvPr>
        </p:nvSpPr>
        <p:spPr>
          <a:xfrm>
            <a:off x="4644472" y="9066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8" type="subTitle"/>
          </p:nvPr>
        </p:nvSpPr>
        <p:spPr>
          <a:xfrm>
            <a:off x="4642722" y="2546100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9" type="subTitle"/>
          </p:nvPr>
        </p:nvSpPr>
        <p:spPr>
          <a:xfrm>
            <a:off x="4642722" y="4048175"/>
            <a:ext cx="2043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act ">
  <p:cSld name="TITLE_2_2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-8100" y="-7575"/>
            <a:ext cx="9234300" cy="52122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229950" y="4690309"/>
            <a:ext cx="1050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6point6.co.uk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06150" y="3965100"/>
            <a:ext cx="13056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London Office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130 Jermyn Street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London, SW1Y 4UR</a:t>
            </a:r>
            <a:endParaRPr b="0" i="0" sz="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3989325" y="0"/>
            <a:ext cx="2035800" cy="2019900"/>
          </a:xfrm>
          <a:prstGeom prst="rect">
            <a:avLst/>
          </a:prstGeom>
          <a:solidFill>
            <a:srgbClr val="D3D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306150" y="1940800"/>
            <a:ext cx="295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M Sans"/>
              <a:buNone/>
              <a:defRPr b="0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0"/>
          <p:cNvSpPr txBox="1"/>
          <p:nvPr/>
        </p:nvSpPr>
        <p:spPr>
          <a:xfrm>
            <a:off x="314350" y="1029700"/>
            <a:ext cx="31191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in touch </a:t>
            </a:r>
            <a:endParaRPr b="0" i="0" sz="27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 b="248" l="0" r="0" t="258"/>
          <a:stretch/>
        </p:blipFill>
        <p:spPr>
          <a:xfrm>
            <a:off x="3137925" y="-7575"/>
            <a:ext cx="6088275" cy="52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309">
          <p15:clr>
            <a:srgbClr val="FA7B17"/>
          </p15:clr>
        </p15:guide>
        <p15:guide id="2" orient="horz" pos="216">
          <p15:clr>
            <a:srgbClr val="FF00FF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9950" y="1603925"/>
            <a:ext cx="4948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b="0" i="0" sz="2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FFF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rriam-webster.com/dictionary/Occam%27s%20razo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thw.org/Radar_during_World_War_II" TargetMode="External"/><Relationship Id="rId4" Type="http://schemas.openxmlformats.org/officeDocument/2006/relationships/hyperlink" Target="https://ethw.org/Robert_Watson-Watt" TargetMode="External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xkcd.com/319/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Martin_Luther_King_Jr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retrospectivewiki.org/index.php?title=The_Prime_Directiv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n.wikipedia.org/wiki/Hanlon%27s_razo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thoughtbot/guides/tree/main/code-re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n.wikipedia.org/wiki/Bastard_Operator_From_Hell" TargetMode="External"/><Relationship Id="rId4" Type="http://schemas.openxmlformats.org/officeDocument/2006/relationships/hyperlink" Target="https://mamchenkov.net/wordpress/2019/03/24/bofh-the-bastard-operator-from-hell/" TargetMode="External"/><Relationship Id="rId5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anthony.mckale@6point6.co.u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34" l="0" r="0" t="7834"/>
          <a:stretch/>
        </p:blipFill>
        <p:spPr>
          <a:xfrm>
            <a:off x="4650327" y="0"/>
            <a:ext cx="4574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4556614" y="0"/>
            <a:ext cx="1470600" cy="181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47888" y="3095825"/>
            <a:ext cx="3439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Anthony McKale</a:t>
            </a:r>
            <a:b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Associate Director of DevOps and Cloud</a:t>
            </a:r>
            <a:endParaRPr i="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47888" y="3836102"/>
            <a:ext cx="19659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Date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02-2024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50827" y="837950"/>
            <a:ext cx="43995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Effective Engineering 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Professionalism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i="0" sz="2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Good</a:t>
            </a:r>
            <a:b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Engineering</a:t>
            </a:r>
            <a:endParaRPr b="1" sz="5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14" name="Google Shape;214;p23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4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23" name="Google Shape;223;p24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50825" y="928275"/>
            <a:ext cx="53457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you only have a hammer, everything looks like a nail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6" y="1605775"/>
            <a:ext cx="6221067" cy="233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922975" y="3960425"/>
            <a:ext cx="54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https://www.explainxkcd.com/wiki/index.php/1926:_Bad_Code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87" y="1739000"/>
            <a:ext cx="3377974" cy="3247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34" name="Google Shape;234;p25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250825" y="928275"/>
            <a:ext cx="6444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Engineering is making things via trade offs and compromises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Rules of thumb for professional modern engineer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6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42" name="Google Shape;242;p26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50825" y="928275"/>
            <a:ext cx="6444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 rules to engineer by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KISS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Every job has a few good tools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lots of bad tools…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Perfect is the enemy of good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50" name="Google Shape;250;p27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250825" y="928275"/>
            <a:ext cx="53457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eep </a:t>
            </a: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 </a:t>
            </a: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 </a:t>
            </a: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tupid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Backed mathematically provable theory “Occam’s Razor”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“For two equal successful methods, the more complex is more likely to be incorrect”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https://www.merriam-webster.com/dictionary/Occam%27s%20razor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8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58" name="Google Shape;258;p28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250825" y="928275"/>
            <a:ext cx="53457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KISS in practice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as few moving parts as possible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plain simple coding style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refactor unnecessary complexity at the design phase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66" name="Google Shape;266;p29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250825" y="928275"/>
            <a:ext cx="626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Every job has a few good tools</a:t>
            </a: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 practice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“If you only have a hammer, everything looks like a nail”</a:t>
            </a:r>
            <a:endParaRPr i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the right tool for the job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 every problem is a python/java problem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 every problem is a programming problem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 every problem is a technical problem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74" name="Google Shape;274;p30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250825" y="928275"/>
            <a:ext cx="626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Perfect is the enemy of Good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Much of the rapid progress made …by British radar… can be attributed to Watson-Watt's doctrine</a:t>
            </a:r>
            <a:b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“Give them the third best to go on with; </a:t>
            </a:r>
            <a:b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second best comes too late, </a:t>
            </a:r>
            <a:b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best never comes.”</a:t>
            </a:r>
            <a:b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https://ethw.org/Radar_during_World_War_II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9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https://ethw.org/Robert_Watson-Watt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5350" y="800963"/>
            <a:ext cx="2885000" cy="32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83" name="Google Shape;283;p31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250825" y="928275"/>
            <a:ext cx="626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Perfect is the enemy of Good is Practice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 teaches working code is preferred to perfect design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Start with working prototypes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Get working pipelines sending code into develop / production fast</a:t>
            </a: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Don’t wait for perfect, do working today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2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Good Engineering</a:t>
            </a:r>
            <a:endParaRPr b="1" sz="5000"/>
          </a:p>
        </p:txBody>
      </p:sp>
      <p:sp>
        <p:nvSpPr>
          <p:cNvPr id="291" name="Google Shape;291;p32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250825" y="928275"/>
            <a:ext cx="6444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 rules to engineer by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KISS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 it simple 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Every job has a few good tools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lots of bad tools…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right language or arena for solutioning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Perfect is the enemy of good</a:t>
            </a:r>
            <a:b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Working is better than in-progress</a:t>
            </a:r>
            <a:endParaRPr i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29" l="0" r="11150" t="12529"/>
          <a:stretch/>
        </p:blipFill>
        <p:spPr>
          <a:xfrm>
            <a:off x="5080225" y="0"/>
            <a:ext cx="406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4521100" y="0"/>
            <a:ext cx="1511700" cy="323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50825" y="928275"/>
            <a:ext cx="5781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Disclaimer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talk is based off many previous talks,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done at many previous times and place,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 many many years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TALK IS MIT LICENSED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Attention to </a:t>
            </a:r>
            <a:r>
              <a:rPr b="1" lang="en" sz="5000" strike="sngStrike">
                <a:solidFill>
                  <a:schemeClr val="dk1"/>
                </a:solidFill>
                <a:highlight>
                  <a:schemeClr val="lt1"/>
                </a:highlight>
              </a:rPr>
              <a:t>Detail</a:t>
            </a:r>
            <a:endParaRPr b="1" sz="5000" strike="sngStrike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Quality</a:t>
            </a:r>
            <a:endParaRPr b="1" sz="5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9" name="Google Shape;299;p33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0" name="Google Shape;300;p33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4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08" name="Google Shape;308;p34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872650" y="3584950"/>
            <a:ext cx="68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https://xkcd.com/319/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00" y="1080125"/>
            <a:ext cx="8291064" cy="23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5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17" name="Google Shape;317;p35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Engineering is only as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its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weakest link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Whether that is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poor design choice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or a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bug in code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24" name="Google Shape;324;p36"/>
          <p:cNvSpPr txBox="1"/>
          <p:nvPr/>
        </p:nvSpPr>
        <p:spPr>
          <a:xfrm>
            <a:off x="250825" y="928275"/>
            <a:ext cx="5865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Rules of thumb for professional modern quality engineering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Fail to plan, plan to fail (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aka “the 5 Ps”)</a:t>
            </a:r>
            <a:endParaRPr i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Measure twice, cut once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Continuously struggle to be better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31" name="Google Shape;331;p37"/>
          <p:cNvSpPr txBox="1"/>
          <p:nvPr/>
        </p:nvSpPr>
        <p:spPr>
          <a:xfrm>
            <a:off x="250825" y="928275"/>
            <a:ext cx="5865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Fail to plan, plan to fail in practice </a:t>
            </a:r>
            <a:br>
              <a:rPr b="1"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</a:t>
            </a:r>
            <a:r>
              <a:rPr b="1" i="1"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 version</a:t>
            </a:r>
            <a:r>
              <a:rPr b="1"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b="1"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Help your scrum master, when planning phase</a:t>
            </a:r>
            <a:br>
              <a:rPr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Prepare/Groom essential work for the spirit backlog before hand</a:t>
            </a:r>
            <a:br>
              <a:rPr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Write up design proposals with peer review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you don’t have work, find or create work!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8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38" name="Google Shape;338;p38"/>
          <p:cNvSpPr txBox="1"/>
          <p:nvPr/>
        </p:nvSpPr>
        <p:spPr>
          <a:xfrm>
            <a:off x="250825" y="928275"/>
            <a:ext cx="5865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Fail to plan, plan to fail in practice (</a:t>
            </a:r>
            <a:r>
              <a:rPr b="1"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 version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Help your scrum master, when working 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hink of the spirit backlog 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(Lookout for “two birds with one stone” opportunities)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Plan ahead, look for easy ways to lay out infrastructure for future work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you don’t have work, find or create work!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45" name="Google Shape;345;p39"/>
          <p:cNvSpPr txBox="1"/>
          <p:nvPr/>
        </p:nvSpPr>
        <p:spPr>
          <a:xfrm>
            <a:off x="250825" y="928275"/>
            <a:ext cx="5865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Measure twice, cut once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are responsible for your work output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 </a:t>
            </a: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build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it, you </a:t>
            </a: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run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</a:pPr>
            <a:r>
              <a:rPr b="1" lang="en" sz="2000">
                <a:solidFill>
                  <a:srgbClr val="660000"/>
                </a:solidFill>
                <a:latin typeface="DM Sans"/>
                <a:ea typeface="DM Sans"/>
                <a:cs typeface="DM Sans"/>
                <a:sym typeface="DM Sans"/>
              </a:rPr>
              <a:t>NEVER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fire and forget when writing code, or making system changes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</a:pPr>
            <a:r>
              <a:rPr b="1" lang="en" sz="2000">
                <a:solidFill>
                  <a:srgbClr val="274E13"/>
                </a:solidFill>
                <a:latin typeface="DM Sans"/>
                <a:ea typeface="DM Sans"/>
                <a:cs typeface="DM Sans"/>
                <a:sym typeface="DM Sans"/>
              </a:rPr>
              <a:t>ALWAYS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kick the tyres when completing work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52" name="Google Shape;352;p40"/>
          <p:cNvSpPr txBox="1"/>
          <p:nvPr/>
        </p:nvSpPr>
        <p:spPr>
          <a:xfrm>
            <a:off x="250825" y="928275"/>
            <a:ext cx="59583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Measure twice, cut once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 practice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 </a:t>
            </a: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build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it, you </a:t>
            </a: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run 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it, tips: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unit / integration / synthetic testing 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 if programming / testing )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Setup alarms and automated checks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 if setting up systems )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Nothing wrong with a quick eyeball check too!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1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59" name="Google Shape;359;p41"/>
          <p:cNvSpPr txBox="1"/>
          <p:nvPr/>
        </p:nvSpPr>
        <p:spPr>
          <a:xfrm>
            <a:off x="250825" y="928275"/>
            <a:ext cx="59583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Continuously struggle to be better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 teaches continuous improvement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engineers are always learning, and making their surroundings better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isn’t easy, to quote a Great man “</a:t>
            </a:r>
            <a:r>
              <a:rPr i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&lt;improvement&gt;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takes continuous struggle”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2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66" name="Google Shape;366;p42"/>
          <p:cNvSpPr txBox="1"/>
          <p:nvPr/>
        </p:nvSpPr>
        <p:spPr>
          <a:xfrm>
            <a:off x="250825" y="928275"/>
            <a:ext cx="50772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Continuously struggle to be better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“Change does not roll in on the wheels of inevitability, but comes through continuous struggle.“ 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~Martin Luther King, Jr.</a:t>
            </a: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6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https://en.wikipedia.org/wiki/Martin_Luther_King_Jr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125" y="852750"/>
            <a:ext cx="2413850" cy="36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29" l="0" r="11150" t="12529"/>
          <a:stretch/>
        </p:blipFill>
        <p:spPr>
          <a:xfrm>
            <a:off x="5080225" y="0"/>
            <a:ext cx="406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4521100" y="0"/>
            <a:ext cx="1511700" cy="323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 OF CONTENTS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INTRO</a:t>
            </a: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QUALITY WORK</a:t>
            </a: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ATTENTION TO DETAIL</a:t>
            </a: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TEAMWORK</a:t>
            </a: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SELF IMPROVEMENT</a:t>
            </a:r>
            <a:endParaRPr b="1" i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74" name="Google Shape;374;p43"/>
          <p:cNvSpPr txBox="1"/>
          <p:nvPr/>
        </p:nvSpPr>
        <p:spPr>
          <a:xfrm>
            <a:off x="250825" y="928275"/>
            <a:ext cx="59583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“Change … comes through continuous struggle.“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Same rules apply to software….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just about anything worth fighting for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Tips:</a:t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Hunt out poor inefficient processes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Spot common anti-patterns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Refactor the places that bugs lurk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Engage in the post mortems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Engage in the Retrospectives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Attention to Quality</a:t>
            </a:r>
            <a:endParaRPr b="1" sz="5000"/>
          </a:p>
        </p:txBody>
      </p:sp>
      <p:sp>
        <p:nvSpPr>
          <p:cNvPr id="381" name="Google Shape;381;p44"/>
          <p:cNvSpPr txBox="1"/>
          <p:nvPr/>
        </p:nvSpPr>
        <p:spPr>
          <a:xfrm>
            <a:off x="250825" y="928275"/>
            <a:ext cx="5865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Engineering is only as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 its weakest link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Fail to plan, plan to fail (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aka “the 5 Ps”)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 Involved in planning</a:t>
            </a:r>
            <a:b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i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Measure twice, cut once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Test, Test, and Test</a:t>
            </a:r>
            <a:b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i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Continuously struggle to be better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Make the effort!</a:t>
            </a:r>
            <a:endParaRPr i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5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Effective</a:t>
            </a:r>
            <a:b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Teamworking</a:t>
            </a:r>
            <a:endParaRPr b="1" sz="5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88" name="Google Shape;388;p45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45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0" name="Google Shape;390;p45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Aka how to win friends and influence people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6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7" y="875075"/>
            <a:ext cx="6509701" cy="26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 txBox="1"/>
          <p:nvPr/>
        </p:nvSpPr>
        <p:spPr>
          <a:xfrm>
            <a:off x="83900" y="4096800"/>
            <a:ext cx="68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https://www.explainxkcd.com/wiki/index.php/2138:_Wanna_See_the_Code%3F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7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07" name="Google Shape;407;p47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Teamworking Facts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Engineering is a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team sport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Each member as a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role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responsibility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Engineers must balance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support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quality-regulation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48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14" name="Google Shape;414;p48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Team working Rules of Thumb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 Prime Directive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Trust, but verify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Don't be a BOFH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9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21" name="Google Shape;421;p49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 Prime Directive 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Regardless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what we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discover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understand and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truly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believe 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that everyone did the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best job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they could, 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given what they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knew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 the time, 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their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skills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abilities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resources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available, 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the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situation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 hand.“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--Norm Kerth, Project Retrospectives: A Handbook for Team Review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http://retrospectivewiki.org/index.php?title=The_Prime_Directive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0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28" name="Google Shape;428;p50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 Prime Directive in practice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commonly known as Napoleon's law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“Don’t ascribe to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malice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b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can be plainly explained by </a:t>
            </a:r>
            <a:r>
              <a:rPr b="1"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incompetence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*.”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incompetence 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broad term standing for situation as a whole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Ability; Knowledge; Communication Failures; Resourcing; etc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https://en.wikipedia.org/wiki/Hanlon%27s_razor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1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35" name="Google Shape;435;p51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Trust, but verify (and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 practice)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all have bad days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Peer Review prevent these moments becoming problems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your team doesn’t do peer-review, suggest and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request it</a:t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impression of months of work can be ruined by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one critical bug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2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42" name="Google Shape;442;p52"/>
          <p:cNvSpPr txBox="1"/>
          <p:nvPr/>
        </p:nvSpPr>
        <p:spPr>
          <a:xfrm>
            <a:off x="250825" y="928275"/>
            <a:ext cx="6570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Trust, but verify (and in practice) … continued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Peer Review 101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AutoNum type="arabicPeriod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Humble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be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grateful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AutoNum type="arabicPeriod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Ask for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clarification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sarcasm/hyperbole</a:t>
            </a:r>
            <a:b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AutoNum type="arabicPeriod"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Avoid 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selective or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personal ownership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code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AutoNum type="arabicPeriod"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Offer alternative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implementations, but assume considered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AutoNum type="arabicPeriod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Peers provide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feedback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not </a:t>
            </a:r>
            <a:r>
              <a:rPr i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gatekeeper</a:t>
            </a: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-58750" y="4111450"/>
            <a:ext cx="7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https://github.com/thoughtbot/guides/tree/main/code-review</a:t>
            </a:r>
            <a:endParaRPr sz="20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7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What is</a:t>
            </a:r>
            <a:b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Professionalism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9" name="Google Shape;169;p17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3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50" name="Google Shape;450;p53"/>
          <p:cNvSpPr txBox="1"/>
          <p:nvPr/>
        </p:nvSpPr>
        <p:spPr>
          <a:xfrm>
            <a:off x="250825" y="928275"/>
            <a:ext cx="6570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Don't be a BOFH</a:t>
            </a:r>
            <a:b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1" name="Google Shape;451;p53"/>
          <p:cNvSpPr txBox="1"/>
          <p:nvPr/>
        </p:nvSpPr>
        <p:spPr>
          <a:xfrm>
            <a:off x="164275" y="4111450"/>
            <a:ext cx="7870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https://en.wikipedia.org/wiki/Bastard_Operator_From_Hell</a:t>
            </a:r>
            <a:br>
              <a:rPr lang="en" sz="1300" u="sng">
                <a:solidFill>
                  <a:schemeClr val="hlink"/>
                </a:solidFill>
              </a:rPr>
            </a:br>
            <a:r>
              <a:rPr lang="en" sz="1300" u="sng">
                <a:solidFill>
                  <a:schemeClr val="hlink"/>
                </a:solidFill>
                <a:hlinkClick r:id="rId4"/>
              </a:rPr>
              <a:t>https://mamchenkov.net/wordpress/2019/03/24/bofh-the-bastard-operator-from-hell/</a:t>
            </a:r>
            <a:r>
              <a:rPr lang="en" sz="1300" u="sng">
                <a:solidFill>
                  <a:schemeClr val="hlink"/>
                </a:solidFill>
              </a:rPr>
              <a:t>  </a:t>
            </a:r>
            <a:endParaRPr sz="1300" u="sng">
              <a:solidFill>
                <a:schemeClr val="hlink"/>
              </a:solidFill>
            </a:endParaRPr>
          </a:p>
        </p:txBody>
      </p:sp>
      <p:pic>
        <p:nvPicPr>
          <p:cNvPr id="452" name="Google Shape;45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" y="1307700"/>
            <a:ext cx="857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54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Effective Teamworking</a:t>
            </a:r>
            <a:endParaRPr b="1" sz="4300"/>
          </a:p>
        </p:txBody>
      </p:sp>
      <p:sp>
        <p:nvSpPr>
          <p:cNvPr id="459" name="Google Shape;459;p54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Team working Rules of Thumb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 Prime Directive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Don’t Blame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Trust, but verify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Peer Review well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Don't be a BOFH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 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assertive, firm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but not cruel, vindictive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55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Continuous Self Improvement</a:t>
            </a:r>
            <a:endParaRPr b="1" sz="5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66" name="Google Shape;466;p55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7" name="Google Shape;467;p55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Aka how to win friends and influence people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56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Self Improvement</a:t>
            </a:r>
            <a:endParaRPr b="1" sz="5000"/>
          </a:p>
        </p:txBody>
      </p:sp>
      <p:sp>
        <p:nvSpPr>
          <p:cNvPr id="476" name="Google Shape;476;p56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7" name="Google Shape;4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827525"/>
            <a:ext cx="4599000" cy="38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850" y="4657700"/>
            <a:ext cx="9143999" cy="4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485" name="Google Shape;485;p57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engineers work smart not hard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That’s a learnt behaviour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Don’t grind against problems, work with or around them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8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492" name="Google Shape;492;p58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 rules of self-improvement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Saving a penny, losing a pound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 smart not necessarily hard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9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499" name="Google Shape;499;p59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Saving a penny, losing a pound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I had nine hours to chop down a tree, I’d spend the first six sharpening my axe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0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506" name="Google Shape;506;p60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Saving a penny, losing a pound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 wary of false economies, 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when self-improving your time is precious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“spending 2 months Retrofitting unit tests, onto the project about to be shutdown”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“spending 4 years at Uni, to get your first interview easier”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1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513" name="Google Shape;513;p61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 smart not hard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Easy to work hard and not achieve much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Important be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productive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first, 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working effort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being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2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520" name="Google Shape;520;p62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 smart not hard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Examples of hard but stupid things: 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heap/poor IDEs (like notepad not vscode)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Poorly setup developer machines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Excessive or slow or duplicated testing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Overly complex system designs or software frameworks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256025" y="7741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</a:rPr>
              <a:t>What: is Professionalism</a:t>
            </a:r>
            <a:endParaRPr b="1" sz="5000"/>
          </a:p>
        </p:txBody>
      </p:sp>
      <p:sp>
        <p:nvSpPr>
          <p:cNvPr id="177" name="Google Shape;177;p18"/>
          <p:cNvSpPr txBox="1"/>
          <p:nvPr/>
        </p:nvSpPr>
        <p:spPr>
          <a:xfrm>
            <a:off x="250825" y="19950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Audience participation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Question: What is Professionalism ?</a:t>
            </a:r>
            <a:endParaRPr b="1" i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3"/>
          <p:cNvSpPr txBox="1"/>
          <p:nvPr>
            <p:ph type="title"/>
          </p:nvPr>
        </p:nvSpPr>
        <p:spPr>
          <a:xfrm>
            <a:off x="256025" y="2407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Self Improvement</a:t>
            </a:r>
            <a:endParaRPr b="1" sz="4300"/>
          </a:p>
        </p:txBody>
      </p:sp>
      <p:sp>
        <p:nvSpPr>
          <p:cNvPr id="527" name="Google Shape;527;p63"/>
          <p:cNvSpPr txBox="1"/>
          <p:nvPr/>
        </p:nvSpPr>
        <p:spPr>
          <a:xfrm>
            <a:off x="250825" y="928275"/>
            <a:ext cx="63861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 rules of self-improvement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Saving a penny, losing a pound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Concentrate on value!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 smart not necessarily hard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productive tooling and techniques!</a:t>
            </a:r>
            <a:endParaRPr i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64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Questions?</a:t>
            </a:r>
            <a:endParaRPr b="1" sz="5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34" name="Google Shape;534;p64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5" name="Google Shape;535;p64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6" name="Google Shape;536;p64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537" name="Google Shape;537;p64"/>
          <p:cNvSpPr txBox="1"/>
          <p:nvPr/>
        </p:nvSpPr>
        <p:spPr>
          <a:xfrm>
            <a:off x="164275" y="3909500"/>
            <a:ext cx="5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  <p:pic>
        <p:nvPicPr>
          <p:cNvPr id="538" name="Google Shape;5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00" y="1496000"/>
            <a:ext cx="3054575" cy="2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idx="1" type="subTitle"/>
          </p:nvPr>
        </p:nvSpPr>
        <p:spPr>
          <a:xfrm>
            <a:off x="2503190" y="2029775"/>
            <a:ext cx="41376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700">
                <a:solidFill>
                  <a:schemeClr val="accent5"/>
                </a:solidFill>
              </a:rPr>
              <a:t>If you have any questions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anthony.mckale@6point6.co.uk</a:t>
            </a:r>
            <a:br>
              <a:rPr lang="en" sz="1200">
                <a:solidFill>
                  <a:schemeClr val="accent5"/>
                </a:solidFill>
              </a:rPr>
            </a:br>
            <a:r>
              <a:rPr lang="en" sz="1200">
                <a:solidFill>
                  <a:schemeClr val="accent5"/>
                </a:solidFill>
              </a:rPr>
              <a:t>#dep-eng-devops (slack)  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2388525" y="441225"/>
            <a:ext cx="42522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300">
                <a:solidFill>
                  <a:schemeClr val="dk1"/>
                </a:solidFill>
              </a:rPr>
              <a:t>Thank you for your </a:t>
            </a:r>
            <a:br>
              <a:rPr b="1" lang="en" sz="2300">
                <a:solidFill>
                  <a:schemeClr val="dk1"/>
                </a:solidFill>
              </a:rPr>
            </a:br>
            <a:r>
              <a:rPr b="1" lang="en" sz="2300">
                <a:solidFill>
                  <a:schemeClr val="dk1"/>
                </a:solidFill>
              </a:rPr>
              <a:t>Awesomeness</a:t>
            </a:r>
            <a:r>
              <a:rPr b="1" lang="en" sz="1800">
                <a:solidFill>
                  <a:schemeClr val="dk1"/>
                </a:solidFill>
              </a:rPr>
              <a:t> 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256025" y="774150"/>
            <a:ext cx="63000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</a:rPr>
              <a:t>What: is Professionalism</a:t>
            </a:r>
            <a:endParaRPr b="1" sz="5000"/>
          </a:p>
        </p:txBody>
      </p:sp>
      <p:sp>
        <p:nvSpPr>
          <p:cNvPr id="184" name="Google Shape;184;p19"/>
          <p:cNvSpPr txBox="1"/>
          <p:nvPr/>
        </p:nvSpPr>
        <p:spPr>
          <a:xfrm>
            <a:off x="250825" y="1690275"/>
            <a:ext cx="60840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Question: What is Professionalism ?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Tidy appearance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Punctuality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Email and Verbal skills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above expected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basic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professionalism</a:t>
            </a: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</a:t>
            </a:r>
            <a:r>
              <a:rPr i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to be a 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professional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0"/>
          <p:cNvSpPr txBox="1"/>
          <p:nvPr>
            <p:ph idx="1" type="subTitle"/>
          </p:nvPr>
        </p:nvSpPr>
        <p:spPr>
          <a:xfrm>
            <a:off x="364900" y="1963200"/>
            <a:ext cx="5352900" cy="7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What is</a:t>
            </a:r>
            <a:b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en" sz="5000" strike="sngStrike">
                <a:solidFill>
                  <a:schemeClr val="dk1"/>
                </a:solidFill>
                <a:highlight>
                  <a:schemeClr val="lt1"/>
                </a:highlight>
              </a:rPr>
              <a:t>Professionalism</a:t>
            </a:r>
            <a:endParaRPr b="1" sz="5000" strike="sngStrike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highlight>
                  <a:schemeClr val="lt1"/>
                </a:highlight>
              </a:rPr>
              <a:t>Professional Mindset</a:t>
            </a:r>
            <a:endParaRPr b="1" sz="5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1" name="Google Shape;191;p20"/>
          <p:cNvSpPr txBox="1"/>
          <p:nvPr>
            <p:ph idx="2" type="subTitle"/>
          </p:nvPr>
        </p:nvSpPr>
        <p:spPr>
          <a:xfrm>
            <a:off x="256025" y="664650"/>
            <a:ext cx="5516100" cy="243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256025" y="240750"/>
            <a:ext cx="55161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64275" y="3909500"/>
            <a:ext cx="57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Minus the looking and sounding professional, </a:t>
            </a:r>
            <a:br>
              <a:rPr b="1" i="1" lang="en">
                <a:solidFill>
                  <a:schemeClr val="lt1"/>
                </a:solidFill>
              </a:rPr>
            </a:br>
            <a:r>
              <a:rPr b="1" i="1" lang="en">
                <a:solidFill>
                  <a:schemeClr val="lt1"/>
                </a:solidFill>
              </a:rPr>
              <a:t>that is expected knowledge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Professional Mindset</a:t>
            </a:r>
            <a:endParaRPr b="1" sz="5000"/>
          </a:p>
        </p:txBody>
      </p:sp>
      <p:sp>
        <p:nvSpPr>
          <p:cNvPr id="200" name="Google Shape;200;p21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 elements of effective professionals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Engineering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Attention to Quality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via Control and Assurance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Effective Team working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Continuous Self improvement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164271" y="4740800"/>
            <a:ext cx="465600" cy="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256025" y="240750"/>
            <a:ext cx="7243200" cy="40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Professional Mindset</a:t>
            </a:r>
            <a:endParaRPr b="1" sz="5000"/>
          </a:p>
        </p:txBody>
      </p:sp>
      <p:sp>
        <p:nvSpPr>
          <p:cNvPr id="207" name="Google Shape;207;p22"/>
          <p:cNvSpPr txBox="1"/>
          <p:nvPr/>
        </p:nvSpPr>
        <p:spPr>
          <a:xfrm>
            <a:off x="250825" y="928275"/>
            <a:ext cx="5210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Rules of thumb for each follow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Engineering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Attention to Quality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via Control and Assurance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Effective Team working</a:t>
            </a:r>
            <a:b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Char char="●"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Continuous Self improvement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TEMPLATE">
  <a:themeElements>
    <a:clrScheme name="6point6">
      <a:dk1>
        <a:srgbClr val="000000"/>
      </a:dk1>
      <a:lt1>
        <a:srgbClr val="FFFFFF"/>
      </a:lt1>
      <a:dk2>
        <a:srgbClr val="CE0099"/>
      </a:dk2>
      <a:lt2>
        <a:srgbClr val="8854FC"/>
      </a:lt2>
      <a:accent1>
        <a:srgbClr val="00CEC3"/>
      </a:accent1>
      <a:accent2>
        <a:srgbClr val="79004F"/>
      </a:accent2>
      <a:accent3>
        <a:srgbClr val="302780"/>
      </a:accent3>
      <a:accent4>
        <a:srgbClr val="1CA1AF"/>
      </a:accent4>
      <a:accent5>
        <a:srgbClr val="666C69"/>
      </a:accent5>
      <a:accent6>
        <a:srgbClr val="D3D7D6"/>
      </a:accent6>
      <a:hlink>
        <a:srgbClr val="41424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