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DM Sans Medium"/>
      <p:regular r:id="rId21"/>
      <p:bold r:id="rId22"/>
      <p:italic r:id="rId23"/>
      <p:boldItalic r:id="rId24"/>
    </p:embeddedFont>
    <p:embeddedFont>
      <p:font typeface="DM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4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49" orient="horz"/>
        <p:guide pos="15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DMSansMedium-bold.fntdata"/><Relationship Id="rId21" Type="http://schemas.openxmlformats.org/officeDocument/2006/relationships/font" Target="fonts/DMSansMedium-regular.fntdata"/><Relationship Id="rId24" Type="http://schemas.openxmlformats.org/officeDocument/2006/relationships/font" Target="fonts/DMSansMedium-boldItalic.fntdata"/><Relationship Id="rId23" Type="http://schemas.openxmlformats.org/officeDocument/2006/relationships/font" Target="fonts/DMSans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bold.fntdata"/><Relationship Id="rId25" Type="http://schemas.openxmlformats.org/officeDocument/2006/relationships/font" Target="fonts/DMSans-regular.fntdata"/><Relationship Id="rId28" Type="http://schemas.openxmlformats.org/officeDocument/2006/relationships/font" Target="fonts/DMSans-boldItalic.fntdata"/><Relationship Id="rId27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402a235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06402a235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5d19fd2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b5d19fd2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7be0be5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b7be0be5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7be0be5d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b7be0be5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609a3488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609a3488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b3053eeb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2b3053eeb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Vision film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ambition.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An ambition to improve.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change.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 change to the way things are done.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technology.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Technology that makes brilliant ideas happen.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desire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 desire to stay ahead and succeed.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 know every client is different.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That every challenge is different.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We’re here to harness technology.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extract maximum value from data.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navigate complexity.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secure the right outcome.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sectors.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the world.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every project.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Again and again and again.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Whether building a single click.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search a million documents.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Or connecting hundreds of data points.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accelerate decision making.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transformation.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Planned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Designed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Built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And delivered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transformation secured.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That makes brilliant ideas happen.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In the right way.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Welcome to 6point6.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Transformation secured.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Architecture | Cloud | Data | Engineering | Cyber security.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3053eeb95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b3053eeb9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6402a2356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06402a2356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06402a2356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609a3488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a609a3488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a609a3488e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f15f5a59a_8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f15f5a59a_8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609a3488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609a348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609a348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609a348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609a3488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609a3488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609a3488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609a348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b4a8977b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b4a8977b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_Cover">
  <p:cSld name="1_Cover - Choose Imag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int6" id="8" name="Google Shape;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825" y="383644"/>
            <a:ext cx="964387" cy="2061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/>
        </p:nvSpPr>
        <p:spPr>
          <a:xfrm>
            <a:off x="2442286" y="4745736"/>
            <a:ext cx="1153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6point6.co.uk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45375" y="1653600"/>
            <a:ext cx="2720700" cy="18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0" i="0" sz="2200" u="none" cap="none" strike="noStrike"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245375" y="3794250"/>
            <a:ext cx="2924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i="0" sz="1200" u="none" cap="none" strike="noStrike"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2023  |  </a:t>
            </a:r>
            <a:r>
              <a:rPr lang="en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Commercial in confidence</a:t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Blank with green column">
  <p:cSld name="TITLE_1_1_4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6024900" y="0"/>
            <a:ext cx="31191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1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2023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  |  </a:t>
            </a:r>
            <a:r>
              <a:rPr lang="en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Commercial in confidence</a:t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6378150" y="2979500"/>
            <a:ext cx="25098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None/>
              <a:defRPr b="0" i="0" sz="2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2" type="subTitle"/>
          </p:nvPr>
        </p:nvSpPr>
        <p:spPr>
          <a:xfrm>
            <a:off x="256025" y="664650"/>
            <a:ext cx="5516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i="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256025" y="240750"/>
            <a:ext cx="55161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30">
          <p15:clr>
            <a:srgbClr val="FA7B17"/>
          </p15:clr>
        </p15:guide>
        <p15:guide id="2" orient="horz" pos="216">
          <p15:clr>
            <a:srgbClr val="0000FF"/>
          </p15:clr>
        </p15:guide>
        <p15:guide id="3" orient="horz" pos="1255">
          <p15:clr>
            <a:srgbClr val="00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hapter Divider Green">
  <p:cSld name="TITLE_1_1"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6024900" y="0"/>
            <a:ext cx="31191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>
            <p:ph idx="1" type="subTitle"/>
          </p:nvPr>
        </p:nvSpPr>
        <p:spPr>
          <a:xfrm>
            <a:off x="6378150" y="2979500"/>
            <a:ext cx="25098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None/>
              <a:defRPr b="0" i="0" sz="2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88" name="Google Shape;8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2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2023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  |  </a:t>
            </a:r>
            <a:r>
              <a:rPr lang="en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Commercial in confidence</a:t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" name="Google Shape;91;p12"/>
          <p:cNvSpPr txBox="1"/>
          <p:nvPr>
            <p:ph idx="2" type="subTitle"/>
          </p:nvPr>
        </p:nvSpPr>
        <p:spPr>
          <a:xfrm>
            <a:off x="256025" y="664650"/>
            <a:ext cx="5516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"/>
              <a:buNone/>
              <a:defRPr i="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>
            <a:off x="256025" y="240750"/>
            <a:ext cx="55161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30">
          <p15:clr>
            <a:srgbClr val="FA7B17"/>
          </p15:clr>
        </p15:guide>
        <p15:guide id="2" orient="horz" pos="216">
          <p15:clr>
            <a:srgbClr val="0000FF"/>
          </p15:clr>
        </p15:guide>
        <p15:guide id="3" orient="horz" pos="1255">
          <p15:clr>
            <a:srgbClr val="0000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hapter Divider Ruby">
  <p:cSld name="TITLE_1_1_1"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6024900" y="0"/>
            <a:ext cx="3119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6378150" y="2979500"/>
            <a:ext cx="25098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None/>
              <a:defRPr b="0" i="0" sz="2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96" name="Google Shape;9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2023</a:t>
            </a:r>
            <a:r>
              <a:rPr lang="en" sz="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 |  Commercial in confidence</a:t>
            </a:r>
            <a:endParaRPr sz="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9" name="Google Shape;99;p13"/>
          <p:cNvSpPr txBox="1"/>
          <p:nvPr>
            <p:ph idx="2" type="subTitle"/>
          </p:nvPr>
        </p:nvSpPr>
        <p:spPr>
          <a:xfrm>
            <a:off x="256025" y="664650"/>
            <a:ext cx="5516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i="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256025" y="240750"/>
            <a:ext cx="55161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30">
          <p15:clr>
            <a:srgbClr val="FA7B17"/>
          </p15:clr>
        </p15:guide>
        <p15:guide id="2" orient="horz" pos="216">
          <p15:clr>
            <a:srgbClr val="0000FF"/>
          </p15:clr>
        </p15:guide>
        <p15:guide id="3" orient="horz" pos="1255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hapter Divider Magenta">
  <p:cSld name="TITLE_1_1_1_1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6024900" y="0"/>
            <a:ext cx="3119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6378150" y="2979500"/>
            <a:ext cx="25098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None/>
              <a:defRPr b="0" i="0" sz="2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104" name="Google Shape;10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2023</a:t>
            </a:r>
            <a:r>
              <a:rPr lang="en" sz="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 |  Commercial in confidence</a:t>
            </a:r>
            <a:endParaRPr sz="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" name="Google Shape;107;p14"/>
          <p:cNvSpPr txBox="1"/>
          <p:nvPr>
            <p:ph idx="2" type="subTitle"/>
          </p:nvPr>
        </p:nvSpPr>
        <p:spPr>
          <a:xfrm>
            <a:off x="256025" y="664650"/>
            <a:ext cx="5516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i="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type="title"/>
          </p:nvPr>
        </p:nvSpPr>
        <p:spPr>
          <a:xfrm>
            <a:off x="256025" y="240750"/>
            <a:ext cx="55161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30">
          <p15:clr>
            <a:srgbClr val="FA7B17"/>
          </p15:clr>
        </p15:guide>
        <p15:guide id="2" orient="horz" pos="216">
          <p15:clr>
            <a:srgbClr val="0000FF"/>
          </p15:clr>
        </p15:guide>
        <p15:guide id="3" orient="horz" pos="1255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">
  <p:cSld name="CUSTOM_1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-7600" y="0"/>
            <a:ext cx="2312700" cy="515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6831300" y="7550"/>
            <a:ext cx="2312700" cy="51435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256025" y="67325"/>
            <a:ext cx="2171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6891500" y="847775"/>
            <a:ext cx="20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667900" y="1155825"/>
            <a:ext cx="176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6891500" y="2627400"/>
            <a:ext cx="20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891500" y="4124375"/>
            <a:ext cx="20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15"/>
          <p:cNvSpPr txBox="1"/>
          <p:nvPr>
            <p:ph idx="1" type="subTitle"/>
          </p:nvPr>
        </p:nvSpPr>
        <p:spPr>
          <a:xfrm>
            <a:off x="2455897" y="906600"/>
            <a:ext cx="2043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2" type="subTitle"/>
          </p:nvPr>
        </p:nvSpPr>
        <p:spPr>
          <a:xfrm>
            <a:off x="2454147" y="2546100"/>
            <a:ext cx="2043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3" type="subTitle"/>
          </p:nvPr>
        </p:nvSpPr>
        <p:spPr>
          <a:xfrm>
            <a:off x="2454147" y="4048175"/>
            <a:ext cx="2043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4" type="subTitle"/>
          </p:nvPr>
        </p:nvSpPr>
        <p:spPr>
          <a:xfrm>
            <a:off x="6965650" y="2546100"/>
            <a:ext cx="1996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CA1AF"/>
              </a:buClr>
              <a:buSzPts val="1200"/>
              <a:buFont typeface="DM Sans"/>
              <a:buNone/>
              <a:defRPr b="1" sz="1200">
                <a:solidFill>
                  <a:srgbClr val="1CA1A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5" type="subTitle"/>
          </p:nvPr>
        </p:nvSpPr>
        <p:spPr>
          <a:xfrm>
            <a:off x="6965650" y="906600"/>
            <a:ext cx="1996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CA1AF"/>
              </a:buClr>
              <a:buSzPts val="1200"/>
              <a:buFont typeface="DM Sans"/>
              <a:buNone/>
              <a:defRPr b="1" sz="1200">
                <a:solidFill>
                  <a:srgbClr val="1CA1A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6" type="subTitle"/>
          </p:nvPr>
        </p:nvSpPr>
        <p:spPr>
          <a:xfrm>
            <a:off x="6966041" y="4048175"/>
            <a:ext cx="1996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CA1AF"/>
              </a:buClr>
              <a:buSzPts val="1200"/>
              <a:buFont typeface="DM Sans"/>
              <a:buNone/>
              <a:defRPr b="1" sz="1200">
                <a:solidFill>
                  <a:srgbClr val="1CA1A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3" name="Google Shape;12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288" y="4659250"/>
            <a:ext cx="960175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2023</a:t>
            </a:r>
            <a:r>
              <a:rPr lang="en" sz="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 |  Commercial in confidence</a:t>
            </a:r>
            <a:endParaRPr sz="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" name="Google Shape;126;p15"/>
          <p:cNvSpPr txBox="1"/>
          <p:nvPr>
            <p:ph type="title"/>
          </p:nvPr>
        </p:nvSpPr>
        <p:spPr>
          <a:xfrm>
            <a:off x="260275" y="240750"/>
            <a:ext cx="1836300" cy="1284300"/>
          </a:xfrm>
          <a:prstGeom prst="rect">
            <a:avLst/>
          </a:prstGeom>
        </p:spPr>
        <p:txBody>
          <a:bodyPr anchorCtr="0" anchor="ctr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7" type="subTitle"/>
          </p:nvPr>
        </p:nvSpPr>
        <p:spPr>
          <a:xfrm>
            <a:off x="4644472" y="906600"/>
            <a:ext cx="2043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8" type="subTitle"/>
          </p:nvPr>
        </p:nvSpPr>
        <p:spPr>
          <a:xfrm>
            <a:off x="4642722" y="2546100"/>
            <a:ext cx="2043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9" type="subTitle"/>
          </p:nvPr>
        </p:nvSpPr>
        <p:spPr>
          <a:xfrm>
            <a:off x="4642722" y="4048175"/>
            <a:ext cx="2043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act ">
  <p:cSld name="TITLE_2_2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-8100" y="-7575"/>
            <a:ext cx="9234300" cy="5212200"/>
          </a:xfrm>
          <a:prstGeom prst="rect">
            <a:avLst/>
          </a:prstGeom>
          <a:solidFill>
            <a:srgbClr val="D3D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229950" y="4690309"/>
            <a:ext cx="1050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6point6.co.uk</a:t>
            </a:r>
            <a:endParaRPr b="0" i="0" sz="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306150" y="3965100"/>
            <a:ext cx="13056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London Office</a:t>
            </a:r>
            <a:endParaRPr b="0" i="0" sz="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130 Jermyn Street</a:t>
            </a:r>
            <a:endParaRPr b="0" i="0" sz="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London, SW1Y 4UR</a:t>
            </a:r>
            <a:endParaRPr b="0" i="0" sz="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3989325" y="0"/>
            <a:ext cx="2035800" cy="2019900"/>
          </a:xfrm>
          <a:prstGeom prst="rect">
            <a:avLst/>
          </a:prstGeom>
          <a:solidFill>
            <a:srgbClr val="D3D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306150" y="1940800"/>
            <a:ext cx="2955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6" name="Google Shape;136;p16"/>
          <p:cNvSpPr txBox="1"/>
          <p:nvPr/>
        </p:nvSpPr>
        <p:spPr>
          <a:xfrm>
            <a:off x="314350" y="1029700"/>
            <a:ext cx="31191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Get in touch </a:t>
            </a:r>
            <a:endParaRPr b="0" i="0" sz="27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2">
            <a:alphaModFix/>
          </a:blip>
          <a:srcRect b="248" l="0" r="0" t="258"/>
          <a:stretch/>
        </p:blipFill>
        <p:spPr>
          <a:xfrm>
            <a:off x="3137925" y="-7575"/>
            <a:ext cx="6088275" cy="52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288" y="4659250"/>
            <a:ext cx="960175" cy="2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309">
          <p15:clr>
            <a:srgbClr val="FA7B17"/>
          </p15:clr>
        </p15:guide>
        <p15:guide id="2" orient="horz" pos="216">
          <p15:clr>
            <a:srgbClr val="FF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 1">
  <p:cSld name="Contact 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>
            <a:off x="-8100" y="-7575"/>
            <a:ext cx="9234300" cy="5212200"/>
          </a:xfrm>
          <a:prstGeom prst="rect">
            <a:avLst/>
          </a:prstGeom>
          <a:solidFill>
            <a:srgbClr val="D3D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229950" y="4690309"/>
            <a:ext cx="1050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6point6.co.uk</a:t>
            </a:r>
            <a:endParaRPr b="0" i="0" sz="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2">
            <a:alphaModFix/>
          </a:blip>
          <a:srcRect b="30517" l="8490" r="5577" t="32443"/>
          <a:stretch/>
        </p:blipFill>
        <p:spPr>
          <a:xfrm>
            <a:off x="311700" y="342900"/>
            <a:ext cx="731628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/>
          <p:nvPr/>
        </p:nvSpPr>
        <p:spPr>
          <a:xfrm>
            <a:off x="3989325" y="0"/>
            <a:ext cx="2035800" cy="2019900"/>
          </a:xfrm>
          <a:prstGeom prst="rect">
            <a:avLst/>
          </a:prstGeom>
          <a:solidFill>
            <a:srgbClr val="D3D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229950" y="2504125"/>
            <a:ext cx="2955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5" name="Google Shape;145;p17"/>
          <p:cNvSpPr txBox="1"/>
          <p:nvPr/>
        </p:nvSpPr>
        <p:spPr>
          <a:xfrm>
            <a:off x="238150" y="948638"/>
            <a:ext cx="31191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Get in touch </a:t>
            </a:r>
            <a:endParaRPr b="0" i="0" sz="27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3663474" y="-7540"/>
            <a:ext cx="5562863" cy="5212335"/>
            <a:chOff x="3213975" y="1051275"/>
            <a:chExt cx="5929925" cy="4092600"/>
          </a:xfrm>
        </p:grpSpPr>
        <p:sp>
          <p:nvSpPr>
            <p:cNvPr id="147" name="Google Shape;147;p17"/>
            <p:cNvSpPr/>
            <p:nvPr/>
          </p:nvSpPr>
          <p:spPr>
            <a:xfrm>
              <a:off x="4555700" y="1051275"/>
              <a:ext cx="4588200" cy="4092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213975" y="4088350"/>
              <a:ext cx="1785000" cy="1055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 b="26567" l="34160" r="35763" t="26284"/>
          <a:stretch/>
        </p:blipFill>
        <p:spPr>
          <a:xfrm>
            <a:off x="5070980" y="209555"/>
            <a:ext cx="3900144" cy="472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 rotWithShape="1">
          <a:blip r:embed="rId4">
            <a:alphaModFix/>
          </a:blip>
          <a:srcRect b="46734" l="45227" r="46851" t="42427"/>
          <a:stretch/>
        </p:blipFill>
        <p:spPr>
          <a:xfrm>
            <a:off x="8178611" y="3753053"/>
            <a:ext cx="281448" cy="49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 rotWithShape="1">
          <a:blip r:embed="rId4">
            <a:alphaModFix/>
          </a:blip>
          <a:srcRect b="46734" l="45227" r="46851" t="42427"/>
          <a:stretch/>
        </p:blipFill>
        <p:spPr>
          <a:xfrm>
            <a:off x="7576445" y="2786614"/>
            <a:ext cx="281448" cy="498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732">
          <p15:clr>
            <a:srgbClr val="FA7B17"/>
          </p15:clr>
        </p15:guide>
        <p15:guide id="2" orient="horz" pos="162">
          <p15:clr>
            <a:srgbClr val="FF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genta block">
  <p:cSld name="TITLE_1_1_3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8"/>
          <p:cNvGrpSpPr/>
          <p:nvPr/>
        </p:nvGrpSpPr>
        <p:grpSpPr>
          <a:xfrm>
            <a:off x="3230475" y="1051275"/>
            <a:ext cx="5929925" cy="4092600"/>
            <a:chOff x="3213975" y="1051275"/>
            <a:chExt cx="5929925" cy="4092600"/>
          </a:xfrm>
        </p:grpSpPr>
        <p:sp>
          <p:nvSpPr>
            <p:cNvPr id="154" name="Google Shape;154;p18"/>
            <p:cNvSpPr/>
            <p:nvPr/>
          </p:nvSpPr>
          <p:spPr>
            <a:xfrm>
              <a:off x="4555700" y="1051275"/>
              <a:ext cx="4588200" cy="409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3213975" y="4088350"/>
              <a:ext cx="1785000" cy="1055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18"/>
          <p:cNvSpPr txBox="1"/>
          <p:nvPr>
            <p:ph idx="1" type="subTitle"/>
          </p:nvPr>
        </p:nvSpPr>
        <p:spPr>
          <a:xfrm>
            <a:off x="5105600" y="1051275"/>
            <a:ext cx="4054800" cy="451500"/>
          </a:xfrm>
          <a:prstGeom prst="rect">
            <a:avLst/>
          </a:prstGeom>
          <a:solidFill>
            <a:srgbClr val="7900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DM Sans"/>
              <a:buNone/>
              <a:defRPr b="0" i="0" sz="15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b="0" i="0" sz="1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b="0" i="0" sz="1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b="0" i="0" sz="1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b="0" i="0" sz="1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b="0" i="0" sz="1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b="0" i="0" sz="1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b="0" i="0" sz="1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b="0" i="0" sz="1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2" type="subTitle"/>
          </p:nvPr>
        </p:nvSpPr>
        <p:spPr>
          <a:xfrm>
            <a:off x="5105600" y="1697850"/>
            <a:ext cx="3566100" cy="20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M Sans"/>
              <a:buNone/>
              <a:defRPr b="0" i="0" sz="1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158" name="Google Shape;15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3" type="subTitle"/>
          </p:nvPr>
        </p:nvSpPr>
        <p:spPr>
          <a:xfrm>
            <a:off x="229950" y="722225"/>
            <a:ext cx="871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4" type="subTitle"/>
          </p:nvPr>
        </p:nvSpPr>
        <p:spPr>
          <a:xfrm>
            <a:off x="229950" y="1051275"/>
            <a:ext cx="4182600" cy="28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None/>
              <a:defRPr b="0" i="0" sz="1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30">
          <p15:clr>
            <a:srgbClr val="FA7B17"/>
          </p15:clr>
        </p15:guide>
        <p15:guide id="2" orient="horz" pos="176">
          <p15:clr>
            <a:srgbClr val="0000FF"/>
          </p15:clr>
        </p15:guide>
        <p15:guide id="3" orient="horz" pos="1255">
          <p15:clr>
            <a:srgbClr val="0000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1">
  <p:cSld name="CUSTOM_12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/>
          <p:nvPr/>
        </p:nvSpPr>
        <p:spPr>
          <a:xfrm>
            <a:off x="-7600" y="-38050"/>
            <a:ext cx="2312700" cy="518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6831300" y="7550"/>
            <a:ext cx="2312700" cy="51435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256025" y="67325"/>
            <a:ext cx="2171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6891500" y="847775"/>
            <a:ext cx="20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2667900" y="1155825"/>
            <a:ext cx="176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6891500" y="2627400"/>
            <a:ext cx="20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6891500" y="4124375"/>
            <a:ext cx="20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0" name="Google Shape;170;p19"/>
          <p:cNvSpPr txBox="1"/>
          <p:nvPr>
            <p:ph idx="1" type="subTitle"/>
          </p:nvPr>
        </p:nvSpPr>
        <p:spPr>
          <a:xfrm>
            <a:off x="-163" y="124493"/>
            <a:ext cx="2260800" cy="20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b="1" i="0" sz="1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19"/>
          <p:cNvSpPr txBox="1"/>
          <p:nvPr>
            <p:ph idx="2" type="subTitle"/>
          </p:nvPr>
        </p:nvSpPr>
        <p:spPr>
          <a:xfrm>
            <a:off x="2455897" y="873400"/>
            <a:ext cx="2043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None/>
              <a:defRPr b="0" i="0" sz="1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3" type="subTitle"/>
          </p:nvPr>
        </p:nvSpPr>
        <p:spPr>
          <a:xfrm>
            <a:off x="2454147" y="2602650"/>
            <a:ext cx="2043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None/>
              <a:defRPr b="0" i="0" sz="1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19"/>
          <p:cNvSpPr txBox="1"/>
          <p:nvPr>
            <p:ph idx="4" type="subTitle"/>
          </p:nvPr>
        </p:nvSpPr>
        <p:spPr>
          <a:xfrm>
            <a:off x="2454147" y="4053050"/>
            <a:ext cx="2043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None/>
              <a:defRPr b="0" i="0" sz="1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19"/>
          <p:cNvSpPr txBox="1"/>
          <p:nvPr>
            <p:ph idx="5" type="subTitle"/>
          </p:nvPr>
        </p:nvSpPr>
        <p:spPr>
          <a:xfrm>
            <a:off x="4644272" y="873400"/>
            <a:ext cx="1836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None/>
              <a:defRPr b="0" i="0" sz="1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19"/>
          <p:cNvSpPr txBox="1"/>
          <p:nvPr>
            <p:ph idx="6" type="subTitle"/>
          </p:nvPr>
        </p:nvSpPr>
        <p:spPr>
          <a:xfrm>
            <a:off x="4642700" y="2602650"/>
            <a:ext cx="1836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None/>
              <a:defRPr b="0" i="0" sz="1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19"/>
          <p:cNvSpPr txBox="1"/>
          <p:nvPr>
            <p:ph idx="7" type="subTitle"/>
          </p:nvPr>
        </p:nvSpPr>
        <p:spPr>
          <a:xfrm>
            <a:off x="4642700" y="4053050"/>
            <a:ext cx="1836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None/>
              <a:defRPr b="0" i="0" sz="1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8" type="subTitle"/>
          </p:nvPr>
        </p:nvSpPr>
        <p:spPr>
          <a:xfrm>
            <a:off x="7072700" y="2622300"/>
            <a:ext cx="1889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1AF"/>
              </a:buClr>
              <a:buSzPts val="1100"/>
              <a:buFont typeface="DM Sans"/>
              <a:buNone/>
              <a:defRPr b="1" i="0" sz="1100" u="none" cap="none" strike="noStrike">
                <a:solidFill>
                  <a:srgbClr val="1CA1A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19"/>
          <p:cNvSpPr txBox="1"/>
          <p:nvPr>
            <p:ph idx="9" type="subTitle"/>
          </p:nvPr>
        </p:nvSpPr>
        <p:spPr>
          <a:xfrm>
            <a:off x="7072700" y="906600"/>
            <a:ext cx="1836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1AF"/>
              </a:buClr>
              <a:buSzPts val="1100"/>
              <a:buFont typeface="DM Sans"/>
              <a:buNone/>
              <a:defRPr b="1" i="0" sz="1100" u="none" cap="none" strike="noStrike">
                <a:solidFill>
                  <a:srgbClr val="1CA1A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13" type="subTitle"/>
          </p:nvPr>
        </p:nvSpPr>
        <p:spPr>
          <a:xfrm>
            <a:off x="7073100" y="4048175"/>
            <a:ext cx="1889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1AF"/>
              </a:buClr>
              <a:buSzPts val="1100"/>
              <a:buFont typeface="DM Sans"/>
              <a:buNone/>
              <a:defRPr b="1" i="0" sz="1100" u="none" cap="none" strike="noStrike">
                <a:solidFill>
                  <a:srgbClr val="1CA1A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19"/>
          <p:cNvSpPr txBox="1"/>
          <p:nvPr/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‹#›</a:t>
            </a:fld>
            <a:endParaRPr b="0" i="0" sz="6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©6point6 2023  |  Commercial in confidence</a:t>
            </a:r>
            <a:endParaRPr b="0" i="0" sz="6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02288" y="4659250"/>
            <a:ext cx="960175" cy="2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">
  <p:cSld name="CUSTOM_2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6831300" y="-22800"/>
            <a:ext cx="2350800" cy="518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2023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  |  </a:t>
            </a:r>
            <a:r>
              <a:rPr lang="en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Commercial in confidence</a:t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50825" y="986325"/>
            <a:ext cx="6300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subTitle"/>
          </p:nvPr>
        </p:nvSpPr>
        <p:spPr>
          <a:xfrm>
            <a:off x="256025" y="664650"/>
            <a:ext cx="63000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"/>
              <a:buNone/>
              <a:defRPr i="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CUSTOM_13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288" y="4659250"/>
            <a:ext cx="960175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2023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  |  </a:t>
            </a:r>
            <a:r>
              <a:rPr lang="en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Commercial in confidence</a:t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256025" y="664650"/>
            <a:ext cx="87066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"/>
              <a:buNone/>
              <a:defRPr i="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256025" y="240750"/>
            <a:ext cx="87066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Timelin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288" y="4659250"/>
            <a:ext cx="960175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2023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  |  </a:t>
            </a:r>
            <a:r>
              <a:rPr lang="en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Commercial in confidence</a:t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67125" y="1067800"/>
            <a:ext cx="86508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256025" y="664650"/>
            <a:ext cx="8661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"/>
              <a:buNone/>
              <a:defRPr i="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256025" y="240750"/>
            <a:ext cx="86619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 showMasterSp="0">
  <p:cSld name="TITLE_AND_BODY_1_2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288" y="4659250"/>
            <a:ext cx="960175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2023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  |  </a:t>
            </a:r>
            <a:r>
              <a:rPr lang="en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Commercial in confidence</a:t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">
  <p:cSld name="TITLE_1_1_1_1_3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256025" y="1377550"/>
            <a:ext cx="25524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DM Sans Medium"/>
              <a:buNone/>
              <a:defRPr b="0" i="0" sz="13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256025" y="1795225"/>
            <a:ext cx="2552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M Sans"/>
              <a:buNone/>
              <a:defRPr b="0" i="0" sz="12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288" y="4659250"/>
            <a:ext cx="960175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2023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  |  </a:t>
            </a:r>
            <a:r>
              <a:rPr lang="en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Commercial in confidence</a:t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" name="Google Shape;45;p7"/>
          <p:cNvSpPr txBox="1"/>
          <p:nvPr>
            <p:ph idx="3" type="subTitle"/>
          </p:nvPr>
        </p:nvSpPr>
        <p:spPr>
          <a:xfrm>
            <a:off x="3056375" y="1377550"/>
            <a:ext cx="25524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DM Sans Medium"/>
              <a:buNone/>
              <a:defRPr b="0" i="0" sz="13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subTitle"/>
          </p:nvPr>
        </p:nvSpPr>
        <p:spPr>
          <a:xfrm>
            <a:off x="3056375" y="1795225"/>
            <a:ext cx="2552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M Sans"/>
              <a:buNone/>
              <a:defRPr b="0" i="0" sz="12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5" type="subTitle"/>
          </p:nvPr>
        </p:nvSpPr>
        <p:spPr>
          <a:xfrm>
            <a:off x="5856725" y="1377550"/>
            <a:ext cx="25524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DM Sans Medium"/>
              <a:buNone/>
              <a:defRPr b="0" i="0" sz="13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b="0"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6" type="subTitle"/>
          </p:nvPr>
        </p:nvSpPr>
        <p:spPr>
          <a:xfrm>
            <a:off x="5856725" y="1795225"/>
            <a:ext cx="2552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M Sans"/>
              <a:buNone/>
              <a:defRPr b="0" i="0" sz="12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DM Sans"/>
              <a:buNone/>
              <a:defRPr b="0" i="0" sz="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7" type="subTitle"/>
          </p:nvPr>
        </p:nvSpPr>
        <p:spPr>
          <a:xfrm>
            <a:off x="256025" y="664650"/>
            <a:ext cx="87066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"/>
              <a:buNone/>
              <a:defRPr i="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256025" y="240750"/>
            <a:ext cx="87066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 ">
  <p:cSld name="CUSTOM_2_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256025" y="1778550"/>
            <a:ext cx="22113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"/>
              <a:buNone/>
              <a:defRPr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subTitle"/>
          </p:nvPr>
        </p:nvSpPr>
        <p:spPr>
          <a:xfrm>
            <a:off x="3137125" y="1778550"/>
            <a:ext cx="225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"/>
              <a:buNone/>
              <a:defRPr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subTitle"/>
          </p:nvPr>
        </p:nvSpPr>
        <p:spPr>
          <a:xfrm>
            <a:off x="6018225" y="1778550"/>
            <a:ext cx="22113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"/>
              <a:buNone/>
              <a:defRPr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288" y="4659250"/>
            <a:ext cx="960175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8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2023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  |  </a:t>
            </a:r>
            <a:r>
              <a:rPr lang="en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Commercial in confidence</a:t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" name="Google Shape;58;p8"/>
          <p:cNvSpPr txBox="1"/>
          <p:nvPr>
            <p:ph idx="4" type="subTitle"/>
          </p:nvPr>
        </p:nvSpPr>
        <p:spPr>
          <a:xfrm>
            <a:off x="256025" y="3310050"/>
            <a:ext cx="22113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"/>
              <a:buNone/>
              <a:defRPr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5" type="subTitle"/>
          </p:nvPr>
        </p:nvSpPr>
        <p:spPr>
          <a:xfrm>
            <a:off x="3137125" y="3310050"/>
            <a:ext cx="225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"/>
              <a:buNone/>
              <a:defRPr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6" type="subTitle"/>
          </p:nvPr>
        </p:nvSpPr>
        <p:spPr>
          <a:xfrm>
            <a:off x="6018225" y="3310050"/>
            <a:ext cx="22113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"/>
              <a:buNone/>
              <a:defRPr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DM Sans"/>
              <a:buNone/>
              <a:defRPr i="0" sz="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7" type="subTitle"/>
          </p:nvPr>
        </p:nvSpPr>
        <p:spPr>
          <a:xfrm>
            <a:off x="256025" y="664650"/>
            <a:ext cx="87066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"/>
              <a:buNone/>
              <a:defRPr i="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256025" y="240750"/>
            <a:ext cx="87066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 Grey">
  <p:cSld name="TITLE_1_1_1_1_2_1_1_1_2">
    <p:bg>
      <p:bgPr>
        <a:solidFill>
          <a:srgbClr val="D8D8D8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9"/>
          <p:cNvCxnSpPr/>
          <p:nvPr/>
        </p:nvCxnSpPr>
        <p:spPr>
          <a:xfrm>
            <a:off x="9389475" y="4801775"/>
            <a:ext cx="0" cy="6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288" y="4659250"/>
            <a:ext cx="960175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9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2023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  |  </a:t>
            </a:r>
            <a:r>
              <a:rPr lang="en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Commercial in confidence</a:t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256025" y="664650"/>
            <a:ext cx="87066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"/>
              <a:buNone/>
              <a:defRPr i="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256025" y="240750"/>
            <a:ext cx="87066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30">
          <p15:clr>
            <a:srgbClr val="FA7B17"/>
          </p15:clr>
        </p15:guide>
        <p15:guide id="2" orient="horz" pos="181">
          <p15:clr>
            <a:srgbClr val="0000FF"/>
          </p15:clr>
        </p15:guide>
        <p15:guide id="3" orient="horz" pos="648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lank Black">
  <p:cSld name="CUSTOM_1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229950" y="1603925"/>
            <a:ext cx="4948500" cy="612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64272" y="4740800"/>
            <a:ext cx="409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/>
          <p:cNvSpPr txBox="1"/>
          <p:nvPr/>
        </p:nvSpPr>
        <p:spPr>
          <a:xfrm>
            <a:off x="379225" y="4740800"/>
            <a:ext cx="2344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2023 </a:t>
            </a:r>
            <a:r>
              <a:rPr lang="en" sz="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|  Commercial in Confidence</a:t>
            </a:r>
            <a:endParaRPr sz="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>
            <p:ph idx="1" type="subTitle"/>
          </p:nvPr>
        </p:nvSpPr>
        <p:spPr>
          <a:xfrm>
            <a:off x="256025" y="664650"/>
            <a:ext cx="87066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i="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2" type="title"/>
          </p:nvPr>
        </p:nvSpPr>
        <p:spPr>
          <a:xfrm>
            <a:off x="256025" y="240750"/>
            <a:ext cx="87066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9950" y="1603925"/>
            <a:ext cx="49485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8">
          <p15:clr>
            <a:srgbClr val="FFFF0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majorgeeks.com/files/details/caffeine.html" TargetMode="External"/><Relationship Id="rId4" Type="http://schemas.openxmlformats.org/officeDocument/2006/relationships/hyperlink" Target="https://intelliscapesolutions.com/apps/caffein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anthony.mckale@6point6.co.u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upport.microsoft.com/en-us/office/manage-email-messages-by-using-rules-c24f5dea-9465-4df4-ad17-a50704d66c59" TargetMode="External"/><Relationship Id="rId4" Type="http://schemas.openxmlformats.org/officeDocument/2006/relationships/hyperlink" Target="https://www.loginradius.com/blog/growth/gmail-productivity-tips-to-try-right-now/" TargetMode="External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34" l="0" r="0" t="7834"/>
          <a:stretch/>
        </p:blipFill>
        <p:spPr>
          <a:xfrm>
            <a:off x="4650327" y="0"/>
            <a:ext cx="4574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>
            <a:off x="4556614" y="0"/>
            <a:ext cx="1470600" cy="181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247888" y="3095825"/>
            <a:ext cx="3439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</a:t>
            </a:r>
            <a:r>
              <a:rPr i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 </a:t>
            </a:r>
            <a:r>
              <a:rPr i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Anthony McKale</a:t>
            </a:r>
            <a:br>
              <a:rPr i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Associate Director of DevOps and Cloud</a:t>
            </a:r>
            <a:endParaRPr i="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247888" y="3836102"/>
            <a:ext cx="19659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Date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12-2023</a:t>
            </a:r>
            <a:endParaRPr b="0" i="0" sz="12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250827" y="837950"/>
            <a:ext cx="43995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Art of Demotivation: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 want to work but 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Meetings are killing me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i="0" sz="2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256025" y="838950"/>
            <a:ext cx="4533000" cy="3465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“Cognitive dissonance”</a:t>
            </a:r>
            <a:br>
              <a:rPr lang="en" sz="2200">
                <a:solidFill>
                  <a:schemeClr val="dk1"/>
                </a:solidFill>
              </a:rPr>
            </a:b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Images are </a:t>
            </a:r>
            <a:r>
              <a:rPr lang="en" sz="2200">
                <a:solidFill>
                  <a:schemeClr val="dk1"/>
                </a:solidFill>
              </a:rPr>
              <a:t>simpler</a:t>
            </a:r>
            <a:r>
              <a:rPr lang="en" sz="2200">
                <a:solidFill>
                  <a:schemeClr val="dk1"/>
                </a:solidFill>
              </a:rPr>
              <a:t> than Words</a:t>
            </a:r>
            <a:br>
              <a:rPr lang="en" sz="2200">
                <a:solidFill>
                  <a:schemeClr val="dk1"/>
                </a:solidFill>
              </a:rPr>
            </a:b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Avatars over Names</a:t>
            </a:r>
            <a:br>
              <a:rPr lang="en" sz="2200">
                <a:solidFill>
                  <a:schemeClr val="dk1"/>
                </a:solidFill>
              </a:rPr>
            </a:b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Set Avatars for everything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Slack, Teams, Git, Google…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Ask </a:t>
            </a:r>
            <a:r>
              <a:rPr lang="en" sz="2200">
                <a:solidFill>
                  <a:schemeClr val="dk1"/>
                </a:solidFill>
              </a:rPr>
              <a:t>Colleagues</a:t>
            </a:r>
            <a:r>
              <a:rPr lang="en" sz="2200">
                <a:solidFill>
                  <a:schemeClr val="dk1"/>
                </a:solidFill>
              </a:rPr>
              <a:t> to do the same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63" name="Google Shape;263;p29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Slack is a confusing time sink</a:t>
            </a:r>
            <a:endParaRPr b="1"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725" y="514125"/>
            <a:ext cx="3327274" cy="34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256025" y="838950"/>
            <a:ext cx="4533000" cy="3465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arenR"/>
            </a:pPr>
            <a:r>
              <a:rPr lang="en" sz="2200">
                <a:solidFill>
                  <a:schemeClr val="dk1"/>
                </a:solidFill>
              </a:rPr>
              <a:t>Help Self: Pods / </a:t>
            </a:r>
            <a:r>
              <a:rPr lang="en" sz="2200">
                <a:solidFill>
                  <a:schemeClr val="dk1"/>
                </a:solidFill>
              </a:rPr>
              <a:t>book a room</a:t>
            </a:r>
            <a:r>
              <a:rPr lang="en" sz="2200">
                <a:solidFill>
                  <a:schemeClr val="dk1"/>
                </a:solidFill>
              </a:rPr>
              <a:t> are good but too few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arenR"/>
            </a:pPr>
            <a:r>
              <a:rPr lang="en" sz="2200">
                <a:solidFill>
                  <a:schemeClr val="dk1"/>
                </a:solidFill>
              </a:rPr>
              <a:t>Book a regular desk far in advance, in quieter bit of the office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arenR"/>
            </a:pPr>
            <a:r>
              <a:rPr lang="en" sz="2200">
                <a:solidFill>
                  <a:schemeClr val="dk1"/>
                </a:solidFill>
              </a:rPr>
              <a:t>If people are just chatting loudy, </a:t>
            </a:r>
            <a:r>
              <a:rPr lang="en" sz="2200">
                <a:solidFill>
                  <a:schemeClr val="dk1"/>
                </a:solidFill>
              </a:rPr>
              <a:t>politely</a:t>
            </a:r>
            <a:r>
              <a:rPr lang="en" sz="2200">
                <a:solidFill>
                  <a:schemeClr val="dk1"/>
                </a:solidFill>
              </a:rPr>
              <a:t> point to your headset to remind them to be more </a:t>
            </a:r>
            <a:r>
              <a:rPr lang="en" sz="2200">
                <a:solidFill>
                  <a:schemeClr val="dk1"/>
                </a:solidFill>
              </a:rPr>
              <a:t>considerate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71" name="Google Shape;271;p30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Team Calls in the office are a 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noisy business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256025" y="838950"/>
            <a:ext cx="5563800" cy="3465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If you can’t help </a:t>
            </a:r>
            <a:r>
              <a:rPr lang="en" sz="2200">
                <a:solidFill>
                  <a:schemeClr val="dk1"/>
                </a:solidFill>
              </a:rPr>
              <a:t>yourself…</a:t>
            </a:r>
            <a:br>
              <a:rPr lang="en" sz="2200">
                <a:solidFill>
                  <a:schemeClr val="dk1"/>
                </a:solidFill>
              </a:rPr>
            </a:b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Help others: 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Set sound cancelling in teams to “high”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78" name="Google Shape;278;p31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Team Calls in the office are a 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noisy business</a:t>
            </a:r>
            <a:endParaRPr b="1"/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5" y="2334775"/>
            <a:ext cx="5424525" cy="27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256025" y="838950"/>
            <a:ext cx="6300000" cy="3465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Not recommended for just one laptop</a:t>
            </a:r>
            <a:br>
              <a:rPr lang="en" sz="2200">
                <a:solidFill>
                  <a:schemeClr val="dk1"/>
                </a:solidFill>
              </a:rPr>
            </a:br>
            <a:br>
              <a:rPr lang="en" sz="2200">
                <a:solidFill>
                  <a:schemeClr val="dk1"/>
                </a:solidFill>
              </a:rPr>
            </a:br>
            <a:r>
              <a:rPr b="1" lang="en" sz="2200">
                <a:solidFill>
                  <a:schemeClr val="dk1"/>
                </a:solidFill>
              </a:rPr>
              <a:t>but…</a:t>
            </a:r>
            <a:r>
              <a:rPr lang="en" sz="2200">
                <a:solidFill>
                  <a:schemeClr val="dk1"/>
                </a:solidFill>
              </a:rPr>
              <a:t>  Caffeine</a:t>
            </a:r>
            <a:br>
              <a:rPr lang="en" sz="2200">
                <a:solidFill>
                  <a:schemeClr val="dk1"/>
                </a:solidFill>
              </a:rPr>
            </a:b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if you are working two or three laptops, maybe a good idea</a:t>
            </a:r>
            <a:br>
              <a:rPr lang="en" sz="2200">
                <a:solidFill>
                  <a:schemeClr val="dk1"/>
                </a:solidFill>
              </a:rPr>
            </a:b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But… if used, you </a:t>
            </a:r>
            <a:r>
              <a:rPr b="1" lang="en" sz="2200">
                <a:solidFill>
                  <a:schemeClr val="dk1"/>
                </a:solidFill>
              </a:rPr>
              <a:t>MUST manually</a:t>
            </a:r>
            <a:r>
              <a:rPr lang="en" sz="2200">
                <a:solidFill>
                  <a:schemeClr val="dk1"/>
                </a:solidFill>
              </a:rPr>
              <a:t> lock your laptop when it’s unattended (or your liable!)</a:t>
            </a:r>
            <a:br>
              <a:rPr lang="en" sz="2200">
                <a:solidFill>
                  <a:schemeClr val="dk1"/>
                </a:solidFill>
              </a:rPr>
            </a:br>
            <a:br>
              <a:rPr lang="en" sz="2200">
                <a:solidFill>
                  <a:schemeClr val="dk1"/>
                </a:solidFill>
              </a:rPr>
            </a:br>
            <a:r>
              <a:rPr lang="en" sz="1700" u="sng">
                <a:solidFill>
                  <a:schemeClr val="hlink"/>
                </a:solidFill>
                <a:hlinkClick r:id="rId3"/>
              </a:rPr>
              <a:t>https://www.majorgeeks.com/files/details/caffeine.html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700" u="sng">
                <a:solidFill>
                  <a:schemeClr val="hlink"/>
                </a:solidFill>
                <a:hlinkClick r:id="rId4"/>
              </a:rPr>
              <a:t>https://intelliscapesolutions.com/apps/caffeine</a:t>
            </a: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86" name="Google Shape;286;p32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Unlocking laptops </a:t>
            </a:r>
            <a:r>
              <a:rPr b="1" lang="en">
                <a:solidFill>
                  <a:schemeClr val="dk1"/>
                </a:solidFill>
              </a:rPr>
              <a:t>is a time sink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idx="1" type="subTitle"/>
          </p:nvPr>
        </p:nvSpPr>
        <p:spPr>
          <a:xfrm>
            <a:off x="5105600" y="1051275"/>
            <a:ext cx="4054800" cy="451500"/>
          </a:xfrm>
          <a:prstGeom prst="rect">
            <a:avLst/>
          </a:prstGeom>
          <a:solidFill>
            <a:srgbClr val="7900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400"/>
              <a:t> </a:t>
            </a:r>
            <a:endParaRPr sz="1400"/>
          </a:p>
        </p:txBody>
      </p:sp>
      <p:sp>
        <p:nvSpPr>
          <p:cNvPr id="292" name="Google Shape;292;p33"/>
          <p:cNvSpPr txBox="1"/>
          <p:nvPr>
            <p:ph type="title"/>
          </p:nvPr>
        </p:nvSpPr>
        <p:spPr>
          <a:xfrm>
            <a:off x="229950" y="206150"/>
            <a:ext cx="5643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6000"/>
              <a:t>Questions ?</a:t>
            </a:r>
            <a:endParaRPr sz="6000"/>
          </a:p>
        </p:txBody>
      </p:sp>
      <p:sp>
        <p:nvSpPr>
          <p:cNvPr id="293" name="Google Shape;293;p33"/>
          <p:cNvSpPr txBox="1"/>
          <p:nvPr>
            <p:ph idx="3" type="subTitle"/>
          </p:nvPr>
        </p:nvSpPr>
        <p:spPr>
          <a:xfrm>
            <a:off x="229950" y="722225"/>
            <a:ext cx="871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94" name="Google Shape;2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200" y="1496000"/>
            <a:ext cx="3054575" cy="26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idx="1" type="subTitle"/>
          </p:nvPr>
        </p:nvSpPr>
        <p:spPr>
          <a:xfrm>
            <a:off x="2503190" y="2029775"/>
            <a:ext cx="4137600" cy="20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 sz="1700">
                <a:solidFill>
                  <a:schemeClr val="accent5"/>
                </a:solidFill>
              </a:rPr>
              <a:t>If you have any questions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3"/>
              </a:rPr>
              <a:t>anthony.mckale@6point6.co.uk</a:t>
            </a:r>
            <a:br>
              <a:rPr lang="en" sz="1200">
                <a:solidFill>
                  <a:schemeClr val="accent5"/>
                </a:solidFill>
              </a:rPr>
            </a:br>
            <a:r>
              <a:rPr lang="en" sz="1200">
                <a:solidFill>
                  <a:schemeClr val="accent5"/>
                </a:solidFill>
              </a:rPr>
              <a:t>#dep-eng-devops (slack)  </a:t>
            </a:r>
            <a:endParaRPr sz="1200">
              <a:solidFill>
                <a:schemeClr val="accent5"/>
              </a:solidFill>
            </a:endParaRPr>
          </a:p>
        </p:txBody>
      </p:sp>
      <p:sp>
        <p:nvSpPr>
          <p:cNvPr id="300" name="Google Shape;300;p34"/>
          <p:cNvSpPr txBox="1"/>
          <p:nvPr>
            <p:ph idx="1" type="subTitle"/>
          </p:nvPr>
        </p:nvSpPr>
        <p:spPr>
          <a:xfrm>
            <a:off x="2388525" y="441225"/>
            <a:ext cx="4252200" cy="12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2300">
                <a:solidFill>
                  <a:schemeClr val="dk1"/>
                </a:solidFill>
              </a:rPr>
              <a:t>Thank you for your </a:t>
            </a:r>
            <a:br>
              <a:rPr b="1" lang="en" sz="2300">
                <a:solidFill>
                  <a:schemeClr val="dk1"/>
                </a:solidFill>
              </a:rPr>
            </a:br>
            <a:r>
              <a:rPr b="1" lang="en" sz="2300">
                <a:solidFill>
                  <a:schemeClr val="dk1"/>
                </a:solidFill>
              </a:rPr>
              <a:t>Awesomeness</a:t>
            </a:r>
            <a:r>
              <a:rPr b="1" lang="en" sz="1800">
                <a:solidFill>
                  <a:schemeClr val="dk1"/>
                </a:solidFill>
              </a:rPr>
              <a:t>  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2529" l="0" r="11150" t="12529"/>
          <a:stretch/>
        </p:blipFill>
        <p:spPr>
          <a:xfrm>
            <a:off x="5080225" y="0"/>
            <a:ext cx="406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/>
          <p:nvPr/>
        </p:nvSpPr>
        <p:spPr>
          <a:xfrm>
            <a:off x="4521100" y="0"/>
            <a:ext cx="1511700" cy="323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250825" y="928275"/>
            <a:ext cx="521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3 basic needs of happy workers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-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 need to be able to work well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-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 need to value my work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-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 need to be valued for my work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2529" l="0" r="11150" t="12529"/>
          <a:stretch/>
        </p:blipFill>
        <p:spPr>
          <a:xfrm>
            <a:off x="5080225" y="0"/>
            <a:ext cx="406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/>
          <p:nvPr/>
        </p:nvSpPr>
        <p:spPr>
          <a:xfrm>
            <a:off x="4521100" y="0"/>
            <a:ext cx="1511700" cy="323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250825" y="928275"/>
            <a:ext cx="521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3 basic needs of happy workers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-"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 need to be able to work well</a:t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-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 need to value my work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-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 need to be valued for my work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3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Contents: Make DevOps great again</a:t>
            </a:r>
            <a:endParaRPr b="1"/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150" y="749200"/>
            <a:ext cx="4210683" cy="399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332000" y="838950"/>
            <a:ext cx="6300000" cy="3465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I need to be able to work well but….</a:t>
            </a:r>
            <a:br>
              <a:rPr b="1" lang="en" sz="2200">
                <a:solidFill>
                  <a:schemeClr val="dk1"/>
                </a:solidFill>
              </a:rPr>
            </a:br>
            <a:br>
              <a:rPr b="1" lang="en" sz="2200">
                <a:solidFill>
                  <a:schemeClr val="dk1"/>
                </a:solidFill>
              </a:rPr>
            </a:br>
            <a:r>
              <a:rPr b="1" lang="en" sz="2200">
                <a:solidFill>
                  <a:schemeClr val="dk1"/>
                </a:solidFill>
              </a:rPr>
              <a:t>I have no time</a:t>
            </a:r>
            <a:br>
              <a:rPr b="1"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Meetings are a time sink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Email is a time sink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/>
              <a:t>Slack is a time sink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Multiple laptops locking is a time sink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24" name="Google Shape;224;p24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Contents </a:t>
            </a:r>
            <a:endParaRPr b="1"/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993" y="338850"/>
            <a:ext cx="1530600" cy="145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256025" y="838950"/>
            <a:ext cx="6300000" cy="3465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1) Prioritise</a:t>
            </a:r>
            <a:r>
              <a:rPr lang="en" sz="2200">
                <a:solidFill>
                  <a:schemeClr val="dk1"/>
                </a:solidFill>
              </a:rPr>
              <a:t> your meetings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devops team meeting, standups, retros, workshops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2) Book “focus time” as a meeting, aim for 3-4 hours per day as a single block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3) Dual Laptop: Invite client and 6p6 email to meetings to prevent stressful double booking</a:t>
            </a:r>
            <a:br>
              <a:rPr lang="en" sz="2200">
                <a:solidFill>
                  <a:schemeClr val="dk1"/>
                </a:solidFill>
              </a:rPr>
            </a:b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4</a:t>
            </a:r>
            <a:r>
              <a:rPr lang="en" sz="2200">
                <a:solidFill>
                  <a:schemeClr val="dk1"/>
                </a:solidFill>
              </a:rPr>
              <a:t>) It’s ok to say no to pointless meetings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32" name="Google Shape;232;p25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Meetings are a time sink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256025" y="838950"/>
            <a:ext cx="6300000" cy="3465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Use Rules to filter inbox into buckets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* Rules guide for outlook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https://support.microsoft.com/en-us/office/manage-email-messages-by-using-rules-c24f5dea-9465-4df4-ad17-a50704d66c59</a:t>
            </a:r>
            <a:r>
              <a:rPr lang="en" sz="800">
                <a:solidFill>
                  <a:schemeClr val="dk1"/>
                </a:solidFill>
              </a:rPr>
              <a:t> </a:t>
            </a:r>
            <a:br>
              <a:rPr lang="en" sz="800">
                <a:solidFill>
                  <a:schemeClr val="dk1"/>
                </a:solidFill>
              </a:rPr>
            </a:b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* </a:t>
            </a:r>
            <a:r>
              <a:rPr lang="en" sz="1400">
                <a:solidFill>
                  <a:schemeClr val="dk1"/>
                </a:solidFill>
              </a:rPr>
              <a:t>Rules are called Labels in gmail see step 8 of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100" u="sng">
                <a:solidFill>
                  <a:schemeClr val="hlink"/>
                </a:solidFill>
                <a:hlinkClick r:id="rId4"/>
              </a:rPr>
              <a:t>https://www.loginradius.com/blog/growth/gmail-productivity-tips-to-try-right-now/</a:t>
            </a:r>
            <a:r>
              <a:rPr lang="en" sz="1100">
                <a:solidFill>
                  <a:schemeClr val="dk1"/>
                </a:solidFill>
              </a:rPr>
              <a:t> 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239" name="Google Shape;239;p26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Email is</a:t>
            </a:r>
            <a:r>
              <a:rPr b="1" lang="en">
                <a:solidFill>
                  <a:schemeClr val="dk1"/>
                </a:solidFill>
              </a:rPr>
              <a:t> a noisy time sink</a:t>
            </a:r>
            <a:endParaRPr b="1"/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1425" y="328948"/>
            <a:ext cx="1885275" cy="37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256025" y="838950"/>
            <a:ext cx="4956900" cy="3465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“Alarm bell in a room of Alarms”</a:t>
            </a:r>
            <a:br>
              <a:rPr lang="en" sz="2200">
                <a:solidFill>
                  <a:schemeClr val="dk1"/>
                </a:solidFill>
              </a:rPr>
            </a:b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Brains like prioritisation not interrupting noise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“Mute” status update or conversation channels, and review then manually on your terms</a:t>
            </a:r>
            <a:br>
              <a:rPr lang="en" sz="2200">
                <a:solidFill>
                  <a:schemeClr val="dk1"/>
                </a:solidFill>
              </a:rPr>
            </a:b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Or “Change Notifications”</a:t>
            </a:r>
            <a:br>
              <a:rPr lang="en" sz="2200">
                <a:solidFill>
                  <a:schemeClr val="dk1"/>
                </a:solidFill>
              </a:rPr>
            </a:br>
            <a:endParaRPr sz="2200"/>
          </a:p>
        </p:txBody>
      </p:sp>
      <p:sp>
        <p:nvSpPr>
          <p:cNvPr id="247" name="Google Shape;247;p27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Slack is</a:t>
            </a:r>
            <a:r>
              <a:rPr b="1" lang="en">
                <a:solidFill>
                  <a:schemeClr val="dk1"/>
                </a:solidFill>
              </a:rPr>
              <a:t> a </a:t>
            </a:r>
            <a:r>
              <a:rPr b="1" lang="en">
                <a:solidFill>
                  <a:schemeClr val="dk1"/>
                </a:solidFill>
              </a:rPr>
              <a:t>interrupting</a:t>
            </a:r>
            <a:r>
              <a:rPr b="1" lang="en">
                <a:solidFill>
                  <a:schemeClr val="dk1"/>
                </a:solidFill>
              </a:rPr>
              <a:t> time sink</a:t>
            </a:r>
            <a:endParaRPr b="1"/>
          </a:p>
        </p:txBody>
      </p:sp>
      <p:pic>
        <p:nvPicPr>
          <p:cNvPr id="248" name="Google Shape;2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925" y="428463"/>
            <a:ext cx="3626276" cy="3876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256025" y="838950"/>
            <a:ext cx="4533000" cy="3465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“</a:t>
            </a:r>
            <a:r>
              <a:rPr b="1" lang="en" sz="2200">
                <a:solidFill>
                  <a:schemeClr val="dk1"/>
                </a:solidFill>
              </a:rPr>
              <a:t>Cognitive</a:t>
            </a:r>
            <a:r>
              <a:rPr b="1" lang="en" sz="2200">
                <a:solidFill>
                  <a:schemeClr val="dk1"/>
                </a:solidFill>
              </a:rPr>
              <a:t> dissonance”</a:t>
            </a:r>
            <a:br>
              <a:rPr lang="en" sz="2200">
                <a:solidFill>
                  <a:schemeClr val="dk1"/>
                </a:solidFill>
              </a:rPr>
            </a:b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Brains like consistency</a:t>
            </a:r>
            <a:br>
              <a:rPr lang="en" sz="2200">
                <a:solidFill>
                  <a:schemeClr val="dk1"/>
                </a:solidFill>
              </a:rPr>
            </a:b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Dancing moving conversations break that</a:t>
            </a:r>
            <a:br>
              <a:rPr lang="en" sz="2200">
                <a:solidFill>
                  <a:schemeClr val="dk1"/>
                </a:solidFill>
              </a:rPr>
            </a:b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Use “Show and sort” to make deterministic</a:t>
            </a:r>
            <a:endParaRPr sz="2200"/>
          </a:p>
        </p:txBody>
      </p:sp>
      <p:sp>
        <p:nvSpPr>
          <p:cNvPr id="255" name="Google Shape;255;p28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Slack is a confusing time sink</a:t>
            </a:r>
            <a:endParaRPr b="1"/>
          </a:p>
        </p:txBody>
      </p:sp>
      <p:pic>
        <p:nvPicPr>
          <p:cNvPr id="256" name="Google Shape;2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325" y="742625"/>
            <a:ext cx="4384125" cy="31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IC TEMPLATE">
  <a:themeElements>
    <a:clrScheme name="6point6">
      <a:dk1>
        <a:srgbClr val="000000"/>
      </a:dk1>
      <a:lt1>
        <a:srgbClr val="FFFFFF"/>
      </a:lt1>
      <a:dk2>
        <a:srgbClr val="CE0099"/>
      </a:dk2>
      <a:lt2>
        <a:srgbClr val="8854FC"/>
      </a:lt2>
      <a:accent1>
        <a:srgbClr val="00CEC3"/>
      </a:accent1>
      <a:accent2>
        <a:srgbClr val="79004F"/>
      </a:accent2>
      <a:accent3>
        <a:srgbClr val="302780"/>
      </a:accent3>
      <a:accent4>
        <a:srgbClr val="1CA1AF"/>
      </a:accent4>
      <a:accent5>
        <a:srgbClr val="666C69"/>
      </a:accent5>
      <a:accent6>
        <a:srgbClr val="D3D7D6"/>
      </a:accent6>
      <a:hlink>
        <a:srgbClr val="41424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