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66"/>
  </p:notesMasterIdLst>
  <p:handoutMasterIdLst>
    <p:handoutMasterId r:id="rId67"/>
  </p:handoutMasterIdLst>
  <p:sldIdLst>
    <p:sldId id="256" r:id="rId3"/>
    <p:sldId id="332" r:id="rId4"/>
    <p:sldId id="258" r:id="rId5"/>
    <p:sldId id="334" r:id="rId6"/>
    <p:sldId id="391" r:id="rId7"/>
    <p:sldId id="392" r:id="rId8"/>
    <p:sldId id="344" r:id="rId9"/>
    <p:sldId id="346" r:id="rId10"/>
    <p:sldId id="393" r:id="rId11"/>
    <p:sldId id="356" r:id="rId12"/>
    <p:sldId id="355" r:id="rId13"/>
    <p:sldId id="394" r:id="rId14"/>
    <p:sldId id="347" r:id="rId15"/>
    <p:sldId id="395" r:id="rId16"/>
    <p:sldId id="396" r:id="rId17"/>
    <p:sldId id="348" r:id="rId18"/>
    <p:sldId id="349" r:id="rId19"/>
    <p:sldId id="350" r:id="rId20"/>
    <p:sldId id="351" r:id="rId21"/>
    <p:sldId id="352" r:id="rId22"/>
    <p:sldId id="354" r:id="rId23"/>
    <p:sldId id="357" r:id="rId24"/>
    <p:sldId id="358" r:id="rId25"/>
    <p:sldId id="359" r:id="rId26"/>
    <p:sldId id="361" r:id="rId27"/>
    <p:sldId id="375" r:id="rId28"/>
    <p:sldId id="362" r:id="rId29"/>
    <p:sldId id="363" r:id="rId30"/>
    <p:sldId id="364" r:id="rId31"/>
    <p:sldId id="366" r:id="rId32"/>
    <p:sldId id="400" r:id="rId33"/>
    <p:sldId id="370" r:id="rId34"/>
    <p:sldId id="369" r:id="rId35"/>
    <p:sldId id="476" r:id="rId36"/>
    <p:sldId id="477" r:id="rId37"/>
    <p:sldId id="478" r:id="rId38"/>
    <p:sldId id="441" r:id="rId39"/>
    <p:sldId id="474" r:id="rId40"/>
    <p:sldId id="433" r:id="rId41"/>
    <p:sldId id="475" r:id="rId42"/>
    <p:sldId id="473" r:id="rId43"/>
    <p:sldId id="429" r:id="rId44"/>
    <p:sldId id="430" r:id="rId45"/>
    <p:sldId id="439" r:id="rId46"/>
    <p:sldId id="428" r:id="rId47"/>
    <p:sldId id="431" r:id="rId48"/>
    <p:sldId id="432" r:id="rId49"/>
    <p:sldId id="425" r:id="rId50"/>
    <p:sldId id="371" r:id="rId51"/>
    <p:sldId id="397" r:id="rId52"/>
    <p:sldId id="398" r:id="rId53"/>
    <p:sldId id="372" r:id="rId54"/>
    <p:sldId id="377" r:id="rId55"/>
    <p:sldId id="399" r:id="rId56"/>
    <p:sldId id="479" r:id="rId57"/>
    <p:sldId id="480" r:id="rId58"/>
    <p:sldId id="483" r:id="rId59"/>
    <p:sldId id="481" r:id="rId60"/>
    <p:sldId id="482" r:id="rId61"/>
    <p:sldId id="484" r:id="rId62"/>
    <p:sldId id="485" r:id="rId63"/>
    <p:sldId id="389" r:id="rId64"/>
    <p:sldId id="38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Facts" id="{D6368BC7-F94E-4B86-B1DB-77B49E88E994}">
          <p14:sldIdLst>
            <p14:sldId id="258"/>
            <p14:sldId id="334"/>
            <p14:sldId id="391"/>
            <p14:sldId id="392"/>
          </p14:sldIdLst>
        </p14:section>
        <p14:section name="Basic Python" id="{300E9F9A-85BD-4F21-8CF5-116E06A6622E}">
          <p14:sldIdLst>
            <p14:sldId id="344"/>
            <p14:sldId id="346"/>
            <p14:sldId id="393"/>
            <p14:sldId id="356"/>
          </p14:sldIdLst>
        </p14:section>
        <p14:section name="Primitives" id="{AFC9B623-8A4A-4673-B069-2A79461DB7E7}">
          <p14:sldIdLst>
            <p14:sldId id="355"/>
            <p14:sldId id="394"/>
            <p14:sldId id="347"/>
            <p14:sldId id="395"/>
            <p14:sldId id="396"/>
            <p14:sldId id="348"/>
            <p14:sldId id="349"/>
            <p14:sldId id="350"/>
            <p14:sldId id="351"/>
            <p14:sldId id="352"/>
            <p14:sldId id="354"/>
          </p14:sldIdLst>
        </p14:section>
        <p14:section name="Functions" id="{59CEF4B3-D74E-4BCA-AB3E-984122D37503}">
          <p14:sldIdLst>
            <p14:sldId id="357"/>
            <p14:sldId id="358"/>
            <p14:sldId id="359"/>
            <p14:sldId id="361"/>
            <p14:sldId id="375"/>
          </p14:sldIdLst>
        </p14:section>
        <p14:section name="Tooling" id="{474F7912-6FD7-48B2-82BD-B7F611D43E2E}">
          <p14:sldIdLst>
            <p14:sldId id="362"/>
            <p14:sldId id="363"/>
            <p14:sldId id="364"/>
          </p14:sldIdLst>
        </p14:section>
        <p14:section name="Styling" id="{96D48E47-6CA2-47FA-B44E-D07B261711E5}">
          <p14:sldIdLst>
            <p14:sldId id="366"/>
            <p14:sldId id="400"/>
            <p14:sldId id="370"/>
            <p14:sldId id="369"/>
          </p14:sldIdLst>
        </p14:section>
        <p14:section name="Testing" id="{B004D49E-E8FE-4A7B-859E-36116FC6A954}">
          <p14:sldIdLst>
            <p14:sldId id="476"/>
            <p14:sldId id="477"/>
            <p14:sldId id="478"/>
            <p14:sldId id="441"/>
            <p14:sldId id="474"/>
            <p14:sldId id="433"/>
            <p14:sldId id="475"/>
            <p14:sldId id="473"/>
            <p14:sldId id="429"/>
            <p14:sldId id="430"/>
            <p14:sldId id="439"/>
            <p14:sldId id="428"/>
            <p14:sldId id="431"/>
            <p14:sldId id="432"/>
            <p14:sldId id="425"/>
            <p14:sldId id="371"/>
            <p14:sldId id="397"/>
            <p14:sldId id="398"/>
            <p14:sldId id="372"/>
            <p14:sldId id="377"/>
            <p14:sldId id="399"/>
          </p14:sldIdLst>
        </p14:section>
        <p14:section name="Mr McKale's Shipping" id="{349D4D1A-AC06-4360-9F61-BC6527C9B4FA}">
          <p14:sldIdLst>
            <p14:sldId id="479"/>
            <p14:sldId id="480"/>
            <p14:sldId id="483"/>
            <p14:sldId id="481"/>
            <p14:sldId id="482"/>
            <p14:sldId id="484"/>
            <p14:sldId id="485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black/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RiverSafeUK/exercise-mr-salesman" TargetMode="Externa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Friday Training Hour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5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Principal Engineer</a:t>
            </a:r>
          </a:p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18/03/2022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4" y="2282868"/>
            <a:ext cx="10019678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“Python 101” v2</a:t>
            </a:r>
          </a:p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Mr McKale’s Shipping Exercise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Now deeper…</a:t>
            </a:r>
          </a:p>
          <a:p>
            <a:pPr marL="0" indent="0">
              <a:buNone/>
            </a:pPr>
            <a:endParaRPr lang="en-GB" sz="5400" dirty="0"/>
          </a:p>
          <a:p>
            <a:pPr>
              <a:buFontTx/>
              <a:buChar char="-"/>
            </a:pPr>
            <a:r>
              <a:rPr lang="en-GB" sz="5400" dirty="0"/>
              <a:t>Primitives</a:t>
            </a:r>
          </a:p>
          <a:p>
            <a:pPr>
              <a:buFontTx/>
              <a:buChar char="-"/>
            </a:pPr>
            <a:r>
              <a:rPr lang="en-GB" sz="5400" dirty="0"/>
              <a:t>Functions</a:t>
            </a:r>
          </a:p>
          <a:p>
            <a:pPr marL="0" indent="0">
              <a:buNone/>
            </a:pPr>
            <a:endParaRPr lang="en-GB" sz="5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0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Primitives</a:t>
            </a:r>
          </a:p>
        </p:txBody>
      </p:sp>
    </p:spTree>
    <p:extLst>
      <p:ext uri="{BB962C8B-B14F-4D97-AF65-F5344CB8AC3E}">
        <p14:creationId xmlns:p14="http://schemas.microsoft.com/office/powerpoint/2010/main" val="228296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Languages have variables for storing data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r>
              <a:rPr lang="en-GB" sz="4800" dirty="0"/>
              <a:t>Read </a:t>
            </a:r>
            <a:r>
              <a:rPr lang="en-GB" sz="4800" dirty="0" err="1"/>
              <a:t>stdtype</a:t>
            </a:r>
            <a:r>
              <a:rPr lang="en-GB" sz="4800" dirty="0"/>
              <a:t> docs for more info</a:t>
            </a:r>
          </a:p>
          <a:p>
            <a:pPr marL="0" indent="0">
              <a:buNone/>
            </a:pPr>
            <a:r>
              <a:rPr lang="en-GB" sz="4800" dirty="0"/>
              <a:t>See </a:t>
            </a:r>
            <a:r>
              <a:rPr lang="en-GB" sz="4800" dirty="0">
                <a:hlinkClick r:id="rId2"/>
              </a:rPr>
              <a:t>https://docs.python.org/3/library/stdtypes.html</a:t>
            </a:r>
            <a:r>
              <a:rPr lang="en-GB" sz="4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Python’s simple variable types are: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1B52E-22CE-44C3-A33D-A355363223AF}"/>
              </a:ext>
            </a:extLst>
          </p:cNvPr>
          <p:cNvSpPr txBox="1"/>
          <p:nvPr/>
        </p:nvSpPr>
        <p:spPr>
          <a:xfrm>
            <a:off x="4644299" y="2884967"/>
            <a:ext cx="8024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3600" dirty="0"/>
              <a:t>Strings:</a:t>
            </a:r>
          </a:p>
          <a:p>
            <a:pPr marL="0" indent="0">
              <a:buNone/>
            </a:pPr>
            <a:r>
              <a:rPr lang="en-GB" sz="3600" dirty="0"/>
              <a:t>	‘word’, ‘some words’, ‘</a:t>
            </a:r>
            <a:r>
              <a:rPr lang="en-GB" sz="3600" dirty="0" err="1"/>
              <a:t>cHaRaCtRrS</a:t>
            </a:r>
            <a:r>
              <a:rPr lang="en-GB" sz="3600" dirty="0"/>
              <a:t>’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Collections:</a:t>
            </a:r>
          </a:p>
          <a:p>
            <a:pPr marL="0" indent="0">
              <a:buNone/>
            </a:pPr>
            <a:r>
              <a:rPr lang="en-GB" sz="3600" dirty="0"/>
              <a:t>	[1,2,3]</a:t>
            </a:r>
          </a:p>
          <a:p>
            <a:pPr marL="0" indent="0">
              <a:buNone/>
            </a:pPr>
            <a:r>
              <a:rPr lang="en-GB" sz="3600" dirty="0"/>
              <a:t>	{‘name’: ‘</a:t>
            </a:r>
            <a:r>
              <a:rPr lang="en-GB" sz="3600" dirty="0" err="1"/>
              <a:t>anthony</a:t>
            </a:r>
            <a:r>
              <a:rPr lang="en-GB" sz="3600" dirty="0"/>
              <a:t>’, age: ‘21’}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6BA68-F24A-49EB-89C1-37E5E4F71DC9}"/>
              </a:ext>
            </a:extLst>
          </p:cNvPr>
          <p:cNvSpPr txBox="1"/>
          <p:nvPr/>
        </p:nvSpPr>
        <p:spPr>
          <a:xfrm>
            <a:off x="475897" y="2884967"/>
            <a:ext cx="44600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3600" dirty="0"/>
              <a:t>Booleans:</a:t>
            </a:r>
          </a:p>
          <a:p>
            <a:pPr marL="0" indent="0">
              <a:buNone/>
            </a:pPr>
            <a:r>
              <a:rPr lang="en-GB" sz="3600" dirty="0"/>
              <a:t>	True/False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Numbers:</a:t>
            </a:r>
          </a:p>
          <a:p>
            <a:pPr marL="0" indent="0">
              <a:buNone/>
            </a:pPr>
            <a:r>
              <a:rPr lang="en-GB" sz="3600" dirty="0"/>
              <a:t>	1, 2, 3, 0, -1, 0.5</a:t>
            </a:r>
          </a:p>
        </p:txBody>
      </p:sp>
    </p:spTree>
    <p:extLst>
      <p:ext uri="{BB962C8B-B14F-4D97-AF65-F5344CB8AC3E}">
        <p14:creationId xmlns:p14="http://schemas.microsoft.com/office/powerpoint/2010/main" val="389317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200" y="1301842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Used to entry into functions like </a:t>
            </a:r>
            <a:r>
              <a:rPr lang="en-GB" sz="3200" i="1" dirty="0"/>
              <a:t>print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Example:</a:t>
            </a:r>
          </a:p>
          <a:p>
            <a:pPr marL="457200" lvl="1" indent="0">
              <a:buNone/>
            </a:pPr>
            <a:r>
              <a:rPr lang="en-GB" sz="2800" dirty="0"/>
              <a:t>creates a </a:t>
            </a:r>
            <a:r>
              <a:rPr lang="en-GB" sz="2800" i="1" dirty="0"/>
              <a:t>string </a:t>
            </a:r>
            <a:r>
              <a:rPr lang="en-GB" sz="2800" dirty="0"/>
              <a:t> variable </a:t>
            </a:r>
            <a:r>
              <a:rPr lang="en-GB" sz="2800" i="1" dirty="0" err="1"/>
              <a:t>name_message</a:t>
            </a:r>
            <a:endParaRPr lang="en-GB" sz="2800" i="1" dirty="0"/>
          </a:p>
          <a:p>
            <a:pPr marL="457200" lvl="1" indent="0">
              <a:buNone/>
            </a:pPr>
            <a:r>
              <a:rPr lang="en-GB" sz="2800" dirty="0"/>
              <a:t>and runs </a:t>
            </a:r>
            <a:r>
              <a:rPr lang="en-GB" sz="2800" i="1" dirty="0"/>
              <a:t>function</a:t>
            </a:r>
            <a:r>
              <a:rPr lang="en-GB" sz="2800" dirty="0"/>
              <a:t> </a:t>
            </a:r>
            <a:r>
              <a:rPr lang="en-GB" sz="2800" i="1" dirty="0"/>
              <a:t>print</a:t>
            </a:r>
            <a:r>
              <a:rPr lang="en-GB" sz="2800" dirty="0"/>
              <a:t> with it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29B6E-0C76-4F88-A4A9-F2377EE7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81" y="3978952"/>
            <a:ext cx="8444776" cy="1469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6AD854-A410-457D-A6DA-416CC792DE43}"/>
              </a:ext>
            </a:extLst>
          </p:cNvPr>
          <p:cNvSpPr txBox="1"/>
          <p:nvPr/>
        </p:nvSpPr>
        <p:spPr>
          <a:xfrm>
            <a:off x="838198" y="5690092"/>
            <a:ext cx="9273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b="1" i="1" dirty="0"/>
              <a:t>variables</a:t>
            </a:r>
            <a:r>
              <a:rPr lang="en-GB" sz="2800" b="1" dirty="0"/>
              <a:t> </a:t>
            </a:r>
            <a:r>
              <a:rPr lang="en-GB" sz="2800" dirty="0"/>
              <a:t>always use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not </a:t>
            </a:r>
            <a:r>
              <a:rPr lang="en-GB" sz="2800" b="1" dirty="0"/>
              <a:t>camelCase</a:t>
            </a:r>
          </a:p>
        </p:txBody>
      </p:sp>
    </p:spTree>
    <p:extLst>
      <p:ext uri="{BB962C8B-B14F-4D97-AF65-F5344CB8AC3E}">
        <p14:creationId xmlns:p14="http://schemas.microsoft.com/office/powerpoint/2010/main" val="151856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Quick Syntax Primer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7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Boolean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Boolean = yes/no aka binary 1/0</a:t>
            </a:r>
          </a:p>
          <a:p>
            <a:pPr marL="0" indent="0">
              <a:buNone/>
            </a:pPr>
            <a:r>
              <a:rPr lang="en-GB" sz="4400" dirty="0"/>
              <a:t>( Warning: technically 3</a:t>
            </a:r>
            <a:r>
              <a:rPr lang="en-GB" sz="4400" baseline="30000" dirty="0"/>
              <a:t>rd</a:t>
            </a:r>
            <a:r>
              <a:rPr lang="en-GB" sz="4400" dirty="0"/>
              <a:t> state : None, which is no value)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r>
              <a:rPr lang="en-GB" sz="44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57C1-6096-4D54-A9AE-5C222556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79" y="2766218"/>
            <a:ext cx="4684540" cy="17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Number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int == Whole Numbers, float == Fraction Numbers</a:t>
            </a:r>
          </a:p>
          <a:p>
            <a:pPr marL="0" indent="0">
              <a:buNone/>
            </a:pPr>
            <a:r>
              <a:rPr lang="en-GB" sz="4000" dirty="0"/>
              <a:t>( Int and floats are very different so be careful )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PS: remember Python can’t count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A63C7-4DAA-4338-978D-8E84D499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14" y="2752823"/>
            <a:ext cx="8195212" cy="1623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CC52F-B363-47D7-AE29-531948E68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04" y="4831893"/>
            <a:ext cx="4554004" cy="10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1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String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String == List of characters “String-ed” </a:t>
            </a:r>
            <a:r>
              <a:rPr lang="en-GB" sz="3600" dirty="0" err="1"/>
              <a:t>togther</a:t>
            </a:r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0D4B7-A803-4C09-A3BB-CDFC6A59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21" y="2787554"/>
            <a:ext cx="7305394" cy="34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Sequence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list == Array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Remember you need to access via index, var[&lt;index&gt;]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(indexes start from 0)</a:t>
            </a:r>
            <a:br>
              <a:rPr lang="en-GB" sz="3200" dirty="0"/>
            </a:br>
            <a:endParaRPr lang="en-GB" sz="3200" dirty="0"/>
          </a:p>
          <a:p>
            <a:pPr marL="0" indent="0">
              <a:lnSpc>
                <a:spcPct val="120000"/>
              </a:lnSpc>
              <a:buNone/>
            </a:pPr>
            <a:endParaRPr lang="en-GB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A3C05-0A85-4BC2-B7D5-191213E5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12" y="4243024"/>
            <a:ext cx="93809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Facts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Variables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Functions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Tooling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Mr McKale’s Shipping</a:t>
            </a:r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Mapping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err="1"/>
              <a:t>Dict</a:t>
            </a:r>
            <a:r>
              <a:rPr lang="en-GB" sz="2800" dirty="0"/>
              <a:t> == Key Value pair map</a:t>
            </a:r>
          </a:p>
          <a:p>
            <a:pPr marL="0" indent="0">
              <a:buNone/>
            </a:pPr>
            <a:r>
              <a:rPr lang="en-GB" sz="2800" dirty="0"/>
              <a:t>Remember you need to access via key using “[]”</a:t>
            </a:r>
            <a:br>
              <a:rPr lang="en-GB" sz="2800" dirty="0"/>
            </a:br>
            <a:r>
              <a:rPr lang="en-GB" sz="2800" dirty="0"/>
              <a:t>var[“KEY”]</a:t>
            </a:r>
          </a:p>
          <a:p>
            <a:endParaRPr lang="en-GB" sz="2800" dirty="0"/>
          </a:p>
          <a:p>
            <a:endParaRPr lang="en-GB" sz="2800" dirty="0"/>
          </a:p>
          <a:p>
            <a:pPr>
              <a:lnSpc>
                <a:spcPct val="120000"/>
              </a:lnSpc>
            </a:pP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38B47-C8D1-4E9D-B496-5455E7BA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446" y="2957664"/>
            <a:ext cx="5432808" cy="32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It’s close enough to other languages, to be easy to pickup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It’s close enough to other languages, to make silly mistakes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So be careful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7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358252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setup, stored lists </a:t>
            </a:r>
            <a:r>
              <a:rPr lang="en-GB" dirty="0"/>
              <a:t>of </a:t>
            </a:r>
            <a:r>
              <a:rPr lang="en-GB" sz="2800" dirty="0"/>
              <a:t>operations to run</a:t>
            </a:r>
          </a:p>
          <a:p>
            <a:pPr marL="0" indent="0">
              <a:buNone/>
            </a:pPr>
            <a:r>
              <a:rPr lang="en-GB" sz="2800" dirty="0"/>
              <a:t>Easy right ?</a:t>
            </a:r>
          </a:p>
          <a:p>
            <a:endParaRPr lang="en-GB" sz="2800" dirty="0"/>
          </a:p>
          <a:p>
            <a:endParaRPr lang="en-GB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i="1" dirty="0"/>
              <a:t>functions</a:t>
            </a:r>
            <a:r>
              <a:rPr lang="en-GB" sz="2800" b="1" dirty="0"/>
              <a:t> </a:t>
            </a:r>
            <a:r>
              <a:rPr lang="en-GB" sz="2800" dirty="0"/>
              <a:t>always use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not </a:t>
            </a:r>
            <a:r>
              <a:rPr lang="en-GB" sz="2800" b="1" dirty="0"/>
              <a:t>camelCase</a:t>
            </a:r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375E9-F60F-4DD6-9A2B-791BB765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15" y="2959246"/>
            <a:ext cx="4527733" cy="20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6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can customise your functions with </a:t>
            </a:r>
            <a:r>
              <a:rPr lang="en-GB" sz="2800" b="1" i="1" dirty="0"/>
              <a:t>Parameters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i="1" dirty="0"/>
              <a:t>Parameters</a:t>
            </a:r>
            <a:r>
              <a:rPr lang="en-GB" sz="2800" dirty="0"/>
              <a:t> should be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too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94B7E-9BA1-44D1-A02C-C31ADE10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1" y="2513302"/>
            <a:ext cx="4377480" cy="18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</a:t>
            </a:r>
            <a:r>
              <a:rPr lang="en-GB" dirty="0" err="1"/>
              <a:t>DocString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For documenting your code</a:t>
            </a:r>
          </a:p>
          <a:p>
            <a:pPr marL="0" indent="0">
              <a:buNone/>
            </a:pPr>
            <a:r>
              <a:rPr lang="en-GB" sz="2800" dirty="0"/>
              <a:t>“““</a:t>
            </a:r>
            <a:r>
              <a:rPr lang="en-GB" sz="2800" i="1" dirty="0"/>
              <a:t>documentation</a:t>
            </a:r>
            <a:r>
              <a:rPr lang="en-GB" sz="2800" dirty="0"/>
              <a:t>”””</a:t>
            </a:r>
          </a:p>
          <a:p>
            <a:pPr marL="0" indent="0">
              <a:buNone/>
            </a:pPr>
            <a:r>
              <a:rPr lang="en-GB" sz="2800" dirty="0"/>
              <a:t>Use typing as well to improve your self documenting code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Ps </a:t>
            </a:r>
            <a:r>
              <a:rPr lang="en-GB" sz="1600" dirty="0">
                <a:hlinkClick r:id="rId2"/>
              </a:rPr>
              <a:t>https://www.python.org/dev/peps/pep-0257/</a:t>
            </a:r>
            <a:r>
              <a:rPr lang="en-GB" sz="1600" dirty="0"/>
              <a:t> for more info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0B32C-F74E-4DA9-A19B-5308797F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98" y="3127522"/>
            <a:ext cx="4352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1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5 mins breather, questions ?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22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Tooling</a:t>
            </a:r>
          </a:p>
        </p:txBody>
      </p:sp>
    </p:spTree>
    <p:extLst>
      <p:ext uri="{BB962C8B-B14F-4D97-AF65-F5344CB8AC3E}">
        <p14:creationId xmlns:p14="http://schemas.microsoft.com/office/powerpoint/2010/main" val="1867259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What’s the difference between a “Python Developer” and a “Python Software Engineer” …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38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What’s the difference between a “Python Developer” and a “Python Software Engineer”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Tooling</a:t>
            </a:r>
          </a:p>
          <a:p>
            <a:pPr>
              <a:buFontTx/>
              <a:buChar char="-"/>
            </a:pPr>
            <a:r>
              <a:rPr lang="en-GB" dirty="0"/>
              <a:t>Code Style Tooling</a:t>
            </a:r>
          </a:p>
          <a:p>
            <a:pPr>
              <a:buFontTx/>
              <a:buChar char="-"/>
            </a:pPr>
            <a:r>
              <a:rPr lang="en-GB" dirty="0"/>
              <a:t>Code Testing Tooling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9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PYTHON FACTS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Code</a:t>
            </a:r>
          </a:p>
          <a:p>
            <a:pPr algn="r"/>
            <a:r>
              <a:rPr lang="en-GB" dirty="0"/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297752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Code</a:t>
            </a:r>
          </a:p>
          <a:p>
            <a:pPr algn="r"/>
            <a:r>
              <a:rPr lang="en-GB" dirty="0"/>
              <a:t>Styling</a:t>
            </a:r>
          </a:p>
          <a:p>
            <a:pPr algn="r"/>
            <a:r>
              <a:rPr lang="en-GB" dirty="0"/>
              <a:t>aka </a:t>
            </a:r>
          </a:p>
          <a:p>
            <a:pPr algn="r"/>
            <a:r>
              <a:rPr lang="en-GB" dirty="0"/>
              <a:t>use ‘Black’</a:t>
            </a:r>
          </a:p>
        </p:txBody>
      </p:sp>
    </p:spTree>
    <p:extLst>
      <p:ext uri="{BB962C8B-B14F-4D97-AF65-F5344CB8AC3E}">
        <p14:creationId xmlns:p14="http://schemas.microsoft.com/office/powerpoint/2010/main" val="1420638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Auto fix Code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Use </a:t>
            </a:r>
            <a:r>
              <a:rPr lang="en-GB" sz="4400" b="1" dirty="0"/>
              <a:t>black</a:t>
            </a:r>
            <a:r>
              <a:rPr lang="en-GB" sz="4400" dirty="0"/>
              <a:t> or similar for all code to fix said mistakes in your code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Install with pip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pip install black</a:t>
            </a:r>
          </a:p>
          <a:p>
            <a:pPr marL="0" indent="0">
              <a:buNone/>
            </a:pPr>
            <a:endParaRPr lang="en-GB" sz="4200" dirty="0"/>
          </a:p>
          <a:p>
            <a:pPr marL="0" indent="0">
              <a:buNone/>
            </a:pPr>
            <a:r>
              <a:rPr lang="en-GB" sz="4200" dirty="0"/>
              <a:t>black *.</a:t>
            </a:r>
            <a:r>
              <a:rPr lang="en-GB" sz="4200" dirty="0" err="1"/>
              <a:t>py</a:t>
            </a:r>
            <a:endParaRPr lang="en-GB" sz="4200" dirty="0"/>
          </a:p>
          <a:p>
            <a:endParaRPr lang="en-GB" sz="4200" dirty="0"/>
          </a:p>
          <a:p>
            <a:pPr marL="0" indent="0">
              <a:buNone/>
            </a:pPr>
            <a:r>
              <a:rPr lang="en-GB" sz="4200" dirty="0">
                <a:hlinkClick r:id="rId2"/>
              </a:rPr>
              <a:t>https://pypi.org/project/black/</a:t>
            </a:r>
            <a:r>
              <a:rPr lang="en-GB" sz="4200" dirty="0"/>
              <a:t> </a:t>
            </a:r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78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Use </a:t>
            </a:r>
            <a:r>
              <a:rPr lang="en-GB" sz="2400" b="1" dirty="0"/>
              <a:t>black</a:t>
            </a:r>
            <a:r>
              <a:rPr lang="en-GB" sz="2400" dirty="0"/>
              <a:t> or similar for all code so your code follows python’s commonly agreed styling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pip install black</a:t>
            </a:r>
            <a:endParaRPr lang="en-GB" sz="1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Ps </a:t>
            </a:r>
            <a:r>
              <a:rPr lang="en-GB" sz="2400" dirty="0">
                <a:hlinkClick r:id="rId2"/>
              </a:rPr>
              <a:t>https://www.python.org/dev/peps/pep-0008/</a:t>
            </a:r>
            <a:r>
              <a:rPr lang="en-GB" sz="2400" dirty="0"/>
              <a:t> for more info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be sure to read allegory “A Foolish Consistency is the Hobgoblin of Little Minds”  </a:t>
            </a:r>
            <a:endParaRPr lang="en-GB" sz="4000" dirty="0"/>
          </a:p>
          <a:p>
            <a:endParaRPr lang="en-GB" sz="1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523F5-157D-434D-B707-B608E8C4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02" y="2566270"/>
            <a:ext cx="428625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7E039-384F-4A6D-874E-BED860D6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859" y="2509120"/>
            <a:ext cx="38766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Code</a:t>
            </a:r>
          </a:p>
          <a:p>
            <a:pPr algn="r"/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776754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Part of modern development is testing</a:t>
            </a:r>
          </a:p>
          <a:p>
            <a:pPr>
              <a:buFontTx/>
              <a:buChar char="-"/>
            </a:pPr>
            <a:r>
              <a:rPr lang="en-GB" sz="4400" dirty="0"/>
              <a:t>Unit testing</a:t>
            </a:r>
          </a:p>
          <a:p>
            <a:pPr marL="0" indent="0">
              <a:buNone/>
            </a:pPr>
            <a:r>
              <a:rPr lang="en-GB" sz="4400" dirty="0"/>
              <a:t>  aka individual functions</a:t>
            </a:r>
          </a:p>
          <a:p>
            <a:pPr marL="0" indent="0">
              <a:buNone/>
            </a:pPr>
            <a:endParaRPr lang="en-GB" sz="4400" dirty="0"/>
          </a:p>
          <a:p>
            <a:pPr>
              <a:buFontTx/>
              <a:buChar char="-"/>
            </a:pPr>
            <a:r>
              <a:rPr lang="en-GB" sz="4400" dirty="0"/>
              <a:t>Integration testing</a:t>
            </a:r>
            <a:br>
              <a:rPr lang="en-GB" sz="4400" dirty="0"/>
            </a:br>
            <a:r>
              <a:rPr lang="en-GB" sz="4400" dirty="0"/>
              <a:t>aka functions working together (beyond scope)</a:t>
            </a:r>
          </a:p>
          <a:p>
            <a:pPr>
              <a:buFontTx/>
              <a:buChar char="-"/>
            </a:pPr>
            <a:endParaRPr lang="en-GB" sz="4400" dirty="0"/>
          </a:p>
          <a:p>
            <a:pPr>
              <a:buFontTx/>
              <a:buChar char="-"/>
            </a:pPr>
            <a:r>
              <a:rPr lang="en-GB" sz="4400" dirty="0"/>
              <a:t>End-to-end e2e</a:t>
            </a:r>
          </a:p>
          <a:p>
            <a:pPr marL="0" indent="0">
              <a:buNone/>
            </a:pPr>
            <a:r>
              <a:rPr lang="en-GB" sz="4400" dirty="0"/>
              <a:t>  aka whole app testing (beyond scope)</a:t>
            </a:r>
          </a:p>
          <a:p>
            <a:pPr marL="0" indent="0">
              <a:buNone/>
            </a:pPr>
            <a:endParaRPr lang="en-GB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38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First why write tests, when your code is perfect</a:t>
            </a:r>
            <a:endParaRPr lang="en-GB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37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Why Unit Test ?</a:t>
            </a:r>
          </a:p>
        </p:txBody>
      </p:sp>
    </p:spTree>
    <p:extLst>
      <p:ext uri="{BB962C8B-B14F-4D97-AF65-F5344CB8AC3E}">
        <p14:creationId xmlns:p14="http://schemas.microsoft.com/office/powerpoint/2010/main" val="2341940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53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Born in the late 80’s by a chap called “Guido”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Named after Monty Python’s Flying Circus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Modern Python 3.0 came out in 2008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Adopted as the language of choice by Data Scientists 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Adopted around the world as “hardcode” heavy lifting language for CPU bound applications </a:t>
            </a:r>
            <a:r>
              <a:rPr lang="en-GB" i="1" dirty="0"/>
              <a:t>…rust slowly taking over though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b="1" i="1" dirty="0"/>
              <a:t>Though</a:t>
            </a:r>
            <a:r>
              <a:rPr lang="en-GB" dirty="0"/>
              <a:t>, Python is </a:t>
            </a:r>
            <a:r>
              <a:rPr lang="en-GB" b="1" dirty="0">
                <a:solidFill>
                  <a:srgbClr val="FF0000"/>
                </a:solidFill>
              </a:rPr>
              <a:t>changing</a:t>
            </a:r>
            <a:r>
              <a:rPr lang="en-GB" dirty="0"/>
              <a:t> fast, new versions every year, with new </a:t>
            </a:r>
            <a:r>
              <a:rPr lang="en-GB" b="1" dirty="0">
                <a:solidFill>
                  <a:srgbClr val="FF0000"/>
                </a:solidFill>
              </a:rPr>
              <a:t>incompatible</a:t>
            </a:r>
            <a:r>
              <a:rPr lang="en-GB" dirty="0"/>
              <a:t> features…</a:t>
            </a:r>
          </a:p>
        </p:txBody>
      </p:sp>
    </p:spTree>
    <p:extLst>
      <p:ext uri="{BB962C8B-B14F-4D97-AF65-F5344CB8AC3E}">
        <p14:creationId xmlns:p14="http://schemas.microsoft.com/office/powerpoint/2010/main" val="813333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B</a:t>
            </a:r>
            <a:r>
              <a:rPr lang="en-GB" dirty="0"/>
              <a:t>: required newtons per </a:t>
            </a:r>
            <a:r>
              <a:rPr lang="en-GB" dirty="0" err="1"/>
              <a:t>sq</a:t>
            </a:r>
            <a:r>
              <a:rPr lang="en-GB" dirty="0"/>
              <a:t> meter for lift off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58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B</a:t>
            </a:r>
            <a:r>
              <a:rPr lang="en-GB" dirty="0"/>
              <a:t>: required newtons per </a:t>
            </a:r>
            <a:r>
              <a:rPr lang="en-GB" dirty="0" err="1"/>
              <a:t>sq</a:t>
            </a:r>
            <a:r>
              <a:rPr lang="en-GB" dirty="0"/>
              <a:t> meter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</a:t>
            </a:r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 spoke the Rocket blew up at a total cost of $327 million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22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This is a lesson why proper testing is needed before things go Live!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A and B needed Unit, integration, and manual </a:t>
            </a:r>
            <a:r>
              <a:rPr lang="en-GB" sz="2800" dirty="0"/>
              <a:t>testing</a:t>
            </a: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Even Nasa can occasionally mess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01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08847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systems to test 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3368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20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08847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3368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33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  <a:r>
              <a:rPr lang="en-GB" sz="2800" dirty="0"/>
              <a:t> Complexity</a:t>
            </a:r>
            <a:r>
              <a:rPr lang="en-GB" dirty="0"/>
              <a:t>, previous impacting bug locations can help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4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 Conventionally you aim for a percentage of everything called </a:t>
            </a:r>
            <a:r>
              <a:rPr lang="en-GB" b="0" i="1" dirty="0">
                <a:solidFill>
                  <a:srgbClr val="111111"/>
                </a:solidFill>
                <a:effectLst/>
                <a:latin typeface="u0000"/>
              </a:rPr>
              <a:t>coverage</a:t>
            </a:r>
            <a:br>
              <a:rPr lang="en-GB" b="0" i="1" dirty="0">
                <a:solidFill>
                  <a:srgbClr val="111111"/>
                </a:solidFill>
                <a:effectLst/>
                <a:latin typeface="u0000"/>
              </a:rPr>
            </a:br>
            <a:endParaRPr lang="en-GB" sz="2800" i="1" dirty="0"/>
          </a:p>
          <a:p>
            <a:pPr marL="0" indent="0">
              <a:buNone/>
            </a:pPr>
            <a:r>
              <a:rPr lang="en-GB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 Another dirty secret, testing code can have bugs…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30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  <a:r>
              <a:rPr lang="en-GB" sz="2800" dirty="0"/>
              <a:t> Complexity</a:t>
            </a:r>
            <a:r>
              <a:rPr lang="en-GB" dirty="0"/>
              <a:t>, previous impacting bug locations can help</a:t>
            </a:r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 Conventionally it’s a percentage of everything called </a:t>
            </a:r>
            <a:r>
              <a:rPr lang="en-GB" b="0" i="1" dirty="0">
                <a:solidFill>
                  <a:srgbClr val="111111"/>
                </a:solidFill>
                <a:effectLst/>
                <a:latin typeface="u0000"/>
              </a:rPr>
              <a:t>coverage</a:t>
            </a:r>
            <a:endParaRPr lang="en-GB" sz="2800" i="1" dirty="0"/>
          </a:p>
          <a:p>
            <a:pPr marL="0" indent="0">
              <a:buNone/>
            </a:pPr>
            <a:r>
              <a:rPr lang="en-GB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 Another dirty secret, testing code can have bugs…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49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Questions?: Test Theory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378603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Code</a:t>
            </a:r>
          </a:p>
          <a:p>
            <a:pPr algn="r"/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462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dirty="0"/>
              <a:t>One of the most popular languages in the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F4498-3AF2-40A0-8A86-00ACA420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049"/>
            <a:ext cx="9129204" cy="42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09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b="1" dirty="0"/>
              <a:t>Programmers Doing Unit Testing:</a:t>
            </a:r>
          </a:p>
          <a:p>
            <a:pPr marL="0" indent="0">
              <a:buNone/>
            </a:pPr>
            <a:r>
              <a:rPr lang="en-GB" sz="4400" dirty="0"/>
              <a:t>create </a:t>
            </a:r>
            <a:r>
              <a:rPr lang="en-GB" sz="4400" i="1" dirty="0"/>
              <a:t>tests</a:t>
            </a:r>
            <a:r>
              <a:rPr lang="en-GB" sz="4400" dirty="0"/>
              <a:t> </a:t>
            </a:r>
          </a:p>
          <a:p>
            <a:pPr marL="0" indent="0">
              <a:buNone/>
            </a:pPr>
            <a:r>
              <a:rPr lang="en-GB" sz="3200" i="1" dirty="0"/>
              <a:t>(aka function + inputs = expected outputs)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run all together as a </a:t>
            </a:r>
            <a:r>
              <a:rPr lang="en-GB" sz="4400" i="1" dirty="0" err="1"/>
              <a:t>testsuite</a:t>
            </a:r>
            <a:endParaRPr lang="en-GB" sz="4400" i="1" dirty="0"/>
          </a:p>
          <a:p>
            <a:endParaRPr lang="en-GB" sz="4400" dirty="0"/>
          </a:p>
          <a:p>
            <a:pPr marL="0" indent="0">
              <a:buNone/>
            </a:pPr>
            <a:r>
              <a:rPr lang="en-GB" sz="4400" dirty="0"/>
              <a:t>calculate lines in code were ran</a:t>
            </a:r>
            <a:endParaRPr lang="en-GB" sz="6000" dirty="0"/>
          </a:p>
          <a:p>
            <a:pPr marL="0" indent="0">
              <a:buNone/>
            </a:pPr>
            <a:r>
              <a:rPr lang="en-GB" sz="3300" i="1" dirty="0"/>
              <a:t>(aka % of lines executed = code coverage)</a:t>
            </a:r>
          </a:p>
          <a:p>
            <a:pPr marL="0" indent="0">
              <a:buNone/>
            </a:pPr>
            <a:endParaRPr lang="en-GB" sz="4400" dirty="0"/>
          </a:p>
          <a:p>
            <a:endParaRPr lang="en-GB" sz="4400" i="1" dirty="0"/>
          </a:p>
          <a:p>
            <a:endParaRPr lang="en-GB" sz="4400" i="1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81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Super brief python testing at a glance…</a:t>
            </a:r>
            <a:endParaRPr lang="en-GB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19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create </a:t>
            </a:r>
            <a:r>
              <a:rPr lang="en-GB" sz="4400" i="1" dirty="0"/>
              <a:t>tests</a:t>
            </a:r>
            <a:r>
              <a:rPr lang="en-GB" sz="4400" dirty="0"/>
              <a:t> + run all together as a </a:t>
            </a:r>
            <a:r>
              <a:rPr lang="en-GB" sz="4400" i="1" dirty="0" err="1"/>
              <a:t>testsuite</a:t>
            </a: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For use </a:t>
            </a:r>
            <a:r>
              <a:rPr lang="en-GB" sz="4400" b="1" dirty="0" err="1"/>
              <a:t>pytest</a:t>
            </a:r>
            <a:r>
              <a:rPr lang="en-GB" sz="4400" dirty="0"/>
              <a:t> or </a:t>
            </a:r>
            <a:r>
              <a:rPr lang="en-GB" sz="4400" b="1" dirty="0" err="1"/>
              <a:t>unittest</a:t>
            </a:r>
            <a:r>
              <a:rPr lang="en-GB" sz="4400" dirty="0"/>
              <a:t> for all code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.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7EC9E-E9A8-42EB-BE81-BBC877E2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64" y="3429000"/>
            <a:ext cx="2981325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ED987-FA21-4804-AB75-59702AE00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61" y="3334688"/>
            <a:ext cx="4057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8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9891320" cy="49107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i="1" dirty="0"/>
              <a:t>calculate lines in code were ran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use </a:t>
            </a:r>
            <a:r>
              <a:rPr lang="en-GB" sz="3200" b="1" i="1" dirty="0" err="1"/>
              <a:t>cov</a:t>
            </a:r>
            <a:r>
              <a:rPr lang="en-GB" sz="3200" dirty="0"/>
              <a:t> plugin from </a:t>
            </a:r>
            <a:r>
              <a:rPr lang="en-GB" sz="3200" b="1" i="1" dirty="0" err="1"/>
              <a:t>pytest</a:t>
            </a:r>
            <a:r>
              <a:rPr lang="en-GB" sz="3200" dirty="0"/>
              <a:t>, aim for 80% coverage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A9894-B6A0-4E69-9E9F-EE447E7A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0945"/>
            <a:ext cx="7534275" cy="6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AAC16-149D-4392-B44C-750C193E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34" y="3780436"/>
            <a:ext cx="7840302" cy="271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1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Super brief python testing complete</a:t>
            </a:r>
            <a:endParaRPr lang="en-GB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16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 McKale’s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Welcome to Mr McKale’s Shipping</a:t>
            </a:r>
            <a:endParaRPr lang="en-GB" sz="2000" dirty="0"/>
          </a:p>
          <a:p>
            <a:pPr marL="0" indent="0">
              <a:buNone/>
            </a:pPr>
            <a:r>
              <a:rPr lang="en-GB" sz="1800" dirty="0">
                <a:hlinkClick r:id="rId2"/>
              </a:rPr>
              <a:t>https://github.com/RiverSafeUK/exercise-mr-salesman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.</a:t>
            </a:r>
            <a:endParaRPr lang="en-GB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12834-57FB-451C-B8F7-CAE4D7096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40" y="2799718"/>
            <a:ext cx="6415020" cy="39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31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 McKale’s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Task: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-   2 weeks</a:t>
            </a:r>
          </a:p>
          <a:p>
            <a:pPr>
              <a:buFontTx/>
              <a:buChar char="-"/>
            </a:pPr>
            <a:r>
              <a:rPr lang="en-GB" sz="2000" dirty="0"/>
              <a:t>Write one function</a:t>
            </a:r>
          </a:p>
          <a:p>
            <a:pPr>
              <a:buFontTx/>
              <a:buChar char="-"/>
            </a:pPr>
            <a:r>
              <a:rPr lang="en-GB" sz="2000" dirty="0"/>
              <a:t>Save Mr McKale’s shipping company from Ruin</a:t>
            </a:r>
          </a:p>
          <a:p>
            <a:pPr>
              <a:buFontTx/>
              <a:buChar char="-"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.</a:t>
            </a:r>
            <a:endParaRPr lang="en-GB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A7BF4-A5D1-4981-AF43-5F91D985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53" y="4273550"/>
            <a:ext cx="8782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62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 McKale’s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Function Tasks</a:t>
            </a:r>
          </a:p>
          <a:p>
            <a:pPr marL="0" indent="0">
              <a:buNone/>
            </a:pP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Given :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a list of cities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the distances between each pair of cities</a:t>
            </a:r>
          </a:p>
          <a:p>
            <a:pPr marL="0" indent="0">
              <a:buNone/>
            </a:pP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GB" b="1" dirty="0">
              <a:solidFill>
                <a:srgbClr val="24292F"/>
              </a:solidFill>
              <a:latin typeface="-apple-system"/>
            </a:endParaRPr>
          </a:p>
          <a:p>
            <a:pPr>
              <a:buFontTx/>
              <a:buChar char="-"/>
            </a:pPr>
            <a:endParaRPr lang="en-GB" sz="1800" dirty="0"/>
          </a:p>
          <a:p>
            <a:pPr>
              <a:buFontTx/>
              <a:buChar char="-"/>
            </a:pPr>
            <a:endParaRPr lang="en-GB" sz="1800" dirty="0"/>
          </a:p>
          <a:p>
            <a:pPr>
              <a:buFontTx/>
              <a:buChar char="-"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323B6-1E07-4D37-8D38-A420EEA3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90688"/>
            <a:ext cx="40386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72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 McKale’s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Function Tasks</a:t>
            </a:r>
          </a:p>
          <a:p>
            <a:pPr marL="0" indent="0">
              <a:buNone/>
            </a:pPr>
            <a:r>
              <a:rPr lang="en-GB" b="1" dirty="0">
                <a:solidFill>
                  <a:srgbClr val="24292F"/>
                </a:solidFill>
                <a:latin typeface="-apple-system"/>
              </a:rPr>
              <a:t>Find Route that:</a:t>
            </a:r>
            <a:endParaRPr lang="en-GB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Tx/>
              <a:buChar char="-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visit each city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return to the origin city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24292F"/>
                </a:solidFill>
                <a:latin typeface="-apple-system"/>
              </a:rPr>
              <a:t>find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shortest route as possible</a:t>
            </a:r>
          </a:p>
          <a:p>
            <a:pPr>
              <a:buFontTx/>
              <a:buChar char="-"/>
            </a:pPr>
            <a:endParaRPr lang="en-GB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40D72-2200-4C19-856E-317057B2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99" y="1353058"/>
            <a:ext cx="75533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30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 McKale’s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Current Function written by Anthony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Tx/>
              <a:buChar char="-"/>
            </a:pPr>
            <a:endParaRPr lang="en-GB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CA140-BD59-4CC9-9B93-2938EBC4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5" y="2441389"/>
            <a:ext cx="10875075" cy="285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dirty="0"/>
              <a:t>One of the most popular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languages in the world…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continued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05810-7EAE-4454-BDBB-6BDEBE56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014016"/>
            <a:ext cx="62103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624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 McKale’s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How to run: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Tx/>
              <a:buChar char="-"/>
            </a:pPr>
            <a:endParaRPr lang="en-GB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6EBDA-F3FB-4297-86B5-BCFA8E02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00" y="2593297"/>
            <a:ext cx="75533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27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 McKale’s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Best of luck!</a:t>
            </a:r>
          </a:p>
          <a:p>
            <a:pPr marL="0" indent="0">
              <a:buNone/>
            </a:pPr>
            <a:endParaRPr lang="en-GB" b="1" dirty="0">
              <a:solidFill>
                <a:srgbClr val="24292F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i="0" dirty="0">
                <a:solidFill>
                  <a:srgbClr val="24292F"/>
                </a:solidFill>
                <a:effectLst/>
                <a:latin typeface="-apple-system"/>
              </a:rPr>
              <a:t>Fork from project into your personal </a:t>
            </a:r>
            <a:r>
              <a:rPr lang="en-GB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en-GB" i="0" dirty="0">
                <a:solidFill>
                  <a:srgbClr val="24292F"/>
                </a:solidFill>
                <a:effectLst/>
                <a:latin typeface="-apple-system"/>
              </a:rPr>
              <a:t> accounts </a:t>
            </a:r>
          </a:p>
          <a:p>
            <a:pPr marL="0" indent="0">
              <a:buNone/>
            </a:pPr>
            <a:endParaRPr lang="en-GB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GB" i="0" dirty="0">
                <a:solidFill>
                  <a:srgbClr val="24292F"/>
                </a:solidFill>
                <a:effectLst/>
                <a:latin typeface="-apple-system"/>
              </a:rPr>
              <a:t>Send me your entries by Thursday 31</a:t>
            </a:r>
            <a:r>
              <a:rPr lang="en-GB" i="0" baseline="30000" dirty="0">
                <a:solidFill>
                  <a:srgbClr val="24292F"/>
                </a:solidFill>
                <a:effectLst/>
                <a:latin typeface="-apple-system"/>
              </a:rPr>
              <a:t>st</a:t>
            </a:r>
            <a:r>
              <a:rPr lang="en-GB" i="0" dirty="0">
                <a:solidFill>
                  <a:srgbClr val="24292F"/>
                </a:solidFill>
                <a:effectLst/>
                <a:latin typeface="-apple-system"/>
              </a:rPr>
              <a:t> March</a:t>
            </a:r>
          </a:p>
          <a:p>
            <a:pPr marL="0" indent="0">
              <a:buNone/>
            </a:pPr>
            <a:endParaRPr lang="en-GB" dirty="0">
              <a:solidFill>
                <a:srgbClr val="24292F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dirty="0">
                <a:solidFill>
                  <a:srgbClr val="24292F"/>
                </a:solidFill>
                <a:latin typeface="-apple-system"/>
              </a:rPr>
              <a:t>review solutions on 1</a:t>
            </a:r>
            <a:r>
              <a:rPr lang="en-GB" baseline="30000" dirty="0">
                <a:solidFill>
                  <a:srgbClr val="24292F"/>
                </a:solidFill>
                <a:latin typeface="-apple-system"/>
              </a:rPr>
              <a:t>st</a:t>
            </a:r>
            <a:r>
              <a:rPr lang="en-GB" dirty="0">
                <a:solidFill>
                  <a:srgbClr val="24292F"/>
                </a:solidFill>
                <a:latin typeface="-apple-system"/>
              </a:rPr>
              <a:t> April</a:t>
            </a:r>
            <a:endParaRPr lang="en-GB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06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Printing / Running: 101</a:t>
            </a:r>
          </a:p>
        </p:txBody>
      </p:sp>
    </p:spTree>
    <p:extLst>
      <p:ext uri="{BB962C8B-B14F-4D97-AF65-F5344CB8AC3E}">
        <p14:creationId xmlns:p14="http://schemas.microsoft.com/office/powerpoint/2010/main" val="6709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0107968" cy="2666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Jump straight into python with `python -</a:t>
            </a:r>
            <a:r>
              <a:rPr lang="en-GB" sz="4000" dirty="0" err="1"/>
              <a:t>i</a:t>
            </a:r>
            <a:r>
              <a:rPr lang="en-GB" sz="4000" dirty="0"/>
              <a:t>`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9353A-9FB5-41DC-99B4-C9FBE1B4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94" y="3791366"/>
            <a:ext cx="10582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print('thing'), easy right 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FF4F2DC-0CF9-45F5-AB2F-6ABCE874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72" y="3303935"/>
            <a:ext cx="6187973" cy="11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163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288</TotalTime>
  <Words>1617</Words>
  <Application>Microsoft Office PowerPoint</Application>
  <PresentationFormat>Widescreen</PresentationFormat>
  <Paragraphs>379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Open Sans</vt:lpstr>
      <vt:lpstr>Roboto</vt:lpstr>
      <vt:lpstr>u0000</vt:lpstr>
      <vt:lpstr>Title Slides</vt:lpstr>
      <vt:lpstr>Body Slides</vt:lpstr>
      <vt:lpstr>PowerPoint Presentation</vt:lpstr>
      <vt:lpstr>Python 101 v2</vt:lpstr>
      <vt:lpstr>PowerPoint Presentation</vt:lpstr>
      <vt:lpstr>Python Facts</vt:lpstr>
      <vt:lpstr>Python Facts</vt:lpstr>
      <vt:lpstr>Python Facts</vt:lpstr>
      <vt:lpstr>PowerPoint Presentation</vt:lpstr>
      <vt:lpstr>Python Primer: interactive</vt:lpstr>
      <vt:lpstr>Python Primer: Hello World</vt:lpstr>
      <vt:lpstr>Python Primer: 101</vt:lpstr>
      <vt:lpstr>PowerPoint Presentation</vt:lpstr>
      <vt:lpstr>Python Primer: Primitives</vt:lpstr>
      <vt:lpstr>Python Primer: Primitives</vt:lpstr>
      <vt:lpstr>Python Primer: Primitives</vt:lpstr>
      <vt:lpstr>Python Primer: Primitives</vt:lpstr>
      <vt:lpstr>Python Primer: Boolean Primitives</vt:lpstr>
      <vt:lpstr>Python Primer: Number Primitives</vt:lpstr>
      <vt:lpstr>Python Primer: String Primitives</vt:lpstr>
      <vt:lpstr>Python Collection: Sequence Primitives</vt:lpstr>
      <vt:lpstr>Python Collection: Mapping Primitives</vt:lpstr>
      <vt:lpstr>Python Primer: Primitives Overview</vt:lpstr>
      <vt:lpstr>PowerPoint Presentation</vt:lpstr>
      <vt:lpstr>Python Primer: Function</vt:lpstr>
      <vt:lpstr>Python Primer: Function Parameters</vt:lpstr>
      <vt:lpstr>Python Primer: Function DocString</vt:lpstr>
      <vt:lpstr>Python Primer: Questions</vt:lpstr>
      <vt:lpstr>PowerPoint Presentation</vt:lpstr>
      <vt:lpstr>Python Tooling</vt:lpstr>
      <vt:lpstr>Python Tooling</vt:lpstr>
      <vt:lpstr>PowerPoint Presentation</vt:lpstr>
      <vt:lpstr>PowerPoint Presentation</vt:lpstr>
      <vt:lpstr>Python Primer: Auto fix Code Styling</vt:lpstr>
      <vt:lpstr>Python Primer: Example</vt:lpstr>
      <vt:lpstr>PowerPoint Presentation</vt:lpstr>
      <vt:lpstr>Python Primer: Code Testing</vt:lpstr>
      <vt:lpstr>Python Primer: Code Testing</vt:lpstr>
      <vt:lpstr>PowerPoint Presentation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Questions?: Test Theory </vt:lpstr>
      <vt:lpstr>PowerPoint Presentation</vt:lpstr>
      <vt:lpstr>Python Primer: Code Testing</vt:lpstr>
      <vt:lpstr>Python Primer: Code Testing</vt:lpstr>
      <vt:lpstr>Python Primer: Code Testing</vt:lpstr>
      <vt:lpstr>Python Primer: Coverage</vt:lpstr>
      <vt:lpstr>Python Primer: Code Testing</vt:lpstr>
      <vt:lpstr>Mr McKale’s Shipping</vt:lpstr>
      <vt:lpstr>Mr McKale’s Shipping</vt:lpstr>
      <vt:lpstr>Mr McKale’s Shipping</vt:lpstr>
      <vt:lpstr>Mr McKale’s Shipping</vt:lpstr>
      <vt:lpstr>Mr McKale’s Shipping</vt:lpstr>
      <vt:lpstr>Mr McKale’s Shipping</vt:lpstr>
      <vt:lpstr>Mr McKale’s Shipping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24</cp:revision>
  <dcterms:created xsi:type="dcterms:W3CDTF">2021-03-03T12:43:49Z</dcterms:created>
  <dcterms:modified xsi:type="dcterms:W3CDTF">2022-03-18T14:48:23Z</dcterms:modified>
</cp:coreProperties>
</file>