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 id="2147483648" r:id="rId2"/>
  </p:sldMasterIdLst>
  <p:notesMasterIdLst>
    <p:notesMasterId r:id="rId73"/>
  </p:notesMasterIdLst>
  <p:handoutMasterIdLst>
    <p:handoutMasterId r:id="rId74"/>
  </p:handoutMasterIdLst>
  <p:sldIdLst>
    <p:sldId id="256" r:id="rId3"/>
    <p:sldId id="332" r:id="rId4"/>
    <p:sldId id="258" r:id="rId5"/>
    <p:sldId id="334" r:id="rId6"/>
    <p:sldId id="490" r:id="rId7"/>
    <p:sldId id="492" r:id="rId8"/>
    <p:sldId id="489" r:id="rId9"/>
    <p:sldId id="525" r:id="rId10"/>
    <p:sldId id="496" r:id="rId11"/>
    <p:sldId id="514" r:id="rId12"/>
    <p:sldId id="497" r:id="rId13"/>
    <p:sldId id="495" r:id="rId14"/>
    <p:sldId id="494" r:id="rId15"/>
    <p:sldId id="499" r:id="rId16"/>
    <p:sldId id="502" r:id="rId17"/>
    <p:sldId id="503" r:id="rId18"/>
    <p:sldId id="504" r:id="rId19"/>
    <p:sldId id="501" r:id="rId20"/>
    <p:sldId id="524" r:id="rId21"/>
    <p:sldId id="488" r:id="rId22"/>
    <p:sldId id="487" r:id="rId23"/>
    <p:sldId id="486" r:id="rId24"/>
    <p:sldId id="505" r:id="rId25"/>
    <p:sldId id="506" r:id="rId26"/>
    <p:sldId id="508" r:id="rId27"/>
    <p:sldId id="509" r:id="rId28"/>
    <p:sldId id="511" r:id="rId29"/>
    <p:sldId id="510" r:id="rId30"/>
    <p:sldId id="512" r:id="rId31"/>
    <p:sldId id="513" r:id="rId32"/>
    <p:sldId id="523" r:id="rId33"/>
    <p:sldId id="344" r:id="rId34"/>
    <p:sldId id="346" r:id="rId35"/>
    <p:sldId id="517" r:id="rId36"/>
    <p:sldId id="515" r:id="rId37"/>
    <p:sldId id="518" r:id="rId38"/>
    <p:sldId id="516" r:id="rId39"/>
    <p:sldId id="519" r:id="rId40"/>
    <p:sldId id="520" r:id="rId41"/>
    <p:sldId id="521" r:id="rId42"/>
    <p:sldId id="522" r:id="rId43"/>
    <p:sldId id="356" r:id="rId44"/>
    <p:sldId id="355" r:id="rId45"/>
    <p:sldId id="394" r:id="rId46"/>
    <p:sldId id="526" r:id="rId47"/>
    <p:sldId id="479" r:id="rId48"/>
    <p:sldId id="484" r:id="rId49"/>
    <p:sldId id="549" r:id="rId50"/>
    <p:sldId id="527" r:id="rId51"/>
    <p:sldId id="530" r:id="rId52"/>
    <p:sldId id="529" r:id="rId53"/>
    <p:sldId id="531" r:id="rId54"/>
    <p:sldId id="532" r:id="rId55"/>
    <p:sldId id="533" r:id="rId56"/>
    <p:sldId id="534" r:id="rId57"/>
    <p:sldId id="535" r:id="rId58"/>
    <p:sldId id="536" r:id="rId59"/>
    <p:sldId id="537" r:id="rId60"/>
    <p:sldId id="538" r:id="rId61"/>
    <p:sldId id="539" r:id="rId62"/>
    <p:sldId id="540" r:id="rId63"/>
    <p:sldId id="541" r:id="rId64"/>
    <p:sldId id="542" r:id="rId65"/>
    <p:sldId id="543" r:id="rId66"/>
    <p:sldId id="545" r:id="rId67"/>
    <p:sldId id="546" r:id="rId68"/>
    <p:sldId id="547" r:id="rId69"/>
    <p:sldId id="548" r:id="rId70"/>
    <p:sldId id="389" r:id="rId71"/>
    <p:sldId id="388"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24E84F6-57DB-44D4-9AFA-C2C43F737A07}">
          <p14:sldIdLst>
            <p14:sldId id="256"/>
            <p14:sldId id="332"/>
          </p14:sldIdLst>
        </p14:section>
        <p14:section name="101" id="{54953328-324F-4D96-915D-4406A53C6F40}">
          <p14:sldIdLst>
            <p14:sldId id="258"/>
            <p14:sldId id="334"/>
            <p14:sldId id="490"/>
            <p14:sldId id="492"/>
            <p14:sldId id="489"/>
            <p14:sldId id="525"/>
          </p14:sldIdLst>
        </p14:section>
        <p14:section name="Quantification" id="{D6368BC7-F94E-4B86-B1DB-77B49E88E994}">
          <p14:sldIdLst>
            <p14:sldId id="496"/>
            <p14:sldId id="514"/>
            <p14:sldId id="497"/>
            <p14:sldId id="495"/>
            <p14:sldId id="494"/>
            <p14:sldId id="499"/>
            <p14:sldId id="502"/>
            <p14:sldId id="503"/>
            <p14:sldId id="504"/>
            <p14:sldId id="501"/>
            <p14:sldId id="524"/>
          </p14:sldIdLst>
        </p14:section>
        <p14:section name="1 to 1000000" id="{5553A7EC-C355-438E-BA57-80F90C918441}">
          <p14:sldIdLst>
            <p14:sldId id="488"/>
            <p14:sldId id="487"/>
            <p14:sldId id="486"/>
            <p14:sldId id="505"/>
            <p14:sldId id="506"/>
            <p14:sldId id="508"/>
            <p14:sldId id="509"/>
            <p14:sldId id="511"/>
            <p14:sldId id="510"/>
            <p14:sldId id="512"/>
            <p14:sldId id="513"/>
            <p14:sldId id="523"/>
          </p14:sldIdLst>
        </p14:section>
        <p14:section name="Hard vs Smart" id="{300E9F9A-85BD-4F21-8CF5-116E06A6622E}">
          <p14:sldIdLst>
            <p14:sldId id="344"/>
            <p14:sldId id="346"/>
            <p14:sldId id="517"/>
            <p14:sldId id="515"/>
            <p14:sldId id="518"/>
            <p14:sldId id="516"/>
            <p14:sldId id="519"/>
            <p14:sldId id="520"/>
            <p14:sldId id="521"/>
            <p14:sldId id="522"/>
            <p14:sldId id="356"/>
          </p14:sldIdLst>
        </p14:section>
        <p14:section name="So... Salesman" id="{AFC9B623-8A4A-4673-B069-2A79461DB7E7}">
          <p14:sldIdLst>
            <p14:sldId id="355"/>
            <p14:sldId id="394"/>
            <p14:sldId id="526"/>
            <p14:sldId id="479"/>
            <p14:sldId id="484"/>
            <p14:sldId id="549"/>
            <p14:sldId id="527"/>
            <p14:sldId id="530"/>
            <p14:sldId id="529"/>
            <p14:sldId id="531"/>
            <p14:sldId id="532"/>
            <p14:sldId id="533"/>
            <p14:sldId id="534"/>
            <p14:sldId id="535"/>
            <p14:sldId id="536"/>
            <p14:sldId id="537"/>
            <p14:sldId id="538"/>
            <p14:sldId id="539"/>
            <p14:sldId id="540"/>
            <p14:sldId id="541"/>
            <p14:sldId id="542"/>
            <p14:sldId id="543"/>
            <p14:sldId id="545"/>
            <p14:sldId id="546"/>
            <p14:sldId id="547"/>
            <p14:sldId id="548"/>
          </p14:sldIdLst>
        </p14:section>
        <p14:section name="End" id="{ECD50EA6-F3D2-463D-99B2-D8A6C27604D2}">
          <p14:sldIdLst>
            <p14:sldId id="389"/>
            <p14:sldId id="38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4C56"/>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3" autoAdjust="0"/>
  </p:normalViewPr>
  <p:slideViewPr>
    <p:cSldViewPr snapToGrid="0" snapToObjects="1">
      <p:cViewPr varScale="1">
        <p:scale>
          <a:sx n="86" d="100"/>
          <a:sy n="86" d="100"/>
        </p:scale>
        <p:origin x="562"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543E56-09BB-437B-96DF-5C0D5B924D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67BF0324-11D9-4104-AA70-A981D12425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42ADD3-0C2D-49E8-BC2A-8F82586A0ECB}" type="datetimeFigureOut">
              <a:rPr lang="en-GB" smtClean="0"/>
              <a:t>01/04/2022</a:t>
            </a:fld>
            <a:endParaRPr lang="en-GB"/>
          </a:p>
        </p:txBody>
      </p:sp>
      <p:sp>
        <p:nvSpPr>
          <p:cNvPr id="4" name="Footer Placeholder 3">
            <a:extLst>
              <a:ext uri="{FF2B5EF4-FFF2-40B4-BE49-F238E27FC236}">
                <a16:creationId xmlns:a16="http://schemas.microsoft.com/office/drawing/2014/main" id="{69D9F3A5-4C99-4585-AFE4-6BFFDA328D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71ABE8B2-2BBE-4ACD-AE6C-170FB2B4B3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4A1BE0-FC8C-440F-AB59-7DE47692F3D2}" type="slidenum">
              <a:rPr lang="en-GB" smtClean="0"/>
              <a:t>‹#›</a:t>
            </a:fld>
            <a:endParaRPr lang="en-GB"/>
          </a:p>
        </p:txBody>
      </p:sp>
    </p:spTree>
    <p:extLst>
      <p:ext uri="{BB962C8B-B14F-4D97-AF65-F5344CB8AC3E}">
        <p14:creationId xmlns:p14="http://schemas.microsoft.com/office/powerpoint/2010/main" val="1796515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A50C0-49D4-4945-9D5D-054548C22B91}" type="datetimeFigureOut">
              <a:rPr lang="en-GB" smtClean="0"/>
              <a:t>01/04/2022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673278-4152-4F8E-884D-0D942EFECF47}" type="slidenum">
              <a:rPr lang="en-GB" smtClean="0"/>
              <a:t>‹#›</a:t>
            </a:fld>
            <a:endParaRPr lang="en-GB"/>
          </a:p>
        </p:txBody>
      </p:sp>
    </p:spTree>
    <p:extLst>
      <p:ext uri="{BB962C8B-B14F-4D97-AF65-F5344CB8AC3E}">
        <p14:creationId xmlns:p14="http://schemas.microsoft.com/office/powerpoint/2010/main" val="1024293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A picture containing yellow, man, black, sitting&#10;&#10;Description automatically generated">
            <a:extLst>
              <a:ext uri="{FF2B5EF4-FFF2-40B4-BE49-F238E27FC236}">
                <a16:creationId xmlns:a16="http://schemas.microsoft.com/office/drawing/2014/main" id="{77A7B67F-A760-C64D-86C1-E0AE69B26F3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6" name="Text Placeholder 15">
            <a:extLst>
              <a:ext uri="{FF2B5EF4-FFF2-40B4-BE49-F238E27FC236}">
                <a16:creationId xmlns:a16="http://schemas.microsoft.com/office/drawing/2014/main" id="{8C16CE43-8AC1-FF4A-BEE6-8070708EB6A7}"/>
              </a:ext>
            </a:extLst>
          </p:cNvPr>
          <p:cNvSpPr>
            <a:spLocks noGrp="1"/>
          </p:cNvSpPr>
          <p:nvPr>
            <p:ph type="body" sz="quarter" idx="10" hasCustomPrompt="1"/>
          </p:nvPr>
        </p:nvSpPr>
        <p:spPr>
          <a:xfrm>
            <a:off x="1200150" y="2225529"/>
            <a:ext cx="5227075" cy="792800"/>
          </a:xfrm>
          <a:prstGeom prst="rect">
            <a:avLst/>
          </a:prstGeom>
        </p:spPr>
        <p:txBody>
          <a:bodyPr/>
          <a:lstStyle>
            <a:lvl1pPr marL="0" indent="0">
              <a:buNone/>
              <a:defRPr sz="6000" b="1">
                <a:solidFill>
                  <a:schemeClr val="bg1"/>
                </a:solidFill>
                <a:latin typeface="Open Sans" panose="020B0806030504020204" pitchFamily="34" charset="0"/>
                <a:ea typeface="Open Sans" panose="020B0806030504020204" pitchFamily="34" charset="0"/>
                <a:cs typeface="Open Sans" panose="020B0806030504020204" pitchFamily="34" charset="0"/>
              </a:defRPr>
            </a:lvl1pPr>
            <a:lvl2pPr>
              <a:defRPr sz="5400"/>
            </a:lvl2pPr>
            <a:lvl3pPr>
              <a:defRPr sz="4800"/>
            </a:lvl3pPr>
            <a:lvl4pPr>
              <a:defRPr sz="4400"/>
            </a:lvl4pPr>
            <a:lvl5pPr>
              <a:defRPr sz="4400"/>
            </a:lvl5pPr>
          </a:lstStyle>
          <a:p>
            <a:pPr lvl="0"/>
            <a:r>
              <a:rPr lang="en-GB" dirty="0"/>
              <a:t>TITLE</a:t>
            </a:r>
            <a:endParaRPr lang="en-US" dirty="0"/>
          </a:p>
        </p:txBody>
      </p:sp>
      <p:pic>
        <p:nvPicPr>
          <p:cNvPr id="17" name="Picture 16">
            <a:extLst>
              <a:ext uri="{FF2B5EF4-FFF2-40B4-BE49-F238E27FC236}">
                <a16:creationId xmlns:a16="http://schemas.microsoft.com/office/drawing/2014/main" id="{52DBBCA1-819D-3A43-AC68-27AB837C3C39}"/>
              </a:ext>
            </a:extLst>
          </p:cNvPr>
          <p:cNvPicPr>
            <a:picLocks noChangeAspect="1"/>
          </p:cNvPicPr>
          <p:nvPr userDrawn="1"/>
        </p:nvPicPr>
        <p:blipFill>
          <a:blip r:embed="rId3"/>
          <a:stretch>
            <a:fillRect/>
          </a:stretch>
        </p:blipFill>
        <p:spPr>
          <a:xfrm>
            <a:off x="8316096" y="636720"/>
            <a:ext cx="2998574" cy="350532"/>
          </a:xfrm>
          <a:prstGeom prst="rect">
            <a:avLst/>
          </a:prstGeom>
        </p:spPr>
      </p:pic>
    </p:spTree>
    <p:extLst>
      <p:ext uri="{BB962C8B-B14F-4D97-AF65-F5344CB8AC3E}">
        <p14:creationId xmlns:p14="http://schemas.microsoft.com/office/powerpoint/2010/main" val="3061604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1DAB3D-F123-234D-8920-C804BB3B31F4}"/>
              </a:ext>
            </a:extLst>
          </p:cNvPr>
          <p:cNvSpPr>
            <a:spLocks noGrp="1"/>
          </p:cNvSpPr>
          <p:nvPr>
            <p:ph type="dt" sz="half" idx="10"/>
          </p:nvPr>
        </p:nvSpPr>
        <p:spPr>
          <a:xfrm>
            <a:off x="838200" y="6356350"/>
            <a:ext cx="2743200" cy="365125"/>
          </a:xfrm>
          <a:prstGeom prst="rect">
            <a:avLst/>
          </a:prstGeom>
        </p:spPr>
        <p:txBody>
          <a:bodyPr/>
          <a:lstStyle/>
          <a:p>
            <a:fld id="{083E4769-3E94-5841-B95D-79FC70CACDAD}" type="datetimeFigureOut">
              <a:rPr lang="en-US" smtClean="0"/>
              <a:t>4/1/2022</a:t>
            </a:fld>
            <a:endParaRPr lang="en-US"/>
          </a:p>
        </p:txBody>
      </p:sp>
      <p:sp>
        <p:nvSpPr>
          <p:cNvPr id="3" name="Footer Placeholder 2">
            <a:extLst>
              <a:ext uri="{FF2B5EF4-FFF2-40B4-BE49-F238E27FC236}">
                <a16:creationId xmlns:a16="http://schemas.microsoft.com/office/drawing/2014/main" id="{9E8D2B22-811A-B741-B0A5-CD45E0CC628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013A73E-4D82-5C45-9EC4-4477384591DF}"/>
              </a:ext>
            </a:extLst>
          </p:cNvPr>
          <p:cNvSpPr>
            <a:spLocks noGrp="1"/>
          </p:cNvSpPr>
          <p:nvPr>
            <p:ph type="sldNum" sz="quarter" idx="12"/>
          </p:nvPr>
        </p:nvSpPr>
        <p:spPr>
          <a:xfrm>
            <a:off x="8610600" y="6356350"/>
            <a:ext cx="2743200" cy="365125"/>
          </a:xfrm>
          <a:prstGeom prst="rect">
            <a:avLst/>
          </a:prstGeom>
        </p:spPr>
        <p:txBody>
          <a:bodyPr/>
          <a:lstStyle/>
          <a:p>
            <a:fld id="{1114FA6A-B752-BC43-9E76-3DF1DB6767FD}" type="slidenum">
              <a:rPr lang="en-US" smtClean="0"/>
              <a:t>‹#›</a:t>
            </a:fld>
            <a:endParaRPr lang="en-US"/>
          </a:p>
        </p:txBody>
      </p:sp>
    </p:spTree>
    <p:extLst>
      <p:ext uri="{BB962C8B-B14F-4D97-AF65-F5344CB8AC3E}">
        <p14:creationId xmlns:p14="http://schemas.microsoft.com/office/powerpoint/2010/main" val="829418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F080-8528-FD4D-BD31-670AC4A83E8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AC6171-E000-EB49-99BE-4CE6AD516B5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210060-3DE8-0745-B57E-7EBD60F854B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3B09CE-8396-5743-823A-2E98471031CB}"/>
              </a:ext>
            </a:extLst>
          </p:cNvPr>
          <p:cNvSpPr>
            <a:spLocks noGrp="1"/>
          </p:cNvSpPr>
          <p:nvPr>
            <p:ph type="dt" sz="half" idx="10"/>
          </p:nvPr>
        </p:nvSpPr>
        <p:spPr>
          <a:xfrm>
            <a:off x="838200" y="6356350"/>
            <a:ext cx="2743200" cy="365125"/>
          </a:xfrm>
          <a:prstGeom prst="rect">
            <a:avLst/>
          </a:prstGeom>
        </p:spPr>
        <p:txBody>
          <a:bodyPr/>
          <a:lstStyle/>
          <a:p>
            <a:fld id="{083E4769-3E94-5841-B95D-79FC70CACDAD}" type="datetimeFigureOut">
              <a:rPr lang="en-US" smtClean="0"/>
              <a:t>4/1/2022</a:t>
            </a:fld>
            <a:endParaRPr lang="en-US"/>
          </a:p>
        </p:txBody>
      </p:sp>
      <p:sp>
        <p:nvSpPr>
          <p:cNvPr id="6" name="Footer Placeholder 5">
            <a:extLst>
              <a:ext uri="{FF2B5EF4-FFF2-40B4-BE49-F238E27FC236}">
                <a16:creationId xmlns:a16="http://schemas.microsoft.com/office/drawing/2014/main" id="{DFA511A2-8FDB-7543-92F4-FC3B0158A40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37F88BA-39C1-1B48-9CDB-3356BEE3A074}"/>
              </a:ext>
            </a:extLst>
          </p:cNvPr>
          <p:cNvSpPr>
            <a:spLocks noGrp="1"/>
          </p:cNvSpPr>
          <p:nvPr>
            <p:ph type="sldNum" sz="quarter" idx="12"/>
          </p:nvPr>
        </p:nvSpPr>
        <p:spPr>
          <a:xfrm>
            <a:off x="8610600" y="6356350"/>
            <a:ext cx="2743200" cy="365125"/>
          </a:xfrm>
          <a:prstGeom prst="rect">
            <a:avLst/>
          </a:prstGeom>
        </p:spPr>
        <p:txBody>
          <a:bodyPr/>
          <a:lstStyle/>
          <a:p>
            <a:fld id="{1114FA6A-B752-BC43-9E76-3DF1DB6767FD}" type="slidenum">
              <a:rPr lang="en-US" smtClean="0"/>
              <a:t>‹#›</a:t>
            </a:fld>
            <a:endParaRPr lang="en-US"/>
          </a:p>
        </p:txBody>
      </p:sp>
    </p:spTree>
    <p:extLst>
      <p:ext uri="{BB962C8B-B14F-4D97-AF65-F5344CB8AC3E}">
        <p14:creationId xmlns:p14="http://schemas.microsoft.com/office/powerpoint/2010/main" val="4031089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75F71-FC95-C34D-96E0-AFA79BBBC51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D83613-5A1C-6947-BD6D-C8976038510A}"/>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F6BA79-FBFB-504E-AA48-CBD68C12C36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AC85A3-A739-1841-9CF1-530C12E1B7E0}"/>
              </a:ext>
            </a:extLst>
          </p:cNvPr>
          <p:cNvSpPr>
            <a:spLocks noGrp="1"/>
          </p:cNvSpPr>
          <p:nvPr>
            <p:ph type="dt" sz="half" idx="10"/>
          </p:nvPr>
        </p:nvSpPr>
        <p:spPr>
          <a:xfrm>
            <a:off x="838200" y="6356350"/>
            <a:ext cx="2743200" cy="365125"/>
          </a:xfrm>
          <a:prstGeom prst="rect">
            <a:avLst/>
          </a:prstGeom>
        </p:spPr>
        <p:txBody>
          <a:bodyPr/>
          <a:lstStyle/>
          <a:p>
            <a:fld id="{083E4769-3E94-5841-B95D-79FC70CACDAD}" type="datetimeFigureOut">
              <a:rPr lang="en-US" smtClean="0"/>
              <a:t>4/1/2022</a:t>
            </a:fld>
            <a:endParaRPr lang="en-US"/>
          </a:p>
        </p:txBody>
      </p:sp>
      <p:sp>
        <p:nvSpPr>
          <p:cNvPr id="6" name="Footer Placeholder 5">
            <a:extLst>
              <a:ext uri="{FF2B5EF4-FFF2-40B4-BE49-F238E27FC236}">
                <a16:creationId xmlns:a16="http://schemas.microsoft.com/office/drawing/2014/main" id="{F78BE06B-AFD2-1E41-9581-4B28FAD433A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2272F99-4DE5-724D-B07C-29A963676BDA}"/>
              </a:ext>
            </a:extLst>
          </p:cNvPr>
          <p:cNvSpPr>
            <a:spLocks noGrp="1"/>
          </p:cNvSpPr>
          <p:nvPr>
            <p:ph type="sldNum" sz="quarter" idx="12"/>
          </p:nvPr>
        </p:nvSpPr>
        <p:spPr>
          <a:xfrm>
            <a:off x="8610600" y="6356350"/>
            <a:ext cx="2743200" cy="365125"/>
          </a:xfrm>
          <a:prstGeom prst="rect">
            <a:avLst/>
          </a:prstGeom>
        </p:spPr>
        <p:txBody>
          <a:bodyPr/>
          <a:lstStyle/>
          <a:p>
            <a:fld id="{1114FA6A-B752-BC43-9E76-3DF1DB6767FD}" type="slidenum">
              <a:rPr lang="en-US" smtClean="0"/>
              <a:t>‹#›</a:t>
            </a:fld>
            <a:endParaRPr lang="en-US"/>
          </a:p>
        </p:txBody>
      </p:sp>
    </p:spTree>
    <p:extLst>
      <p:ext uri="{BB962C8B-B14F-4D97-AF65-F5344CB8AC3E}">
        <p14:creationId xmlns:p14="http://schemas.microsoft.com/office/powerpoint/2010/main" val="2314015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4D8C3-BB43-6246-B3D0-5C084C910BD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78F7CFB4-6074-7D4C-8772-0DCEFDEF8506}"/>
              </a:ext>
            </a:extLst>
          </p:cNvPr>
          <p:cNvSpPr>
            <a:spLocks noGrp="1"/>
          </p:cNvSpPr>
          <p:nvPr>
            <p:ph type="dt" sz="half" idx="10"/>
          </p:nvPr>
        </p:nvSpPr>
        <p:spPr>
          <a:xfrm>
            <a:off x="838200" y="6356350"/>
            <a:ext cx="2743200" cy="365125"/>
          </a:xfrm>
          <a:prstGeom prst="rect">
            <a:avLst/>
          </a:prstGeom>
        </p:spPr>
        <p:txBody>
          <a:bodyPr/>
          <a:lstStyle/>
          <a:p>
            <a:fld id="{083E4769-3E94-5841-B95D-79FC70CACDAD}" type="datetimeFigureOut">
              <a:rPr lang="en-US" smtClean="0"/>
              <a:t>4/1/2022</a:t>
            </a:fld>
            <a:endParaRPr lang="en-US"/>
          </a:p>
        </p:txBody>
      </p:sp>
      <p:sp>
        <p:nvSpPr>
          <p:cNvPr id="5" name="Footer Placeholder 4">
            <a:extLst>
              <a:ext uri="{FF2B5EF4-FFF2-40B4-BE49-F238E27FC236}">
                <a16:creationId xmlns:a16="http://schemas.microsoft.com/office/drawing/2014/main" id="{E03497FD-6BDF-FA47-A23E-07407261FB2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48E73B3-5944-1E47-A864-AB74ACA73CD6}"/>
              </a:ext>
            </a:extLst>
          </p:cNvPr>
          <p:cNvSpPr>
            <a:spLocks noGrp="1"/>
          </p:cNvSpPr>
          <p:nvPr>
            <p:ph type="sldNum" sz="quarter" idx="12"/>
          </p:nvPr>
        </p:nvSpPr>
        <p:spPr>
          <a:xfrm>
            <a:off x="8610600" y="6356350"/>
            <a:ext cx="2743200" cy="365125"/>
          </a:xfrm>
          <a:prstGeom prst="rect">
            <a:avLst/>
          </a:prstGeom>
        </p:spPr>
        <p:txBody>
          <a:bodyPr/>
          <a:lstStyle/>
          <a:p>
            <a:fld id="{1114FA6A-B752-BC43-9E76-3DF1DB6767FD}" type="slidenum">
              <a:rPr lang="en-US" smtClean="0"/>
              <a:t>‹#›</a:t>
            </a:fld>
            <a:endParaRPr lang="en-US"/>
          </a:p>
        </p:txBody>
      </p:sp>
    </p:spTree>
    <p:extLst>
      <p:ext uri="{BB962C8B-B14F-4D97-AF65-F5344CB8AC3E}">
        <p14:creationId xmlns:p14="http://schemas.microsoft.com/office/powerpoint/2010/main" val="2291648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1A695EF-29CF-C444-A5C9-385CFE1858CF}"/>
              </a:ext>
            </a:extLst>
          </p:cNvPr>
          <p:cNvSpPr>
            <a:spLocks noGrp="1"/>
          </p:cNvSpPr>
          <p:nvPr>
            <p:ph type="dt" sz="half" idx="10"/>
          </p:nvPr>
        </p:nvSpPr>
        <p:spPr>
          <a:xfrm>
            <a:off x="838200" y="6356350"/>
            <a:ext cx="2743200" cy="365125"/>
          </a:xfrm>
          <a:prstGeom prst="rect">
            <a:avLst/>
          </a:prstGeom>
        </p:spPr>
        <p:txBody>
          <a:bodyPr/>
          <a:lstStyle/>
          <a:p>
            <a:fld id="{083E4769-3E94-5841-B95D-79FC70CACDAD}" type="datetimeFigureOut">
              <a:rPr lang="en-US" smtClean="0"/>
              <a:t>4/1/2022</a:t>
            </a:fld>
            <a:endParaRPr lang="en-US"/>
          </a:p>
        </p:txBody>
      </p:sp>
      <p:sp>
        <p:nvSpPr>
          <p:cNvPr id="5" name="Footer Placeholder 4">
            <a:extLst>
              <a:ext uri="{FF2B5EF4-FFF2-40B4-BE49-F238E27FC236}">
                <a16:creationId xmlns:a16="http://schemas.microsoft.com/office/drawing/2014/main" id="{FE39BFE1-C0F4-B94F-B99F-A24AA18F656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1D108DD-C110-024A-9CA1-1CCEAD9DD12E}"/>
              </a:ext>
            </a:extLst>
          </p:cNvPr>
          <p:cNvSpPr>
            <a:spLocks noGrp="1"/>
          </p:cNvSpPr>
          <p:nvPr>
            <p:ph type="sldNum" sz="quarter" idx="12"/>
          </p:nvPr>
        </p:nvSpPr>
        <p:spPr>
          <a:xfrm>
            <a:off x="8610600" y="6356350"/>
            <a:ext cx="2743200" cy="365125"/>
          </a:xfrm>
          <a:prstGeom prst="rect">
            <a:avLst/>
          </a:prstGeom>
        </p:spPr>
        <p:txBody>
          <a:bodyPr/>
          <a:lstStyle/>
          <a:p>
            <a:fld id="{1114FA6A-B752-BC43-9E76-3DF1DB6767FD}" type="slidenum">
              <a:rPr lang="en-US" smtClean="0"/>
              <a:t>‹#›</a:t>
            </a:fld>
            <a:endParaRPr lang="en-US"/>
          </a:p>
        </p:txBody>
      </p:sp>
    </p:spTree>
    <p:extLst>
      <p:ext uri="{BB962C8B-B14F-4D97-AF65-F5344CB8AC3E}">
        <p14:creationId xmlns:p14="http://schemas.microsoft.com/office/powerpoint/2010/main" val="230632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9" name="Picture 8" descr="A picture containing people&#10;&#10;Description automatically generated">
            <a:extLst>
              <a:ext uri="{FF2B5EF4-FFF2-40B4-BE49-F238E27FC236}">
                <a16:creationId xmlns:a16="http://schemas.microsoft.com/office/drawing/2014/main" id="{17138E51-4580-FF46-88EA-32D275CDD1C3}"/>
              </a:ext>
            </a:extLst>
          </p:cNvPr>
          <p:cNvPicPr>
            <a:picLocks noChangeAspect="1"/>
          </p:cNvPicPr>
          <p:nvPr userDrawn="1"/>
        </p:nvPicPr>
        <p:blipFill rotWithShape="1">
          <a:blip r:embed="rId2"/>
          <a:srcRect r="32879" b="3569"/>
          <a:stretch/>
        </p:blipFill>
        <p:spPr>
          <a:xfrm>
            <a:off x="0" y="0"/>
            <a:ext cx="8183418" cy="6613236"/>
          </a:xfrm>
          <a:prstGeom prst="rect">
            <a:avLst/>
          </a:prstGeom>
        </p:spPr>
      </p:pic>
      <p:sp>
        <p:nvSpPr>
          <p:cNvPr id="11" name="Text Placeholder 15">
            <a:extLst>
              <a:ext uri="{FF2B5EF4-FFF2-40B4-BE49-F238E27FC236}">
                <a16:creationId xmlns:a16="http://schemas.microsoft.com/office/drawing/2014/main" id="{455C6D3C-EDB9-0849-B2F3-0C0C00871B07}"/>
              </a:ext>
            </a:extLst>
          </p:cNvPr>
          <p:cNvSpPr>
            <a:spLocks noGrp="1"/>
          </p:cNvSpPr>
          <p:nvPr>
            <p:ph type="body" sz="quarter" idx="10" hasCustomPrompt="1"/>
          </p:nvPr>
        </p:nvSpPr>
        <p:spPr>
          <a:xfrm>
            <a:off x="7584766" y="2225529"/>
            <a:ext cx="4237698" cy="792800"/>
          </a:xfrm>
          <a:prstGeom prst="rect">
            <a:avLst/>
          </a:prstGeom>
        </p:spPr>
        <p:txBody>
          <a:bodyPr/>
          <a:lstStyle>
            <a:lvl1pPr marL="0" indent="0">
              <a:buNone/>
              <a:defRPr sz="6000" b="1">
                <a:solidFill>
                  <a:schemeClr val="tx1"/>
                </a:solidFill>
                <a:latin typeface="Open Sans" panose="020B0806030504020204" pitchFamily="34" charset="0"/>
                <a:ea typeface="Open Sans" panose="020B0806030504020204" pitchFamily="34" charset="0"/>
                <a:cs typeface="Open Sans" panose="020B0806030504020204" pitchFamily="34" charset="0"/>
              </a:defRPr>
            </a:lvl1pPr>
            <a:lvl2pPr>
              <a:defRPr sz="5400"/>
            </a:lvl2pPr>
            <a:lvl3pPr>
              <a:defRPr sz="4800"/>
            </a:lvl3pPr>
            <a:lvl4pPr>
              <a:defRPr sz="4400"/>
            </a:lvl4pPr>
            <a:lvl5pPr>
              <a:defRPr sz="4400"/>
            </a:lvl5pPr>
          </a:lstStyle>
          <a:p>
            <a:pPr lvl="0"/>
            <a:r>
              <a:rPr lang="en-GB" dirty="0"/>
              <a:t>TITLE</a:t>
            </a:r>
            <a:endParaRPr lang="en-US" dirty="0"/>
          </a:p>
        </p:txBody>
      </p:sp>
      <p:pic>
        <p:nvPicPr>
          <p:cNvPr id="12" name="Picture 11">
            <a:extLst>
              <a:ext uri="{FF2B5EF4-FFF2-40B4-BE49-F238E27FC236}">
                <a16:creationId xmlns:a16="http://schemas.microsoft.com/office/drawing/2014/main" id="{905ACE6C-0AC9-BC46-9D8D-56145163281F}"/>
              </a:ext>
            </a:extLst>
          </p:cNvPr>
          <p:cNvPicPr>
            <a:picLocks noChangeAspect="1"/>
          </p:cNvPicPr>
          <p:nvPr userDrawn="1"/>
        </p:nvPicPr>
        <p:blipFill>
          <a:blip r:embed="rId3"/>
          <a:stretch>
            <a:fillRect/>
          </a:stretch>
        </p:blipFill>
        <p:spPr>
          <a:xfrm>
            <a:off x="9314017" y="438585"/>
            <a:ext cx="2508447" cy="290418"/>
          </a:xfrm>
          <a:prstGeom prst="rect">
            <a:avLst/>
          </a:prstGeom>
        </p:spPr>
      </p:pic>
    </p:spTree>
    <p:extLst>
      <p:ext uri="{BB962C8B-B14F-4D97-AF65-F5344CB8AC3E}">
        <p14:creationId xmlns:p14="http://schemas.microsoft.com/office/powerpoint/2010/main" val="3019171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pic>
        <p:nvPicPr>
          <p:cNvPr id="9" name="Picture 8" descr="A picture containing people&#10;&#10;Description automatically generated">
            <a:extLst>
              <a:ext uri="{FF2B5EF4-FFF2-40B4-BE49-F238E27FC236}">
                <a16:creationId xmlns:a16="http://schemas.microsoft.com/office/drawing/2014/main" id="{17138E51-4580-FF46-88EA-32D275CDD1C3}"/>
              </a:ext>
            </a:extLst>
          </p:cNvPr>
          <p:cNvPicPr>
            <a:picLocks noChangeAspect="1"/>
          </p:cNvPicPr>
          <p:nvPr userDrawn="1"/>
        </p:nvPicPr>
        <p:blipFill rotWithShape="1">
          <a:blip r:embed="rId2"/>
          <a:srcRect r="32879" b="3569"/>
          <a:stretch/>
        </p:blipFill>
        <p:spPr>
          <a:xfrm>
            <a:off x="0" y="0"/>
            <a:ext cx="8183418" cy="6613236"/>
          </a:xfrm>
          <a:prstGeom prst="rect">
            <a:avLst/>
          </a:prstGeom>
        </p:spPr>
      </p:pic>
      <p:sp>
        <p:nvSpPr>
          <p:cNvPr id="11" name="Text Placeholder 15">
            <a:extLst>
              <a:ext uri="{FF2B5EF4-FFF2-40B4-BE49-F238E27FC236}">
                <a16:creationId xmlns:a16="http://schemas.microsoft.com/office/drawing/2014/main" id="{455C6D3C-EDB9-0849-B2F3-0C0C00871B07}"/>
              </a:ext>
            </a:extLst>
          </p:cNvPr>
          <p:cNvSpPr>
            <a:spLocks noGrp="1"/>
          </p:cNvSpPr>
          <p:nvPr>
            <p:ph type="body" sz="quarter" idx="10" hasCustomPrompt="1"/>
          </p:nvPr>
        </p:nvSpPr>
        <p:spPr>
          <a:xfrm>
            <a:off x="7584766" y="2225529"/>
            <a:ext cx="4237698" cy="792800"/>
          </a:xfrm>
          <a:prstGeom prst="rect">
            <a:avLst/>
          </a:prstGeom>
        </p:spPr>
        <p:txBody>
          <a:bodyPr/>
          <a:lstStyle>
            <a:lvl1pPr marL="0" indent="0">
              <a:buNone/>
              <a:defRPr sz="6000" b="1">
                <a:solidFill>
                  <a:schemeClr val="tx1"/>
                </a:solidFill>
                <a:latin typeface="Open Sans" panose="020B0806030504020204" pitchFamily="34" charset="0"/>
                <a:ea typeface="Open Sans" panose="020B0806030504020204" pitchFamily="34" charset="0"/>
                <a:cs typeface="Open Sans" panose="020B0806030504020204" pitchFamily="34" charset="0"/>
              </a:defRPr>
            </a:lvl1pPr>
            <a:lvl2pPr>
              <a:defRPr sz="5400"/>
            </a:lvl2pPr>
            <a:lvl3pPr>
              <a:defRPr sz="4800"/>
            </a:lvl3pPr>
            <a:lvl4pPr>
              <a:defRPr sz="4400"/>
            </a:lvl4pPr>
            <a:lvl5pPr>
              <a:defRPr sz="4400"/>
            </a:lvl5pPr>
          </a:lstStyle>
          <a:p>
            <a:pPr lvl="0"/>
            <a:r>
              <a:rPr lang="en-GB" dirty="0"/>
              <a:t>TITLE</a:t>
            </a:r>
            <a:endParaRPr lang="en-US" dirty="0"/>
          </a:p>
        </p:txBody>
      </p:sp>
      <p:pic>
        <p:nvPicPr>
          <p:cNvPr id="12" name="Picture 11">
            <a:extLst>
              <a:ext uri="{FF2B5EF4-FFF2-40B4-BE49-F238E27FC236}">
                <a16:creationId xmlns:a16="http://schemas.microsoft.com/office/drawing/2014/main" id="{905ACE6C-0AC9-BC46-9D8D-56145163281F}"/>
              </a:ext>
            </a:extLst>
          </p:cNvPr>
          <p:cNvPicPr>
            <a:picLocks noChangeAspect="1"/>
          </p:cNvPicPr>
          <p:nvPr userDrawn="1"/>
        </p:nvPicPr>
        <p:blipFill>
          <a:blip r:embed="rId3"/>
          <a:stretch>
            <a:fillRect/>
          </a:stretch>
        </p:blipFill>
        <p:spPr>
          <a:xfrm>
            <a:off x="9314017" y="438585"/>
            <a:ext cx="2508447" cy="290418"/>
          </a:xfrm>
          <a:prstGeom prst="rect">
            <a:avLst/>
          </a:prstGeom>
        </p:spPr>
      </p:pic>
    </p:spTree>
    <p:extLst>
      <p:ext uri="{BB962C8B-B14F-4D97-AF65-F5344CB8AC3E}">
        <p14:creationId xmlns:p14="http://schemas.microsoft.com/office/powerpoint/2010/main" val="1088656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E31D3AE6-353F-4F42-A40E-BA911E1D3FE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354589" y="1066297"/>
            <a:ext cx="4837411" cy="5791704"/>
          </a:xfrm>
          <a:prstGeom prst="rect">
            <a:avLst/>
          </a:prstGeom>
        </p:spPr>
      </p:pic>
    </p:spTree>
    <p:extLst>
      <p:ext uri="{BB962C8B-B14F-4D97-AF65-F5344CB8AC3E}">
        <p14:creationId xmlns:p14="http://schemas.microsoft.com/office/powerpoint/2010/main" val="4081772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3DE15-174B-814A-92C5-89BAFF58B5A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FD7C5CA3-B00D-8341-9944-DE9156C0FCA5}"/>
              </a:ext>
            </a:extLst>
          </p:cNvPr>
          <p:cNvSpPr>
            <a:spLocks noGrp="1"/>
          </p:cNvSpPr>
          <p:nvPr>
            <p:ph idx="1"/>
          </p:nvPr>
        </p:nvSpPr>
        <p:spPr>
          <a:xfrm>
            <a:off x="838200" y="1825625"/>
            <a:ext cx="10515600" cy="4351338"/>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29DF48-E29C-3544-926B-B82744BB0F6F}"/>
              </a:ext>
            </a:extLst>
          </p:cNvPr>
          <p:cNvSpPr>
            <a:spLocks noGrp="1"/>
          </p:cNvSpPr>
          <p:nvPr>
            <p:ph type="dt" sz="half" idx="10"/>
          </p:nvPr>
        </p:nvSpPr>
        <p:spPr>
          <a:xfrm>
            <a:off x="838200" y="6356350"/>
            <a:ext cx="2743200" cy="365125"/>
          </a:xfrm>
          <a:prstGeom prst="rect">
            <a:avLst/>
          </a:prstGeom>
        </p:spPr>
        <p:txBody>
          <a:bodyPr/>
          <a:lstStyle/>
          <a:p>
            <a:fld id="{083E4769-3E94-5841-B95D-79FC70CACDAD}" type="datetimeFigureOut">
              <a:rPr lang="en-US" smtClean="0"/>
              <a:t>4/1/2022</a:t>
            </a:fld>
            <a:endParaRPr lang="en-US"/>
          </a:p>
        </p:txBody>
      </p:sp>
      <p:sp>
        <p:nvSpPr>
          <p:cNvPr id="5" name="Footer Placeholder 4">
            <a:extLst>
              <a:ext uri="{FF2B5EF4-FFF2-40B4-BE49-F238E27FC236}">
                <a16:creationId xmlns:a16="http://schemas.microsoft.com/office/drawing/2014/main" id="{4D83A954-0EA8-104E-8EC8-E16F59EBDAA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DE22A7A-1B31-4140-BB1A-2070F14AE998}"/>
              </a:ext>
            </a:extLst>
          </p:cNvPr>
          <p:cNvSpPr>
            <a:spLocks noGrp="1"/>
          </p:cNvSpPr>
          <p:nvPr>
            <p:ph type="sldNum" sz="quarter" idx="12"/>
          </p:nvPr>
        </p:nvSpPr>
        <p:spPr>
          <a:xfrm>
            <a:off x="8610600" y="6356350"/>
            <a:ext cx="2743200" cy="365125"/>
          </a:xfrm>
          <a:prstGeom prst="rect">
            <a:avLst/>
          </a:prstGeom>
        </p:spPr>
        <p:txBody>
          <a:bodyPr/>
          <a:lstStyle/>
          <a:p>
            <a:fld id="{1114FA6A-B752-BC43-9E76-3DF1DB6767FD}" type="slidenum">
              <a:rPr lang="en-US" smtClean="0"/>
              <a:t>‹#›</a:t>
            </a:fld>
            <a:endParaRPr lang="en-US"/>
          </a:p>
        </p:txBody>
      </p:sp>
    </p:spTree>
    <p:extLst>
      <p:ext uri="{BB962C8B-B14F-4D97-AF65-F5344CB8AC3E}">
        <p14:creationId xmlns:p14="http://schemas.microsoft.com/office/powerpoint/2010/main" val="3280379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74168-3A78-6F48-9E85-B4C3333FD23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E159C0-674A-D140-BEB1-61ECB797AFFE}"/>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AD837F2-B927-FD4C-A946-DEDC5A3FD8FB}"/>
              </a:ext>
            </a:extLst>
          </p:cNvPr>
          <p:cNvSpPr>
            <a:spLocks noGrp="1"/>
          </p:cNvSpPr>
          <p:nvPr>
            <p:ph type="dt" sz="half" idx="10"/>
          </p:nvPr>
        </p:nvSpPr>
        <p:spPr>
          <a:xfrm>
            <a:off x="838200" y="6356350"/>
            <a:ext cx="2743200" cy="365125"/>
          </a:xfrm>
          <a:prstGeom prst="rect">
            <a:avLst/>
          </a:prstGeom>
        </p:spPr>
        <p:txBody>
          <a:bodyPr/>
          <a:lstStyle/>
          <a:p>
            <a:fld id="{083E4769-3E94-5841-B95D-79FC70CACDAD}" type="datetimeFigureOut">
              <a:rPr lang="en-US" smtClean="0"/>
              <a:t>4/1/2022</a:t>
            </a:fld>
            <a:endParaRPr lang="en-US"/>
          </a:p>
        </p:txBody>
      </p:sp>
      <p:sp>
        <p:nvSpPr>
          <p:cNvPr id="5" name="Footer Placeholder 4">
            <a:extLst>
              <a:ext uri="{FF2B5EF4-FFF2-40B4-BE49-F238E27FC236}">
                <a16:creationId xmlns:a16="http://schemas.microsoft.com/office/drawing/2014/main" id="{876E636E-7E00-8E43-BF71-69551832D3A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F6DA6F5-384F-E944-A3FE-A7824DD5F632}"/>
              </a:ext>
            </a:extLst>
          </p:cNvPr>
          <p:cNvSpPr>
            <a:spLocks noGrp="1"/>
          </p:cNvSpPr>
          <p:nvPr>
            <p:ph type="sldNum" sz="quarter" idx="12"/>
          </p:nvPr>
        </p:nvSpPr>
        <p:spPr>
          <a:xfrm>
            <a:off x="8610600" y="6356350"/>
            <a:ext cx="2743200" cy="365125"/>
          </a:xfrm>
          <a:prstGeom prst="rect">
            <a:avLst/>
          </a:prstGeom>
        </p:spPr>
        <p:txBody>
          <a:bodyPr/>
          <a:lstStyle/>
          <a:p>
            <a:fld id="{1114FA6A-B752-BC43-9E76-3DF1DB6767FD}" type="slidenum">
              <a:rPr lang="en-US" smtClean="0"/>
              <a:t>‹#›</a:t>
            </a:fld>
            <a:endParaRPr lang="en-US"/>
          </a:p>
        </p:txBody>
      </p:sp>
    </p:spTree>
    <p:extLst>
      <p:ext uri="{BB962C8B-B14F-4D97-AF65-F5344CB8AC3E}">
        <p14:creationId xmlns:p14="http://schemas.microsoft.com/office/powerpoint/2010/main" val="2527020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79A8C-0C46-AD4A-97AA-29B4DE64D72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B00DA6FE-1D03-A946-9896-94F36D0C85D0}"/>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AA6D05-DEEC-4644-8C81-039E4BBDD0E0}"/>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97909D-73B5-E743-B195-1EEAF68B2687}"/>
              </a:ext>
            </a:extLst>
          </p:cNvPr>
          <p:cNvSpPr>
            <a:spLocks noGrp="1"/>
          </p:cNvSpPr>
          <p:nvPr>
            <p:ph type="dt" sz="half" idx="10"/>
          </p:nvPr>
        </p:nvSpPr>
        <p:spPr>
          <a:xfrm>
            <a:off x="838200" y="6356350"/>
            <a:ext cx="2743200" cy="365125"/>
          </a:xfrm>
          <a:prstGeom prst="rect">
            <a:avLst/>
          </a:prstGeom>
        </p:spPr>
        <p:txBody>
          <a:bodyPr/>
          <a:lstStyle/>
          <a:p>
            <a:fld id="{083E4769-3E94-5841-B95D-79FC70CACDAD}" type="datetimeFigureOut">
              <a:rPr lang="en-US" smtClean="0"/>
              <a:t>4/1/2022</a:t>
            </a:fld>
            <a:endParaRPr lang="en-US"/>
          </a:p>
        </p:txBody>
      </p:sp>
      <p:sp>
        <p:nvSpPr>
          <p:cNvPr id="6" name="Footer Placeholder 5">
            <a:extLst>
              <a:ext uri="{FF2B5EF4-FFF2-40B4-BE49-F238E27FC236}">
                <a16:creationId xmlns:a16="http://schemas.microsoft.com/office/drawing/2014/main" id="{4EE6FDBC-3929-C740-A786-6E0C7402F08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C3DCCCA-98CD-D745-B709-BFDB58FD382A}"/>
              </a:ext>
            </a:extLst>
          </p:cNvPr>
          <p:cNvSpPr>
            <a:spLocks noGrp="1"/>
          </p:cNvSpPr>
          <p:nvPr>
            <p:ph type="sldNum" sz="quarter" idx="12"/>
          </p:nvPr>
        </p:nvSpPr>
        <p:spPr>
          <a:xfrm>
            <a:off x="8610600" y="6356350"/>
            <a:ext cx="2743200" cy="365125"/>
          </a:xfrm>
          <a:prstGeom prst="rect">
            <a:avLst/>
          </a:prstGeom>
        </p:spPr>
        <p:txBody>
          <a:bodyPr/>
          <a:lstStyle/>
          <a:p>
            <a:fld id="{1114FA6A-B752-BC43-9E76-3DF1DB6767FD}" type="slidenum">
              <a:rPr lang="en-US" smtClean="0"/>
              <a:t>‹#›</a:t>
            </a:fld>
            <a:endParaRPr lang="en-US"/>
          </a:p>
        </p:txBody>
      </p:sp>
    </p:spTree>
    <p:extLst>
      <p:ext uri="{BB962C8B-B14F-4D97-AF65-F5344CB8AC3E}">
        <p14:creationId xmlns:p14="http://schemas.microsoft.com/office/powerpoint/2010/main" val="840024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B38C-8A9F-9246-908D-4B9B0D212029}"/>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9091F59B-90C1-C047-B7C9-2836CF69A757}"/>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7BDF6FF-0CAB-4A4C-9FAD-B2726ABAF5F4}"/>
              </a:ext>
            </a:extLst>
          </p:cNvPr>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D631D7-9731-5A43-8A50-BC9BD93852B5}"/>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2F3AEC-4417-1144-AC76-28590BA13B64}"/>
              </a:ext>
            </a:extLst>
          </p:cNvPr>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0B8602-42E2-B74C-AD58-9DE70CB7B998}"/>
              </a:ext>
            </a:extLst>
          </p:cNvPr>
          <p:cNvSpPr>
            <a:spLocks noGrp="1"/>
          </p:cNvSpPr>
          <p:nvPr>
            <p:ph type="dt" sz="half" idx="10"/>
          </p:nvPr>
        </p:nvSpPr>
        <p:spPr>
          <a:xfrm>
            <a:off x="838200" y="6356350"/>
            <a:ext cx="2743200" cy="365125"/>
          </a:xfrm>
          <a:prstGeom prst="rect">
            <a:avLst/>
          </a:prstGeom>
        </p:spPr>
        <p:txBody>
          <a:bodyPr/>
          <a:lstStyle/>
          <a:p>
            <a:fld id="{083E4769-3E94-5841-B95D-79FC70CACDAD}" type="datetimeFigureOut">
              <a:rPr lang="en-US" smtClean="0"/>
              <a:t>4/1/2022</a:t>
            </a:fld>
            <a:endParaRPr lang="en-US"/>
          </a:p>
        </p:txBody>
      </p:sp>
      <p:sp>
        <p:nvSpPr>
          <p:cNvPr id="8" name="Footer Placeholder 7">
            <a:extLst>
              <a:ext uri="{FF2B5EF4-FFF2-40B4-BE49-F238E27FC236}">
                <a16:creationId xmlns:a16="http://schemas.microsoft.com/office/drawing/2014/main" id="{F15CC2DA-3D4D-FA41-9129-0577764D46D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AEDFB28-E98E-6F46-B4FA-0D8D3E16B022}"/>
              </a:ext>
            </a:extLst>
          </p:cNvPr>
          <p:cNvSpPr>
            <a:spLocks noGrp="1"/>
          </p:cNvSpPr>
          <p:nvPr>
            <p:ph type="sldNum" sz="quarter" idx="12"/>
          </p:nvPr>
        </p:nvSpPr>
        <p:spPr>
          <a:xfrm>
            <a:off x="8610600" y="6356350"/>
            <a:ext cx="2743200" cy="365125"/>
          </a:xfrm>
          <a:prstGeom prst="rect">
            <a:avLst/>
          </a:prstGeom>
        </p:spPr>
        <p:txBody>
          <a:bodyPr/>
          <a:lstStyle/>
          <a:p>
            <a:fld id="{1114FA6A-B752-BC43-9E76-3DF1DB6767FD}" type="slidenum">
              <a:rPr lang="en-US" smtClean="0"/>
              <a:t>‹#›</a:t>
            </a:fld>
            <a:endParaRPr lang="en-US"/>
          </a:p>
        </p:txBody>
      </p:sp>
    </p:spTree>
    <p:extLst>
      <p:ext uri="{BB962C8B-B14F-4D97-AF65-F5344CB8AC3E}">
        <p14:creationId xmlns:p14="http://schemas.microsoft.com/office/powerpoint/2010/main" val="789317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1C8D-8303-FE4D-B2D9-92399BE778C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F6CDAB4A-5D0E-0040-A885-CFB897A5274D}"/>
              </a:ext>
            </a:extLst>
          </p:cNvPr>
          <p:cNvSpPr>
            <a:spLocks noGrp="1"/>
          </p:cNvSpPr>
          <p:nvPr>
            <p:ph type="dt" sz="half" idx="10"/>
          </p:nvPr>
        </p:nvSpPr>
        <p:spPr>
          <a:xfrm>
            <a:off x="838200" y="6356350"/>
            <a:ext cx="2743200" cy="365125"/>
          </a:xfrm>
          <a:prstGeom prst="rect">
            <a:avLst/>
          </a:prstGeom>
        </p:spPr>
        <p:txBody>
          <a:bodyPr/>
          <a:lstStyle/>
          <a:p>
            <a:fld id="{083E4769-3E94-5841-B95D-79FC70CACDAD}" type="datetimeFigureOut">
              <a:rPr lang="en-US" smtClean="0"/>
              <a:t>4/1/2022</a:t>
            </a:fld>
            <a:endParaRPr lang="en-US"/>
          </a:p>
        </p:txBody>
      </p:sp>
      <p:sp>
        <p:nvSpPr>
          <p:cNvPr id="4" name="Footer Placeholder 3">
            <a:extLst>
              <a:ext uri="{FF2B5EF4-FFF2-40B4-BE49-F238E27FC236}">
                <a16:creationId xmlns:a16="http://schemas.microsoft.com/office/drawing/2014/main" id="{961DE783-9968-BA4F-8790-6C50828A3C9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C59546AD-BE2F-F94A-8A56-340C7F9202F1}"/>
              </a:ext>
            </a:extLst>
          </p:cNvPr>
          <p:cNvSpPr>
            <a:spLocks noGrp="1"/>
          </p:cNvSpPr>
          <p:nvPr>
            <p:ph type="sldNum" sz="quarter" idx="12"/>
          </p:nvPr>
        </p:nvSpPr>
        <p:spPr>
          <a:xfrm>
            <a:off x="8610600" y="6356350"/>
            <a:ext cx="2743200" cy="365125"/>
          </a:xfrm>
          <a:prstGeom prst="rect">
            <a:avLst/>
          </a:prstGeom>
        </p:spPr>
        <p:txBody>
          <a:bodyPr/>
          <a:lstStyle/>
          <a:p>
            <a:fld id="{1114FA6A-B752-BC43-9E76-3DF1DB6767FD}" type="slidenum">
              <a:rPr lang="en-US" smtClean="0"/>
              <a:t>‹#›</a:t>
            </a:fld>
            <a:endParaRPr lang="en-US"/>
          </a:p>
        </p:txBody>
      </p:sp>
    </p:spTree>
    <p:extLst>
      <p:ext uri="{BB962C8B-B14F-4D97-AF65-F5344CB8AC3E}">
        <p14:creationId xmlns:p14="http://schemas.microsoft.com/office/powerpoint/2010/main" val="31707173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0640924"/>
      </p:ext>
    </p:extLst>
  </p:cSld>
  <p:clrMap bg1="lt1" tx1="dk1" bg2="lt2" tx2="dk2" accent1="accent1" accent2="accent2" accent3="accent3" accent4="accent4" accent5="accent5" accent6="accent6" hlink="hlink" folHlink="folHlink"/>
  <p:sldLayoutIdLst>
    <p:sldLayoutId id="2147483664" r:id="rId1"/>
    <p:sldLayoutId id="214748367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04D2DA-3E54-1043-949B-1C720F8923C2}"/>
              </a:ext>
            </a:extLst>
          </p:cNvPr>
          <p:cNvSpPr/>
          <p:nvPr userDrawn="1"/>
        </p:nvSpPr>
        <p:spPr>
          <a:xfrm>
            <a:off x="0" y="0"/>
            <a:ext cx="12192000" cy="6373091"/>
          </a:xfrm>
          <a:prstGeom prst="rect">
            <a:avLst/>
          </a:prstGeom>
          <a:gradFill>
            <a:gsLst>
              <a:gs pos="0">
                <a:schemeClr val="accent1">
                  <a:lumMod val="5000"/>
                  <a:lumOff val="95000"/>
                </a:schemeClr>
              </a:gs>
              <a:gs pos="100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object&#10;&#10;Description automatically generated">
            <a:extLst>
              <a:ext uri="{FF2B5EF4-FFF2-40B4-BE49-F238E27FC236}">
                <a16:creationId xmlns:a16="http://schemas.microsoft.com/office/drawing/2014/main" id="{F2F2915F-E0AC-E64B-AB6E-93885E82000E}"/>
              </a:ext>
            </a:extLst>
          </p:cNvPr>
          <p:cNvPicPr>
            <a:picLocks noChangeAspect="1"/>
          </p:cNvPicPr>
          <p:nvPr userDrawn="1"/>
        </p:nvPicPr>
        <p:blipFill>
          <a:blip r:embed="rId14"/>
          <a:stretch>
            <a:fillRect/>
          </a:stretch>
        </p:blipFill>
        <p:spPr>
          <a:xfrm>
            <a:off x="9658350" y="463080"/>
            <a:ext cx="2019300" cy="236055"/>
          </a:xfrm>
          <a:prstGeom prst="rect">
            <a:avLst/>
          </a:prstGeom>
        </p:spPr>
      </p:pic>
    </p:spTree>
    <p:extLst>
      <p:ext uri="{BB962C8B-B14F-4D97-AF65-F5344CB8AC3E}">
        <p14:creationId xmlns:p14="http://schemas.microsoft.com/office/powerpoint/2010/main" val="1974096012"/>
      </p:ext>
    </p:extLst>
  </p:cSld>
  <p:clrMap bg1="lt1" tx1="dk1" bg2="lt2" tx2="dk2" accent1="accent1" accent2="accent2" accent3="accent3" accent4="accent4" accent5="accent5" accent6="accent6" hlink="hlink" folHlink="folHlink"/>
  <p:sldLayoutIdLst>
    <p:sldLayoutId id="2147483672"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Big_O_notation" TargetMode="Externa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Computational_complexity" TargetMode="Externa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hyperlink" Target="https://www.americanscientist.org/article/gausss-day-of-reckoning" TargetMode="Externa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hyperlink" Target="https://www.americanscientist.org/article/gausss-day-of-reckoning" TargetMode="Externa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Computational_complexity" TargetMode="Externa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RiverSafeUK/exercise-mr-salesman" TargetMode="Externa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s://en.wikipedia.org/wiki/Ant_colony_optimization_algorithms" TargetMode="Externa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hyperlink" Target="mailto:anthony@zapper.hodgers.com"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building, person&#10;&#10;Description automatically generated">
            <a:extLst>
              <a:ext uri="{FF2B5EF4-FFF2-40B4-BE49-F238E27FC236}">
                <a16:creationId xmlns:a16="http://schemas.microsoft.com/office/drawing/2014/main" id="{405B39B2-3E29-F84B-90A3-385FF418A325}"/>
              </a:ext>
            </a:extLst>
          </p:cNvPr>
          <p:cNvPicPr>
            <a:picLocks noChangeAspect="1"/>
          </p:cNvPicPr>
          <p:nvPr/>
        </p:nvPicPr>
        <p:blipFill>
          <a:blip r:embed="rId2"/>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0AD6EA08-0FD6-5B49-8A51-B10767795F48}"/>
              </a:ext>
            </a:extLst>
          </p:cNvPr>
          <p:cNvPicPr>
            <a:picLocks noChangeAspect="1"/>
          </p:cNvPicPr>
          <p:nvPr/>
        </p:nvPicPr>
        <p:blipFill>
          <a:blip r:embed="rId3"/>
          <a:stretch>
            <a:fillRect/>
          </a:stretch>
        </p:blipFill>
        <p:spPr>
          <a:xfrm>
            <a:off x="8316096" y="636720"/>
            <a:ext cx="2998574" cy="350532"/>
          </a:xfrm>
          <a:prstGeom prst="rect">
            <a:avLst/>
          </a:prstGeom>
        </p:spPr>
      </p:pic>
      <p:sp>
        <p:nvSpPr>
          <p:cNvPr id="11" name="TextBox 10">
            <a:extLst>
              <a:ext uri="{FF2B5EF4-FFF2-40B4-BE49-F238E27FC236}">
                <a16:creationId xmlns:a16="http://schemas.microsoft.com/office/drawing/2014/main" id="{E6DBF1DB-3BF2-664E-B0CD-0EC04B136603}"/>
              </a:ext>
            </a:extLst>
          </p:cNvPr>
          <p:cNvSpPr txBox="1"/>
          <p:nvPr/>
        </p:nvSpPr>
        <p:spPr>
          <a:xfrm>
            <a:off x="411585" y="258901"/>
            <a:ext cx="6072188" cy="1631216"/>
          </a:xfrm>
          <a:prstGeom prst="rect">
            <a:avLst/>
          </a:prstGeom>
          <a:noFill/>
        </p:spPr>
        <p:txBody>
          <a:bodyPr wrap="square" rtlCol="0">
            <a:spAutoFit/>
          </a:bodyPr>
          <a:lstStyle/>
          <a:p>
            <a:pPr>
              <a:lnSpc>
                <a:spcPts val="6000"/>
              </a:lnSpc>
            </a:pPr>
            <a:r>
              <a:rPr lang="en-GB" sz="6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Friday Training Hour</a:t>
            </a:r>
          </a:p>
        </p:txBody>
      </p:sp>
      <p:sp>
        <p:nvSpPr>
          <p:cNvPr id="5" name="TextBox 4">
            <a:extLst>
              <a:ext uri="{FF2B5EF4-FFF2-40B4-BE49-F238E27FC236}">
                <a16:creationId xmlns:a16="http://schemas.microsoft.com/office/drawing/2014/main" id="{830EE9E2-C5A5-48CB-BC41-4BD1AB1E3235}"/>
              </a:ext>
            </a:extLst>
          </p:cNvPr>
          <p:cNvSpPr txBox="1"/>
          <p:nvPr/>
        </p:nvSpPr>
        <p:spPr>
          <a:xfrm>
            <a:off x="411585" y="4948662"/>
            <a:ext cx="6072188" cy="1505092"/>
          </a:xfrm>
          <a:prstGeom prst="rect">
            <a:avLst/>
          </a:prstGeom>
          <a:noFill/>
        </p:spPr>
        <p:txBody>
          <a:bodyPr wrap="square" rtlCol="0">
            <a:spAutoFit/>
          </a:bodyPr>
          <a:lstStyle/>
          <a:p>
            <a:pPr>
              <a:lnSpc>
                <a:spcPts val="6000"/>
              </a:lnSpc>
            </a:pPr>
            <a:r>
              <a:rPr lang="en-GB"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Anthony McKale Principal Engineer</a:t>
            </a:r>
          </a:p>
          <a:p>
            <a:pPr>
              <a:lnSpc>
                <a:spcPts val="6000"/>
              </a:lnSpc>
            </a:pPr>
            <a:r>
              <a:rPr lang="en-GB"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01/04/2022</a:t>
            </a:r>
          </a:p>
        </p:txBody>
      </p:sp>
      <p:sp>
        <p:nvSpPr>
          <p:cNvPr id="7" name="TextBox 6">
            <a:extLst>
              <a:ext uri="{FF2B5EF4-FFF2-40B4-BE49-F238E27FC236}">
                <a16:creationId xmlns:a16="http://schemas.microsoft.com/office/drawing/2014/main" id="{4C3A0C71-EC65-4ED0-B78B-0A33BA854C51}"/>
              </a:ext>
            </a:extLst>
          </p:cNvPr>
          <p:cNvSpPr txBox="1"/>
          <p:nvPr/>
        </p:nvSpPr>
        <p:spPr>
          <a:xfrm>
            <a:off x="411584" y="2282868"/>
            <a:ext cx="10019678" cy="2353978"/>
          </a:xfrm>
          <a:prstGeom prst="rect">
            <a:avLst/>
          </a:prstGeom>
          <a:noFill/>
        </p:spPr>
        <p:txBody>
          <a:bodyPr wrap="square">
            <a:spAutoFit/>
          </a:bodyPr>
          <a:lstStyle/>
          <a:p>
            <a:pPr>
              <a:lnSpc>
                <a:spcPts val="6000"/>
              </a:lnSpc>
            </a:pPr>
            <a:r>
              <a:rPr lang="en-GB" sz="4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Mr McKale’s Shipping Exercise</a:t>
            </a:r>
          </a:p>
          <a:p>
            <a:pPr>
              <a:lnSpc>
                <a:spcPts val="6000"/>
              </a:lnSpc>
            </a:pPr>
            <a:r>
              <a:rPr lang="en-GB" sz="4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Good, Bad, Ugly</a:t>
            </a:r>
          </a:p>
          <a:p>
            <a:pPr>
              <a:lnSpc>
                <a:spcPts val="6000"/>
              </a:lnSpc>
            </a:pPr>
            <a:r>
              <a:rPr lang="en-GB" sz="4400" dirty="0">
                <a:solidFill>
                  <a:schemeClr val="bg1"/>
                </a:solidFill>
                <a:latin typeface="Open Sans" panose="020B0606030504020204" pitchFamily="34" charset="0"/>
                <a:ea typeface="Open Sans" panose="020B0606030504020204" pitchFamily="34" charset="0"/>
                <a:cs typeface="Open Sans" panose="020B0606030504020204" pitchFamily="34" charset="0"/>
              </a:rPr>
              <a:t>How to write </a:t>
            </a:r>
            <a:r>
              <a:rPr lang="en-GB" sz="4400" b="1" i="1" dirty="0">
                <a:solidFill>
                  <a:schemeClr val="bg1"/>
                </a:solidFill>
                <a:latin typeface="Open Sans" panose="020B0606030504020204" pitchFamily="34" charset="0"/>
                <a:ea typeface="Open Sans" panose="020B0606030504020204" pitchFamily="34" charset="0"/>
                <a:cs typeface="Open Sans" panose="020B0606030504020204" pitchFamily="34" charset="0"/>
              </a:rPr>
              <a:t>fast</a:t>
            </a:r>
            <a:r>
              <a:rPr lang="en-GB" sz="4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GB" sz="4400" dirty="0">
                <a:solidFill>
                  <a:schemeClr val="bg1"/>
                </a:solidFill>
                <a:latin typeface="Open Sans" panose="020B0606030504020204" pitchFamily="34" charset="0"/>
                <a:ea typeface="Open Sans" panose="020B0606030504020204" pitchFamily="34" charset="0"/>
                <a:cs typeface="Open Sans" panose="020B0606030504020204" pitchFamily="34" charset="0"/>
              </a:rPr>
              <a:t>code</a:t>
            </a:r>
          </a:p>
        </p:txBody>
      </p:sp>
    </p:spTree>
    <p:extLst>
      <p:ext uri="{BB962C8B-B14F-4D97-AF65-F5344CB8AC3E}">
        <p14:creationId xmlns:p14="http://schemas.microsoft.com/office/powerpoint/2010/main" val="2681202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4FB6DD-FB6B-4506-B919-32AEEA5D066F}"/>
              </a:ext>
            </a:extLst>
          </p:cNvPr>
          <p:cNvSpPr>
            <a:spLocks noGrp="1"/>
          </p:cNvSpPr>
          <p:nvPr>
            <p:ph type="title"/>
          </p:nvPr>
        </p:nvSpPr>
        <p:spPr/>
        <p:txBody>
          <a:bodyPr/>
          <a:lstStyle/>
          <a:p>
            <a:r>
              <a:rPr lang="en-GB" dirty="0"/>
              <a:t>Computational Complexity</a:t>
            </a:r>
          </a:p>
        </p:txBody>
      </p:sp>
      <p:sp>
        <p:nvSpPr>
          <p:cNvPr id="4" name="Content Placeholder 2">
            <a:extLst>
              <a:ext uri="{FF2B5EF4-FFF2-40B4-BE49-F238E27FC236}">
                <a16:creationId xmlns:a16="http://schemas.microsoft.com/office/drawing/2014/main" id="{5D6C6E00-DD25-4CD7-AFFE-B24A277D3AD5}"/>
              </a:ext>
            </a:extLst>
          </p:cNvPr>
          <p:cNvSpPr txBox="1">
            <a:spLocks/>
          </p:cNvSpPr>
          <p:nvPr/>
        </p:nvSpPr>
        <p:spPr>
          <a:xfrm>
            <a:off x="838200" y="1159800"/>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dirty="0"/>
              <a:t>“Different algorithms, take different times, to do the same thing”</a:t>
            </a:r>
            <a:br>
              <a:rPr lang="en-GB" dirty="0"/>
            </a:br>
            <a:r>
              <a:rPr lang="en-GB" i="1" dirty="0"/>
              <a:t>Anthony McKale 01/04/2022</a:t>
            </a:r>
          </a:p>
          <a:p>
            <a:pPr marL="0" indent="0">
              <a:lnSpc>
                <a:spcPct val="120000"/>
              </a:lnSpc>
              <a:buNone/>
            </a:pPr>
            <a:endParaRPr lang="en-GB" i="1" dirty="0"/>
          </a:p>
          <a:p>
            <a:pPr marL="0" indent="0">
              <a:lnSpc>
                <a:spcPct val="120000"/>
              </a:lnSpc>
              <a:buNone/>
            </a:pPr>
            <a:r>
              <a:rPr lang="en-GB" dirty="0"/>
              <a:t>There’s a name to count that</a:t>
            </a:r>
          </a:p>
          <a:p>
            <a:pPr marL="0" indent="0">
              <a:lnSpc>
                <a:spcPct val="120000"/>
              </a:lnSpc>
              <a:buNone/>
            </a:pPr>
            <a:endParaRPr lang="en-GB" dirty="0"/>
          </a:p>
          <a:p>
            <a:pPr marL="0" indent="0">
              <a:lnSpc>
                <a:spcPct val="120000"/>
              </a:lnSpc>
              <a:buNone/>
            </a:pPr>
            <a:r>
              <a:rPr lang="en-GB" dirty="0">
                <a:hlinkClick r:id="rId2"/>
              </a:rPr>
              <a:t>https://en.wikipedia.org/wiki/Big_O_notation</a:t>
            </a:r>
            <a:r>
              <a:rPr lang="en-GB" dirty="0"/>
              <a:t> </a:t>
            </a:r>
          </a:p>
        </p:txBody>
      </p:sp>
    </p:spTree>
    <p:extLst>
      <p:ext uri="{BB962C8B-B14F-4D97-AF65-F5344CB8AC3E}">
        <p14:creationId xmlns:p14="http://schemas.microsoft.com/office/powerpoint/2010/main" val="30026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4FB6DD-FB6B-4506-B919-32AEEA5D066F}"/>
              </a:ext>
            </a:extLst>
          </p:cNvPr>
          <p:cNvSpPr>
            <a:spLocks noGrp="1"/>
          </p:cNvSpPr>
          <p:nvPr>
            <p:ph type="title"/>
          </p:nvPr>
        </p:nvSpPr>
        <p:spPr/>
        <p:txBody>
          <a:bodyPr/>
          <a:lstStyle/>
          <a:p>
            <a:r>
              <a:rPr lang="en-GB" dirty="0"/>
              <a:t>Computational Complexity: </a:t>
            </a:r>
            <a:br>
              <a:rPr lang="en-GB" dirty="0"/>
            </a:br>
            <a:r>
              <a:rPr lang="en-GB" dirty="0"/>
              <a:t>Quantifying cost</a:t>
            </a:r>
          </a:p>
        </p:txBody>
      </p:sp>
      <p:sp>
        <p:nvSpPr>
          <p:cNvPr id="4" name="Content Placeholder 2">
            <a:extLst>
              <a:ext uri="{FF2B5EF4-FFF2-40B4-BE49-F238E27FC236}">
                <a16:creationId xmlns:a16="http://schemas.microsoft.com/office/drawing/2014/main" id="{5D6C6E00-DD25-4CD7-AFFE-B24A277D3AD5}"/>
              </a:ext>
            </a:extLst>
          </p:cNvPr>
          <p:cNvSpPr txBox="1">
            <a:spLocks/>
          </p:cNvSpPr>
          <p:nvPr/>
        </p:nvSpPr>
        <p:spPr>
          <a:xfrm>
            <a:off x="838200" y="1159800"/>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dirty="0"/>
              <a:t> </a:t>
            </a:r>
          </a:p>
          <a:p>
            <a:pPr marL="0" indent="0">
              <a:lnSpc>
                <a:spcPct val="120000"/>
              </a:lnSpc>
              <a:buNone/>
            </a:pPr>
            <a:r>
              <a:rPr lang="en-GB" dirty="0"/>
              <a:t>Often the costs vary wildly for a given situation and algorithm</a:t>
            </a:r>
          </a:p>
          <a:p>
            <a:pPr marL="0" indent="0">
              <a:lnSpc>
                <a:spcPct val="120000"/>
              </a:lnSpc>
              <a:buNone/>
            </a:pPr>
            <a:r>
              <a:rPr lang="en-GB" dirty="0"/>
              <a:t>Factors in a situation, aka say rows in a database are called variables</a:t>
            </a:r>
          </a:p>
          <a:p>
            <a:pPr marL="0" indent="0">
              <a:lnSpc>
                <a:spcPct val="120000"/>
              </a:lnSpc>
              <a:buNone/>
            </a:pPr>
            <a:r>
              <a:rPr lang="en-GB" dirty="0"/>
              <a:t>How the cost changes based on these variables called </a:t>
            </a:r>
            <a:r>
              <a:rPr lang="en-GB" b="1" dirty="0"/>
              <a:t>O notation</a:t>
            </a:r>
          </a:p>
          <a:p>
            <a:pPr marL="0" indent="0">
              <a:lnSpc>
                <a:spcPct val="120000"/>
              </a:lnSpc>
              <a:buNone/>
            </a:pPr>
            <a:r>
              <a:rPr lang="en-GB" dirty="0"/>
              <a:t>Different costs often have different </a:t>
            </a:r>
            <a:r>
              <a:rPr lang="en-GB" b="1" dirty="0"/>
              <a:t>O notations</a:t>
            </a:r>
            <a:br>
              <a:rPr lang="en-GB" dirty="0"/>
            </a:br>
            <a:r>
              <a:rPr lang="en-GB" dirty="0"/>
              <a:t>aka </a:t>
            </a:r>
            <a:r>
              <a:rPr lang="en-GB" b="1" dirty="0"/>
              <a:t>memory</a:t>
            </a:r>
            <a:r>
              <a:rPr lang="en-GB" dirty="0"/>
              <a:t> costs different than say </a:t>
            </a:r>
            <a:r>
              <a:rPr lang="en-GB" b="1" dirty="0"/>
              <a:t>CPU</a:t>
            </a:r>
            <a:r>
              <a:rPr lang="en-GB" dirty="0"/>
              <a:t> costs</a:t>
            </a:r>
          </a:p>
          <a:p>
            <a:pPr marL="0" indent="0">
              <a:lnSpc>
                <a:spcPct val="120000"/>
              </a:lnSpc>
              <a:buNone/>
            </a:pPr>
            <a:endParaRPr lang="en-GB" dirty="0"/>
          </a:p>
        </p:txBody>
      </p:sp>
    </p:spTree>
    <p:extLst>
      <p:ext uri="{BB962C8B-B14F-4D97-AF65-F5344CB8AC3E}">
        <p14:creationId xmlns:p14="http://schemas.microsoft.com/office/powerpoint/2010/main" val="4249764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4FB6DD-FB6B-4506-B919-32AEEA5D066F}"/>
              </a:ext>
            </a:extLst>
          </p:cNvPr>
          <p:cNvSpPr>
            <a:spLocks noGrp="1"/>
          </p:cNvSpPr>
          <p:nvPr>
            <p:ph type="title"/>
          </p:nvPr>
        </p:nvSpPr>
        <p:spPr/>
        <p:txBody>
          <a:bodyPr/>
          <a:lstStyle/>
          <a:p>
            <a:r>
              <a:rPr lang="en-GB" dirty="0"/>
              <a:t>Computational Complexity: </a:t>
            </a:r>
            <a:br>
              <a:rPr lang="en-GB" dirty="0"/>
            </a:br>
            <a:r>
              <a:rPr lang="en-GB" dirty="0"/>
              <a:t>Quantifying cost: Examples</a:t>
            </a:r>
          </a:p>
        </p:txBody>
      </p:sp>
      <p:sp>
        <p:nvSpPr>
          <p:cNvPr id="4" name="Content Placeholder 2">
            <a:extLst>
              <a:ext uri="{FF2B5EF4-FFF2-40B4-BE49-F238E27FC236}">
                <a16:creationId xmlns:a16="http://schemas.microsoft.com/office/drawing/2014/main" id="{5D6C6E00-DD25-4CD7-AFFE-B24A277D3AD5}"/>
              </a:ext>
            </a:extLst>
          </p:cNvPr>
          <p:cNvSpPr txBox="1">
            <a:spLocks/>
          </p:cNvSpPr>
          <p:nvPr/>
        </p:nvSpPr>
        <p:spPr>
          <a:xfrm>
            <a:off x="838200" y="1159800"/>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dirty="0"/>
              <a:t> </a:t>
            </a:r>
          </a:p>
          <a:p>
            <a:pPr marL="0" indent="0">
              <a:lnSpc>
                <a:spcPct val="120000"/>
              </a:lnSpc>
              <a:buNone/>
            </a:pPr>
            <a:r>
              <a:rPr lang="en-GB" dirty="0"/>
              <a:t>EXAMPLES</a:t>
            </a:r>
          </a:p>
          <a:p>
            <a:pPr marL="0" indent="0">
              <a:lnSpc>
                <a:spcPct val="120000"/>
              </a:lnSpc>
              <a:buNone/>
            </a:pPr>
            <a:r>
              <a:rPr lang="en-GB" dirty="0"/>
              <a:t>Aka For a Database scan, where variable is number rows in a database, lets describe some common O notations</a:t>
            </a:r>
          </a:p>
          <a:p>
            <a:pPr>
              <a:lnSpc>
                <a:spcPct val="120000"/>
              </a:lnSpc>
              <a:buFontTx/>
              <a:buChar char="-"/>
            </a:pPr>
            <a:r>
              <a:rPr lang="en-GB" dirty="0"/>
              <a:t>INDEXED SCAN</a:t>
            </a:r>
          </a:p>
          <a:p>
            <a:pPr>
              <a:lnSpc>
                <a:spcPct val="120000"/>
              </a:lnSpc>
              <a:buFontTx/>
              <a:buChar char="-"/>
            </a:pPr>
            <a:r>
              <a:rPr lang="en-GB" dirty="0"/>
              <a:t>UNINDEXED SCAN</a:t>
            </a:r>
          </a:p>
          <a:p>
            <a:pPr>
              <a:lnSpc>
                <a:spcPct val="120000"/>
              </a:lnSpc>
              <a:buFontTx/>
              <a:buChar char="-"/>
            </a:pPr>
            <a:r>
              <a:rPr lang="en-GB" dirty="0"/>
              <a:t>UNINDEXED RIGHT JOIN SCAN</a:t>
            </a:r>
          </a:p>
          <a:p>
            <a:pPr marL="0" indent="0">
              <a:lnSpc>
                <a:spcPct val="120000"/>
              </a:lnSpc>
              <a:buNone/>
            </a:pPr>
            <a:endParaRPr lang="en-GB" dirty="0"/>
          </a:p>
        </p:txBody>
      </p:sp>
    </p:spTree>
    <p:extLst>
      <p:ext uri="{BB962C8B-B14F-4D97-AF65-F5344CB8AC3E}">
        <p14:creationId xmlns:p14="http://schemas.microsoft.com/office/powerpoint/2010/main" val="2021836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4FB6DD-FB6B-4506-B919-32AEEA5D066F}"/>
              </a:ext>
            </a:extLst>
          </p:cNvPr>
          <p:cNvSpPr>
            <a:spLocks noGrp="1"/>
          </p:cNvSpPr>
          <p:nvPr>
            <p:ph type="title"/>
          </p:nvPr>
        </p:nvSpPr>
        <p:spPr/>
        <p:txBody>
          <a:bodyPr/>
          <a:lstStyle/>
          <a:p>
            <a:r>
              <a:rPr lang="en-GB" dirty="0"/>
              <a:t>Computational Complexity: </a:t>
            </a:r>
            <a:br>
              <a:rPr lang="en-GB" dirty="0"/>
            </a:br>
            <a:r>
              <a:rPr lang="en-GB" dirty="0"/>
              <a:t>Quantifying cost: INDEXED</a:t>
            </a:r>
          </a:p>
        </p:txBody>
      </p:sp>
      <p:sp>
        <p:nvSpPr>
          <p:cNvPr id="4" name="Content Placeholder 2">
            <a:extLst>
              <a:ext uri="{FF2B5EF4-FFF2-40B4-BE49-F238E27FC236}">
                <a16:creationId xmlns:a16="http://schemas.microsoft.com/office/drawing/2014/main" id="{5D6C6E00-DD25-4CD7-AFFE-B24A277D3AD5}"/>
              </a:ext>
            </a:extLst>
          </p:cNvPr>
          <p:cNvSpPr txBox="1">
            <a:spLocks/>
          </p:cNvSpPr>
          <p:nvPr/>
        </p:nvSpPr>
        <p:spPr>
          <a:xfrm>
            <a:off x="838200" y="1159800"/>
            <a:ext cx="10515600" cy="4351338"/>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dirty="0"/>
              <a:t> </a:t>
            </a:r>
          </a:p>
          <a:p>
            <a:pPr marL="0" indent="0">
              <a:lnSpc>
                <a:spcPct val="120000"/>
              </a:lnSpc>
              <a:buNone/>
            </a:pPr>
            <a:r>
              <a:rPr lang="en-GB" dirty="0"/>
              <a:t>Algorithms: Database scan on indexed key in database</a:t>
            </a:r>
          </a:p>
          <a:p>
            <a:pPr marL="0" indent="0">
              <a:lnSpc>
                <a:spcPct val="120000"/>
              </a:lnSpc>
              <a:buNone/>
            </a:pPr>
            <a:endParaRPr lang="en-GB" dirty="0"/>
          </a:p>
          <a:p>
            <a:pPr marL="0" indent="0">
              <a:lnSpc>
                <a:spcPct val="120000"/>
              </a:lnSpc>
              <a:buNone/>
            </a:pPr>
            <a:r>
              <a:rPr lang="en-GB" dirty="0"/>
              <a:t>SPEED / CPU = CONSTANT</a:t>
            </a:r>
          </a:p>
          <a:p>
            <a:pPr marL="0" indent="0">
              <a:lnSpc>
                <a:spcPct val="120000"/>
              </a:lnSpc>
              <a:buNone/>
            </a:pPr>
            <a:r>
              <a:rPr lang="en-GB" dirty="0"/>
              <a:t>same no matter the variable</a:t>
            </a:r>
          </a:p>
          <a:p>
            <a:pPr marL="0" indent="0">
              <a:lnSpc>
                <a:spcPct val="120000"/>
              </a:lnSpc>
              <a:buNone/>
            </a:pPr>
            <a:r>
              <a:rPr lang="en-GB" dirty="0"/>
              <a:t>If there was 1000000 rows it’d execute as fast as 1 row</a:t>
            </a:r>
          </a:p>
          <a:p>
            <a:pPr marL="0" indent="0">
              <a:lnSpc>
                <a:spcPct val="120000"/>
              </a:lnSpc>
              <a:buNone/>
            </a:pPr>
            <a:endParaRPr lang="en-GB" dirty="0"/>
          </a:p>
          <a:p>
            <a:pPr marL="0" indent="0">
              <a:lnSpc>
                <a:spcPct val="120000"/>
              </a:lnSpc>
              <a:buNone/>
            </a:pPr>
            <a:r>
              <a:rPr lang="en-GB" dirty="0"/>
              <a:t>MEMORY: X * rows = LINEAR (X)</a:t>
            </a:r>
          </a:p>
          <a:p>
            <a:pPr marL="0" indent="0">
              <a:lnSpc>
                <a:spcPct val="120000"/>
              </a:lnSpc>
              <a:buNone/>
            </a:pPr>
            <a:r>
              <a:rPr lang="en-GB" dirty="0"/>
              <a:t>One unit of million is consumed per row to store the index</a:t>
            </a:r>
          </a:p>
        </p:txBody>
      </p:sp>
    </p:spTree>
    <p:extLst>
      <p:ext uri="{BB962C8B-B14F-4D97-AF65-F5344CB8AC3E}">
        <p14:creationId xmlns:p14="http://schemas.microsoft.com/office/powerpoint/2010/main" val="2801328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4FB6DD-FB6B-4506-B919-32AEEA5D066F}"/>
              </a:ext>
            </a:extLst>
          </p:cNvPr>
          <p:cNvSpPr>
            <a:spLocks noGrp="1"/>
          </p:cNvSpPr>
          <p:nvPr>
            <p:ph type="title"/>
          </p:nvPr>
        </p:nvSpPr>
        <p:spPr/>
        <p:txBody>
          <a:bodyPr/>
          <a:lstStyle/>
          <a:p>
            <a:r>
              <a:rPr lang="en-GB" dirty="0"/>
              <a:t>Computational Complexity: </a:t>
            </a:r>
            <a:br>
              <a:rPr lang="en-GB" dirty="0"/>
            </a:br>
            <a:r>
              <a:rPr lang="en-GB" dirty="0"/>
              <a:t>Quantifying cost: UNINDEXED</a:t>
            </a:r>
          </a:p>
        </p:txBody>
      </p:sp>
      <p:sp>
        <p:nvSpPr>
          <p:cNvPr id="4" name="Content Placeholder 2">
            <a:extLst>
              <a:ext uri="{FF2B5EF4-FFF2-40B4-BE49-F238E27FC236}">
                <a16:creationId xmlns:a16="http://schemas.microsoft.com/office/drawing/2014/main" id="{5D6C6E00-DD25-4CD7-AFFE-B24A277D3AD5}"/>
              </a:ext>
            </a:extLst>
          </p:cNvPr>
          <p:cNvSpPr txBox="1">
            <a:spLocks/>
          </p:cNvSpPr>
          <p:nvPr/>
        </p:nvSpPr>
        <p:spPr>
          <a:xfrm>
            <a:off x="838200" y="1159800"/>
            <a:ext cx="10515600" cy="4351338"/>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dirty="0"/>
              <a:t> </a:t>
            </a:r>
          </a:p>
          <a:p>
            <a:pPr marL="0" indent="0">
              <a:lnSpc>
                <a:spcPct val="120000"/>
              </a:lnSpc>
              <a:buNone/>
            </a:pPr>
            <a:r>
              <a:rPr lang="en-GB" dirty="0"/>
              <a:t>Algorithms: Database scan on un-indexed key in database</a:t>
            </a:r>
          </a:p>
          <a:p>
            <a:pPr marL="0" indent="0">
              <a:lnSpc>
                <a:spcPct val="120000"/>
              </a:lnSpc>
              <a:buNone/>
            </a:pPr>
            <a:endParaRPr lang="en-GB" dirty="0"/>
          </a:p>
          <a:p>
            <a:pPr marL="0" indent="0">
              <a:lnSpc>
                <a:spcPct val="120000"/>
              </a:lnSpc>
              <a:buNone/>
            </a:pPr>
            <a:r>
              <a:rPr lang="en-GB" dirty="0"/>
              <a:t>SPEED / CPU = X * rows = LINEAR (X)</a:t>
            </a:r>
          </a:p>
          <a:p>
            <a:pPr marL="0" indent="0">
              <a:lnSpc>
                <a:spcPct val="120000"/>
              </a:lnSpc>
              <a:buNone/>
            </a:pPr>
            <a:r>
              <a:rPr lang="en-GB" dirty="0"/>
              <a:t>Each row must be scanned so it’s 1000 scans for 1000 rows</a:t>
            </a:r>
          </a:p>
          <a:p>
            <a:pPr marL="0" indent="0">
              <a:lnSpc>
                <a:spcPct val="120000"/>
              </a:lnSpc>
              <a:buNone/>
            </a:pPr>
            <a:r>
              <a:rPr lang="en-GB" dirty="0"/>
              <a:t>(note if a limit of 1 was applied this would but lower as on average it’d find the row before the scan is complete, but this is a advanced topic we’ll talk only about worst case)</a:t>
            </a:r>
          </a:p>
          <a:p>
            <a:pPr marL="0" indent="0">
              <a:lnSpc>
                <a:spcPct val="120000"/>
              </a:lnSpc>
              <a:buNone/>
            </a:pPr>
            <a:endParaRPr lang="en-GB" dirty="0"/>
          </a:p>
          <a:p>
            <a:pPr marL="0" indent="0">
              <a:lnSpc>
                <a:spcPct val="120000"/>
              </a:lnSpc>
              <a:buNone/>
            </a:pPr>
            <a:r>
              <a:rPr lang="en-GB" dirty="0"/>
              <a:t>MEMORY: CONSTANT</a:t>
            </a:r>
          </a:p>
          <a:p>
            <a:pPr marL="0" indent="0">
              <a:lnSpc>
                <a:spcPct val="120000"/>
              </a:lnSpc>
              <a:buNone/>
            </a:pPr>
            <a:r>
              <a:rPr lang="en-GB" dirty="0"/>
              <a:t>Only 1 row (aka the one returned required)</a:t>
            </a:r>
          </a:p>
        </p:txBody>
      </p:sp>
    </p:spTree>
    <p:extLst>
      <p:ext uri="{BB962C8B-B14F-4D97-AF65-F5344CB8AC3E}">
        <p14:creationId xmlns:p14="http://schemas.microsoft.com/office/powerpoint/2010/main" val="578500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4FB6DD-FB6B-4506-B919-32AEEA5D066F}"/>
              </a:ext>
            </a:extLst>
          </p:cNvPr>
          <p:cNvSpPr>
            <a:spLocks noGrp="1"/>
          </p:cNvSpPr>
          <p:nvPr>
            <p:ph type="title"/>
          </p:nvPr>
        </p:nvSpPr>
        <p:spPr/>
        <p:txBody>
          <a:bodyPr/>
          <a:lstStyle/>
          <a:p>
            <a:r>
              <a:rPr lang="en-GB" dirty="0"/>
              <a:t>Computational Complexity: </a:t>
            </a:r>
            <a:br>
              <a:rPr lang="en-GB" dirty="0"/>
            </a:br>
            <a:r>
              <a:rPr lang="en-GB" dirty="0"/>
              <a:t>Quantifying cost: JOINED UNINDEXED</a:t>
            </a:r>
          </a:p>
        </p:txBody>
      </p:sp>
      <p:sp>
        <p:nvSpPr>
          <p:cNvPr id="4" name="Content Placeholder 2">
            <a:extLst>
              <a:ext uri="{FF2B5EF4-FFF2-40B4-BE49-F238E27FC236}">
                <a16:creationId xmlns:a16="http://schemas.microsoft.com/office/drawing/2014/main" id="{5D6C6E00-DD25-4CD7-AFFE-B24A277D3AD5}"/>
              </a:ext>
            </a:extLst>
          </p:cNvPr>
          <p:cNvSpPr txBox="1">
            <a:spLocks/>
          </p:cNvSpPr>
          <p:nvPr/>
        </p:nvSpPr>
        <p:spPr>
          <a:xfrm>
            <a:off x="838200" y="1159800"/>
            <a:ext cx="10515600" cy="4351338"/>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dirty="0"/>
              <a:t> </a:t>
            </a:r>
          </a:p>
          <a:p>
            <a:pPr marL="0" indent="0">
              <a:lnSpc>
                <a:spcPct val="120000"/>
              </a:lnSpc>
              <a:buNone/>
            </a:pPr>
            <a:r>
              <a:rPr lang="en-GB" dirty="0"/>
              <a:t>Algorithms: Database scan on un-indexed key in database joined to it’s self</a:t>
            </a:r>
          </a:p>
          <a:p>
            <a:pPr marL="0" indent="0">
              <a:lnSpc>
                <a:spcPct val="120000"/>
              </a:lnSpc>
              <a:buNone/>
            </a:pPr>
            <a:endParaRPr lang="en-GB" dirty="0"/>
          </a:p>
          <a:p>
            <a:pPr marL="0" indent="0">
              <a:lnSpc>
                <a:spcPct val="120000"/>
              </a:lnSpc>
              <a:buNone/>
            </a:pPr>
            <a:r>
              <a:rPr lang="en-GB" dirty="0"/>
              <a:t>SPEED / CPU = X * rows * rows = SQUARE (X</a:t>
            </a:r>
            <a:r>
              <a:rPr lang="en-GB" baseline="30000" dirty="0"/>
              <a:t>2</a:t>
            </a:r>
            <a:r>
              <a:rPr lang="en-GB" dirty="0"/>
              <a:t>)</a:t>
            </a:r>
          </a:p>
          <a:p>
            <a:pPr marL="0" indent="0">
              <a:lnSpc>
                <a:spcPct val="120000"/>
              </a:lnSpc>
              <a:buNone/>
            </a:pPr>
            <a:r>
              <a:rPr lang="en-GB" dirty="0"/>
              <a:t>Each row is joined to all other rows, meaning 1000 * 1000 scans for 1000 rows</a:t>
            </a:r>
          </a:p>
          <a:p>
            <a:pPr marL="0" indent="0">
              <a:lnSpc>
                <a:spcPct val="120000"/>
              </a:lnSpc>
              <a:buNone/>
            </a:pPr>
            <a:endParaRPr lang="en-GB" dirty="0"/>
          </a:p>
          <a:p>
            <a:pPr marL="0" indent="0">
              <a:lnSpc>
                <a:spcPct val="120000"/>
              </a:lnSpc>
              <a:buNone/>
            </a:pPr>
            <a:r>
              <a:rPr lang="en-GB" dirty="0"/>
              <a:t>MEMORY: Needs experimental data </a:t>
            </a:r>
            <a:r>
              <a:rPr lang="en-GB" dirty="0">
                <a:sym typeface="Wingdings" panose="05000000000000000000" pitchFamily="2" charset="2"/>
              </a:rPr>
              <a:t> Ironically depends on algorithm</a:t>
            </a:r>
            <a:endParaRPr lang="en-GB" dirty="0"/>
          </a:p>
          <a:p>
            <a:pPr marL="0" indent="0">
              <a:lnSpc>
                <a:spcPct val="120000"/>
              </a:lnSpc>
              <a:buNone/>
            </a:pPr>
            <a:r>
              <a:rPr lang="en-GB" dirty="0"/>
              <a:t>Depending on Database engine algorithm:</a:t>
            </a:r>
          </a:p>
          <a:p>
            <a:pPr>
              <a:lnSpc>
                <a:spcPct val="120000"/>
              </a:lnSpc>
              <a:buFontTx/>
              <a:buChar char="-"/>
            </a:pPr>
            <a:r>
              <a:rPr lang="en-GB" dirty="0"/>
              <a:t>Might do everything just in time and only need the 1 row being estimate</a:t>
            </a:r>
          </a:p>
          <a:p>
            <a:pPr>
              <a:lnSpc>
                <a:spcPct val="120000"/>
              </a:lnSpc>
              <a:buFontTx/>
              <a:buChar char="-"/>
            </a:pPr>
            <a:r>
              <a:rPr lang="en-GB" dirty="0"/>
              <a:t>might need to generate table of 1000 * 1000 rows, so it’d be X</a:t>
            </a:r>
            <a:r>
              <a:rPr lang="en-GB" baseline="30000" dirty="0"/>
              <a:t>2</a:t>
            </a:r>
          </a:p>
          <a:p>
            <a:pPr marL="0" indent="0">
              <a:lnSpc>
                <a:spcPct val="120000"/>
              </a:lnSpc>
              <a:buNone/>
            </a:pPr>
            <a:endParaRPr lang="en-GB" baseline="30000" dirty="0"/>
          </a:p>
        </p:txBody>
      </p:sp>
    </p:spTree>
    <p:extLst>
      <p:ext uri="{BB962C8B-B14F-4D97-AF65-F5344CB8AC3E}">
        <p14:creationId xmlns:p14="http://schemas.microsoft.com/office/powerpoint/2010/main" val="723962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4FB6DD-FB6B-4506-B919-32AEEA5D066F}"/>
              </a:ext>
            </a:extLst>
          </p:cNvPr>
          <p:cNvSpPr>
            <a:spLocks noGrp="1"/>
          </p:cNvSpPr>
          <p:nvPr>
            <p:ph type="title"/>
          </p:nvPr>
        </p:nvSpPr>
        <p:spPr/>
        <p:txBody>
          <a:bodyPr/>
          <a:lstStyle/>
          <a:p>
            <a:r>
              <a:rPr lang="en-GB" dirty="0"/>
              <a:t>Computational Complexity: </a:t>
            </a:r>
            <a:br>
              <a:rPr lang="en-GB" dirty="0"/>
            </a:br>
            <a:r>
              <a:rPr lang="en-GB" dirty="0"/>
              <a:t>Quantifying cost</a:t>
            </a:r>
          </a:p>
        </p:txBody>
      </p:sp>
      <p:sp>
        <p:nvSpPr>
          <p:cNvPr id="4" name="Content Placeholder 2">
            <a:extLst>
              <a:ext uri="{FF2B5EF4-FFF2-40B4-BE49-F238E27FC236}">
                <a16:creationId xmlns:a16="http://schemas.microsoft.com/office/drawing/2014/main" id="{5D6C6E00-DD25-4CD7-AFFE-B24A277D3AD5}"/>
              </a:ext>
            </a:extLst>
          </p:cNvPr>
          <p:cNvSpPr txBox="1">
            <a:spLocks/>
          </p:cNvSpPr>
          <p:nvPr/>
        </p:nvSpPr>
        <p:spPr>
          <a:xfrm>
            <a:off x="838200" y="1159800"/>
            <a:ext cx="10515600" cy="43513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dirty="0"/>
              <a:t> </a:t>
            </a:r>
          </a:p>
          <a:p>
            <a:pPr marL="0" indent="0">
              <a:lnSpc>
                <a:spcPct val="120000"/>
              </a:lnSpc>
              <a:buNone/>
            </a:pPr>
            <a:r>
              <a:rPr lang="en-GB" dirty="0"/>
              <a:t>Common costs:</a:t>
            </a:r>
          </a:p>
          <a:p>
            <a:pPr>
              <a:lnSpc>
                <a:spcPct val="120000"/>
              </a:lnSpc>
              <a:buFontTx/>
              <a:buChar char="-"/>
            </a:pPr>
            <a:r>
              <a:rPr lang="en-GB" dirty="0"/>
              <a:t>Constant : that’s the best, always the same cost</a:t>
            </a:r>
          </a:p>
          <a:p>
            <a:pPr>
              <a:lnSpc>
                <a:spcPct val="120000"/>
              </a:lnSpc>
              <a:buFontTx/>
              <a:buChar char="-"/>
            </a:pPr>
            <a:r>
              <a:rPr lang="en-GB" dirty="0"/>
              <a:t>Log : that’s the good, scales well with growth</a:t>
            </a:r>
          </a:p>
          <a:p>
            <a:pPr>
              <a:lnSpc>
                <a:spcPct val="120000"/>
              </a:lnSpc>
              <a:buFontTx/>
              <a:buChar char="-"/>
            </a:pPr>
            <a:r>
              <a:rPr lang="en-GB" dirty="0"/>
              <a:t>Linear : that’s the ok, scales exactly with growth</a:t>
            </a:r>
          </a:p>
          <a:p>
            <a:pPr>
              <a:lnSpc>
                <a:spcPct val="120000"/>
              </a:lnSpc>
              <a:buFontTx/>
              <a:buChar char="-"/>
            </a:pPr>
            <a:r>
              <a:rPr lang="en-GB" dirty="0"/>
              <a:t>Power (X</a:t>
            </a:r>
            <a:r>
              <a:rPr lang="en-GB" baseline="30000" dirty="0"/>
              <a:t>2 3 4 5</a:t>
            </a:r>
            <a:r>
              <a:rPr lang="en-GB" dirty="0"/>
              <a:t>) : that’s starting to get bad, doesn’t scale at all</a:t>
            </a:r>
          </a:p>
          <a:p>
            <a:pPr>
              <a:lnSpc>
                <a:spcPct val="120000"/>
              </a:lnSpc>
              <a:buFontTx/>
              <a:buChar char="-"/>
            </a:pPr>
            <a:r>
              <a:rPr lang="en-GB" dirty="0"/>
              <a:t>Exponential (2</a:t>
            </a:r>
            <a:r>
              <a:rPr lang="en-GB" baseline="30000" dirty="0"/>
              <a:t>X</a:t>
            </a:r>
            <a:r>
              <a:rPr lang="en-GB" dirty="0"/>
              <a:t>) : very bad, only for last resort or low X numbers</a:t>
            </a:r>
          </a:p>
          <a:p>
            <a:pPr marL="0" indent="0">
              <a:lnSpc>
                <a:spcPct val="120000"/>
              </a:lnSpc>
              <a:buNone/>
            </a:pPr>
            <a:endParaRPr lang="en-GB" baseline="30000" dirty="0"/>
          </a:p>
        </p:txBody>
      </p:sp>
    </p:spTree>
    <p:extLst>
      <p:ext uri="{BB962C8B-B14F-4D97-AF65-F5344CB8AC3E}">
        <p14:creationId xmlns:p14="http://schemas.microsoft.com/office/powerpoint/2010/main" val="3487766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4FB6DD-FB6B-4506-B919-32AEEA5D066F}"/>
              </a:ext>
            </a:extLst>
          </p:cNvPr>
          <p:cNvSpPr>
            <a:spLocks noGrp="1"/>
          </p:cNvSpPr>
          <p:nvPr>
            <p:ph type="title"/>
          </p:nvPr>
        </p:nvSpPr>
        <p:spPr/>
        <p:txBody>
          <a:bodyPr/>
          <a:lstStyle/>
          <a:p>
            <a:r>
              <a:rPr lang="en-GB" dirty="0"/>
              <a:t>Computational Complexity: </a:t>
            </a:r>
            <a:br>
              <a:rPr lang="en-GB" dirty="0"/>
            </a:br>
            <a:r>
              <a:rPr lang="en-GB" dirty="0"/>
              <a:t>Quantifying cost</a:t>
            </a:r>
          </a:p>
        </p:txBody>
      </p:sp>
      <p:sp>
        <p:nvSpPr>
          <p:cNvPr id="4" name="Content Placeholder 2">
            <a:extLst>
              <a:ext uri="{FF2B5EF4-FFF2-40B4-BE49-F238E27FC236}">
                <a16:creationId xmlns:a16="http://schemas.microsoft.com/office/drawing/2014/main" id="{5D6C6E00-DD25-4CD7-AFFE-B24A277D3AD5}"/>
              </a:ext>
            </a:extLst>
          </p:cNvPr>
          <p:cNvSpPr txBox="1">
            <a:spLocks/>
          </p:cNvSpPr>
          <p:nvPr/>
        </p:nvSpPr>
        <p:spPr>
          <a:xfrm>
            <a:off x="838200" y="1159800"/>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dirty="0"/>
              <a:t> </a:t>
            </a:r>
          </a:p>
          <a:p>
            <a:pPr marL="0" indent="0">
              <a:lnSpc>
                <a:spcPct val="120000"/>
              </a:lnSpc>
              <a:buNone/>
            </a:pPr>
            <a:r>
              <a:rPr lang="en-GB" dirty="0"/>
              <a:t>Costs in time units</a:t>
            </a:r>
          </a:p>
          <a:p>
            <a:pPr marL="0" indent="0">
              <a:lnSpc>
                <a:spcPct val="120000"/>
              </a:lnSpc>
              <a:buNone/>
            </a:pPr>
            <a:endParaRPr lang="en-GB" dirty="0"/>
          </a:p>
          <a:p>
            <a:pPr marL="0" indent="0">
              <a:lnSpc>
                <a:spcPct val="120000"/>
              </a:lnSpc>
              <a:buNone/>
            </a:pPr>
            <a:endParaRPr lang="en-GB" dirty="0"/>
          </a:p>
          <a:p>
            <a:pPr marL="0" indent="0">
              <a:lnSpc>
                <a:spcPct val="120000"/>
              </a:lnSpc>
              <a:buNone/>
            </a:pPr>
            <a:endParaRPr lang="en-GB" dirty="0"/>
          </a:p>
          <a:p>
            <a:pPr marL="0" indent="0">
              <a:lnSpc>
                <a:spcPct val="120000"/>
              </a:lnSpc>
              <a:buNone/>
            </a:pPr>
            <a:endParaRPr lang="en-GB" dirty="0"/>
          </a:p>
          <a:p>
            <a:pPr marL="0" indent="0">
              <a:lnSpc>
                <a:spcPct val="120000"/>
              </a:lnSpc>
              <a:buNone/>
            </a:pPr>
            <a:endParaRPr lang="en-GB" baseline="30000" dirty="0"/>
          </a:p>
        </p:txBody>
      </p:sp>
      <p:graphicFrame>
        <p:nvGraphicFramePr>
          <p:cNvPr id="5" name="Table 5">
            <a:extLst>
              <a:ext uri="{FF2B5EF4-FFF2-40B4-BE49-F238E27FC236}">
                <a16:creationId xmlns:a16="http://schemas.microsoft.com/office/drawing/2014/main" id="{61C30796-8CF3-48F9-A034-3852A2FA22B1}"/>
              </a:ext>
            </a:extLst>
          </p:cNvPr>
          <p:cNvGraphicFramePr>
            <a:graphicFrameLocks noGrp="1"/>
          </p:cNvGraphicFramePr>
          <p:nvPr>
            <p:extLst>
              <p:ext uri="{D42A27DB-BD31-4B8C-83A1-F6EECF244321}">
                <p14:modId xmlns:p14="http://schemas.microsoft.com/office/powerpoint/2010/main" val="35774953"/>
              </p:ext>
            </p:extLst>
          </p:nvPr>
        </p:nvGraphicFramePr>
        <p:xfrm>
          <a:off x="838200" y="2593788"/>
          <a:ext cx="11040123" cy="2492121"/>
        </p:xfrm>
        <a:graphic>
          <a:graphicData uri="http://schemas.openxmlformats.org/drawingml/2006/table">
            <a:tbl>
              <a:tblPr firstRow="1" bandRow="1">
                <a:tableStyleId>{5C22544A-7EE6-4342-B048-85BDC9FD1C3A}</a:tableStyleId>
              </a:tblPr>
              <a:tblGrid>
                <a:gridCol w="2352715">
                  <a:extLst>
                    <a:ext uri="{9D8B030D-6E8A-4147-A177-3AD203B41FA5}">
                      <a16:colId xmlns:a16="http://schemas.microsoft.com/office/drawing/2014/main" val="169392189"/>
                    </a:ext>
                  </a:extLst>
                </a:gridCol>
                <a:gridCol w="1528373">
                  <a:extLst>
                    <a:ext uri="{9D8B030D-6E8A-4147-A177-3AD203B41FA5}">
                      <a16:colId xmlns:a16="http://schemas.microsoft.com/office/drawing/2014/main" val="3142229712"/>
                    </a:ext>
                  </a:extLst>
                </a:gridCol>
                <a:gridCol w="797417">
                  <a:extLst>
                    <a:ext uri="{9D8B030D-6E8A-4147-A177-3AD203B41FA5}">
                      <a16:colId xmlns:a16="http://schemas.microsoft.com/office/drawing/2014/main" val="3088405822"/>
                    </a:ext>
                  </a:extLst>
                </a:gridCol>
                <a:gridCol w="1646162">
                  <a:extLst>
                    <a:ext uri="{9D8B030D-6E8A-4147-A177-3AD203B41FA5}">
                      <a16:colId xmlns:a16="http://schemas.microsoft.com/office/drawing/2014/main" val="2421622432"/>
                    </a:ext>
                  </a:extLst>
                </a:gridCol>
                <a:gridCol w="2794333">
                  <a:extLst>
                    <a:ext uri="{9D8B030D-6E8A-4147-A177-3AD203B41FA5}">
                      <a16:colId xmlns:a16="http://schemas.microsoft.com/office/drawing/2014/main" val="2439612205"/>
                    </a:ext>
                  </a:extLst>
                </a:gridCol>
                <a:gridCol w="1921123">
                  <a:extLst>
                    <a:ext uri="{9D8B030D-6E8A-4147-A177-3AD203B41FA5}">
                      <a16:colId xmlns:a16="http://schemas.microsoft.com/office/drawing/2014/main" val="4109827944"/>
                    </a:ext>
                  </a:extLst>
                </a:gridCol>
              </a:tblGrid>
              <a:tr h="525907">
                <a:tc>
                  <a:txBody>
                    <a:bodyPr/>
                    <a:lstStyle/>
                    <a:p>
                      <a:r>
                        <a:rPr lang="en-GB" dirty="0"/>
                        <a:t>Example X</a:t>
                      </a:r>
                    </a:p>
                  </a:txBody>
                  <a:tcPr/>
                </a:tc>
                <a:tc>
                  <a:txBody>
                    <a:bodyPr/>
                    <a:lstStyle/>
                    <a:p>
                      <a:r>
                        <a:rPr lang="en-GB" dirty="0"/>
                        <a:t>Constant</a:t>
                      </a:r>
                    </a:p>
                  </a:txBody>
                  <a:tcPr/>
                </a:tc>
                <a:tc>
                  <a:txBody>
                    <a:bodyPr/>
                    <a:lstStyle/>
                    <a:p>
                      <a:r>
                        <a:rPr lang="en-GB" dirty="0"/>
                        <a:t>Log</a:t>
                      </a:r>
                    </a:p>
                  </a:txBody>
                  <a:tcPr/>
                </a:tc>
                <a:tc>
                  <a:txBody>
                    <a:bodyPr/>
                    <a:lstStyle/>
                    <a:p>
                      <a:r>
                        <a:rPr lang="en-GB" dirty="0"/>
                        <a:t>Linear</a:t>
                      </a:r>
                    </a:p>
                  </a:txBody>
                  <a:tcPr/>
                </a:tc>
                <a:tc>
                  <a:txBody>
                    <a:bodyPr/>
                    <a:lstStyle/>
                    <a:p>
                      <a:r>
                        <a:rPr lang="en-GB" dirty="0"/>
                        <a:t>Power</a:t>
                      </a:r>
                    </a:p>
                  </a:txBody>
                  <a:tcPr/>
                </a:tc>
                <a:tc>
                  <a:txBody>
                    <a:bodyPr/>
                    <a:lstStyle/>
                    <a:p>
                      <a:r>
                        <a:rPr lang="en-GB" dirty="0"/>
                        <a:t>Exponential</a:t>
                      </a:r>
                    </a:p>
                  </a:txBody>
                  <a:tcPr/>
                </a:tc>
                <a:extLst>
                  <a:ext uri="{0D108BD9-81ED-4DB2-BD59-A6C34878D82A}">
                    <a16:rowId xmlns:a16="http://schemas.microsoft.com/office/drawing/2014/main" val="3877198432"/>
                  </a:ext>
                </a:extLst>
              </a:tr>
              <a:tr h="525907">
                <a:tc>
                  <a:txBody>
                    <a:bodyPr/>
                    <a:lstStyle/>
                    <a:p>
                      <a:r>
                        <a:rPr lang="en-GB" dirty="0"/>
                        <a:t>1 row</a:t>
                      </a:r>
                    </a:p>
                  </a:txBody>
                  <a:tcPr/>
                </a:tc>
                <a:tc>
                  <a:txBody>
                    <a:bodyPr/>
                    <a:lstStyle/>
                    <a:p>
                      <a:r>
                        <a:rPr lang="en-GB" dirty="0"/>
                        <a:t>1</a:t>
                      </a:r>
                    </a:p>
                  </a:txBody>
                  <a:tcPr/>
                </a:tc>
                <a:tc>
                  <a:txBody>
                    <a:bodyPr/>
                    <a:lstStyle/>
                    <a:p>
                      <a:r>
                        <a:rPr lang="en-GB" dirty="0"/>
                        <a:t>1</a:t>
                      </a:r>
                    </a:p>
                  </a:txBody>
                  <a:tcPr/>
                </a:tc>
                <a:tc>
                  <a:txBody>
                    <a:bodyPr/>
                    <a:lstStyle/>
                    <a:p>
                      <a:r>
                        <a:rPr lang="en-GB" dirty="0"/>
                        <a:t>1</a:t>
                      </a:r>
                    </a:p>
                  </a:txBody>
                  <a:tcPr/>
                </a:tc>
                <a:tc>
                  <a:txBody>
                    <a:bodyPr/>
                    <a:lstStyle/>
                    <a:p>
                      <a:r>
                        <a:rPr lang="en-GB" dirty="0"/>
                        <a:t>1</a:t>
                      </a:r>
                    </a:p>
                  </a:txBody>
                  <a:tcPr/>
                </a:tc>
                <a:tc>
                  <a:txBody>
                    <a:bodyPr/>
                    <a:lstStyle/>
                    <a:p>
                      <a:r>
                        <a:rPr lang="en-GB" dirty="0"/>
                        <a:t>2.71</a:t>
                      </a:r>
                    </a:p>
                  </a:txBody>
                  <a:tcPr/>
                </a:tc>
                <a:extLst>
                  <a:ext uri="{0D108BD9-81ED-4DB2-BD59-A6C34878D82A}">
                    <a16:rowId xmlns:a16="http://schemas.microsoft.com/office/drawing/2014/main" val="3788930895"/>
                  </a:ext>
                </a:extLst>
              </a:tr>
              <a:tr h="525907">
                <a:tc>
                  <a:txBody>
                    <a:bodyPr/>
                    <a:lstStyle/>
                    <a:p>
                      <a:r>
                        <a:rPr lang="en-GB" dirty="0"/>
                        <a:t>1,000 rows</a:t>
                      </a:r>
                    </a:p>
                  </a:txBody>
                  <a:tcPr/>
                </a:tc>
                <a:tc>
                  <a:txBody>
                    <a:bodyPr/>
                    <a:lstStyle/>
                    <a:p>
                      <a:r>
                        <a:rPr lang="en-GB" dirty="0"/>
                        <a:t>1</a:t>
                      </a:r>
                    </a:p>
                  </a:txBody>
                  <a:tcPr/>
                </a:tc>
                <a:tc>
                  <a:txBody>
                    <a:bodyPr/>
                    <a:lstStyle/>
                    <a:p>
                      <a:r>
                        <a:rPr lang="en-GB" dirty="0"/>
                        <a:t>3</a:t>
                      </a:r>
                    </a:p>
                  </a:txBody>
                  <a:tcPr/>
                </a:tc>
                <a:tc>
                  <a:txBody>
                    <a:bodyPr/>
                    <a:lstStyle/>
                    <a:p>
                      <a:r>
                        <a:rPr lang="en-GB" dirty="0"/>
                        <a:t>1,000</a:t>
                      </a:r>
                    </a:p>
                  </a:txBody>
                  <a:tcPr/>
                </a:tc>
                <a:tc>
                  <a:txBody>
                    <a:bodyPr/>
                    <a:lstStyle/>
                    <a:p>
                      <a:r>
                        <a:rPr lang="en-GB" dirty="0"/>
                        <a:t>1,000,000</a:t>
                      </a:r>
                    </a:p>
                  </a:txBody>
                  <a:tcPr/>
                </a:tc>
                <a:tc>
                  <a:txBody>
                    <a:bodyPr/>
                    <a:lstStyle/>
                    <a:p>
                      <a:r>
                        <a:rPr lang="en-GB" dirty="0"/>
                        <a:t>Too big</a:t>
                      </a:r>
                    </a:p>
                    <a:p>
                      <a:r>
                        <a:rPr lang="en-GB" dirty="0"/>
                        <a:t>exp(100) = </a:t>
                      </a:r>
                      <a:br>
                        <a:rPr lang="en-GB" dirty="0"/>
                      </a:br>
                      <a:r>
                        <a:rPr lang="en-GB" dirty="0"/>
                        <a:t>2.71 + 43 zeros</a:t>
                      </a:r>
                    </a:p>
                  </a:txBody>
                  <a:tcPr/>
                </a:tc>
                <a:extLst>
                  <a:ext uri="{0D108BD9-81ED-4DB2-BD59-A6C34878D82A}">
                    <a16:rowId xmlns:a16="http://schemas.microsoft.com/office/drawing/2014/main" val="155206166"/>
                  </a:ext>
                </a:extLst>
              </a:tr>
              <a:tr h="525907">
                <a:tc>
                  <a:txBody>
                    <a:bodyPr/>
                    <a:lstStyle/>
                    <a:p>
                      <a:r>
                        <a:rPr lang="en-GB" dirty="0"/>
                        <a:t>1,000,000 rows</a:t>
                      </a:r>
                    </a:p>
                  </a:txBody>
                  <a:tcPr/>
                </a:tc>
                <a:tc>
                  <a:txBody>
                    <a:bodyPr/>
                    <a:lstStyle/>
                    <a:p>
                      <a:r>
                        <a:rPr lang="en-GB" dirty="0"/>
                        <a:t>1</a:t>
                      </a:r>
                    </a:p>
                  </a:txBody>
                  <a:tcPr/>
                </a:tc>
                <a:tc>
                  <a:txBody>
                    <a:bodyPr/>
                    <a:lstStyle/>
                    <a:p>
                      <a:r>
                        <a:rPr lang="en-GB" dirty="0"/>
                        <a:t>6</a:t>
                      </a:r>
                    </a:p>
                  </a:txBody>
                  <a:tcPr/>
                </a:tc>
                <a:tc>
                  <a:txBody>
                    <a:bodyPr/>
                    <a:lstStyle/>
                    <a:p>
                      <a:r>
                        <a:rPr lang="en-GB" dirty="0"/>
                        <a:t>1,000,000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1,000,000,000,000</a:t>
                      </a:r>
                    </a:p>
                  </a:txBody>
                  <a:tcPr/>
                </a:tc>
                <a:tc>
                  <a:txBody>
                    <a:bodyPr/>
                    <a:lstStyle/>
                    <a:p>
                      <a:r>
                        <a:rPr lang="en-GB" dirty="0"/>
                        <a:t>Too big</a:t>
                      </a:r>
                    </a:p>
                  </a:txBody>
                  <a:tcPr/>
                </a:tc>
                <a:extLst>
                  <a:ext uri="{0D108BD9-81ED-4DB2-BD59-A6C34878D82A}">
                    <a16:rowId xmlns:a16="http://schemas.microsoft.com/office/drawing/2014/main" val="1418660894"/>
                  </a:ext>
                </a:extLst>
              </a:tr>
            </a:tbl>
          </a:graphicData>
        </a:graphic>
      </p:graphicFrame>
    </p:spTree>
    <p:extLst>
      <p:ext uri="{BB962C8B-B14F-4D97-AF65-F5344CB8AC3E}">
        <p14:creationId xmlns:p14="http://schemas.microsoft.com/office/powerpoint/2010/main" val="294173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4FB6DD-FB6B-4506-B919-32AEEA5D066F}"/>
              </a:ext>
            </a:extLst>
          </p:cNvPr>
          <p:cNvSpPr>
            <a:spLocks noGrp="1"/>
          </p:cNvSpPr>
          <p:nvPr>
            <p:ph type="title"/>
          </p:nvPr>
        </p:nvSpPr>
        <p:spPr/>
        <p:txBody>
          <a:bodyPr/>
          <a:lstStyle/>
          <a:p>
            <a:r>
              <a:rPr lang="en-GB" dirty="0"/>
              <a:t>Computational Complexity: </a:t>
            </a:r>
            <a:br>
              <a:rPr lang="en-GB" dirty="0"/>
            </a:br>
            <a:r>
              <a:rPr lang="en-GB" dirty="0"/>
              <a:t>Quantifying cost</a:t>
            </a:r>
          </a:p>
        </p:txBody>
      </p:sp>
      <p:sp>
        <p:nvSpPr>
          <p:cNvPr id="4" name="Content Placeholder 2">
            <a:extLst>
              <a:ext uri="{FF2B5EF4-FFF2-40B4-BE49-F238E27FC236}">
                <a16:creationId xmlns:a16="http://schemas.microsoft.com/office/drawing/2014/main" id="{5D6C6E00-DD25-4CD7-AFFE-B24A277D3AD5}"/>
              </a:ext>
            </a:extLst>
          </p:cNvPr>
          <p:cNvSpPr txBox="1">
            <a:spLocks/>
          </p:cNvSpPr>
          <p:nvPr/>
        </p:nvSpPr>
        <p:spPr>
          <a:xfrm>
            <a:off x="754603" y="1690688"/>
            <a:ext cx="10599197" cy="275125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sz="1600" dirty="0"/>
              <a:t> https://blog.devgenius.io/estimate-time-complexity-of-java-and-sql-query-afa13a88a981</a:t>
            </a:r>
          </a:p>
        </p:txBody>
      </p:sp>
      <p:pic>
        <p:nvPicPr>
          <p:cNvPr id="2050" name="Picture 2">
            <a:extLst>
              <a:ext uri="{FF2B5EF4-FFF2-40B4-BE49-F238E27FC236}">
                <a16:creationId xmlns:a16="http://schemas.microsoft.com/office/drawing/2014/main" id="{9DED07D5-3E7E-4897-BDC7-C357AF76F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815" y="2334827"/>
            <a:ext cx="5119079" cy="3914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851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Computational Complexity</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5"/>
            <a:ext cx="9891320" cy="4084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5400" dirty="0"/>
              <a:t>Discussion / Questions</a:t>
            </a:r>
          </a:p>
          <a:p>
            <a:pPr marL="0" indent="0">
              <a:buNone/>
            </a:pPr>
            <a:endParaRPr lang="en-GB" sz="5400" dirty="0"/>
          </a:p>
          <a:p>
            <a:pPr>
              <a:buFontTx/>
              <a:buChar char="-"/>
            </a:pPr>
            <a:r>
              <a:rPr lang="en-GB" sz="5400" dirty="0"/>
              <a:t>Can large </a:t>
            </a:r>
            <a:r>
              <a:rPr lang="en-GB" sz="5400" b="1" dirty="0"/>
              <a:t>C</a:t>
            </a:r>
            <a:r>
              <a:rPr lang="en-GB" sz="5400" dirty="0"/>
              <a:t> be worse that low </a:t>
            </a:r>
            <a:r>
              <a:rPr lang="en-GB" sz="5400" b="1" dirty="0"/>
              <a:t>X</a:t>
            </a:r>
            <a:r>
              <a:rPr lang="en-GB" sz="5400" dirty="0"/>
              <a:t> </a:t>
            </a:r>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1880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a:lnSpc>
                <a:spcPts val="6000"/>
              </a:lnSpc>
            </a:pPr>
            <a:r>
              <a:rPr lang="en-GB" sz="3600" dirty="0">
                <a:latin typeface="+mn-lt"/>
                <a:ea typeface="+mn-ea"/>
                <a:cs typeface="+mn-cs"/>
              </a:rPr>
              <a:t>Good, Bad, Ugly</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a:xfrm>
            <a:off x="838200" y="1825625"/>
            <a:ext cx="10515600" cy="4667250"/>
          </a:xfrm>
        </p:spPr>
        <p:txBody>
          <a:bodyPr anchor="t">
            <a:normAutofit/>
          </a:bodyPr>
          <a:lstStyle/>
          <a:p>
            <a:pPr marL="0" indent="0">
              <a:buNone/>
            </a:pPr>
            <a:r>
              <a:rPr lang="en-GB" sz="3600" dirty="0"/>
              <a:t>Today we’ll cover, the :</a:t>
            </a:r>
          </a:p>
          <a:p>
            <a:pPr marL="342900" lvl="0" indent="-342900">
              <a:buFont typeface="Calibri" panose="020F0502020204030204" pitchFamily="34" charset="0"/>
              <a:buChar char="-"/>
            </a:pPr>
            <a:r>
              <a:rPr lang="en-GB" sz="3600" dirty="0"/>
              <a:t>Good</a:t>
            </a:r>
          </a:p>
          <a:p>
            <a:pPr marL="342900" lvl="0" indent="-342900">
              <a:buFont typeface="Calibri" panose="020F0502020204030204" pitchFamily="34" charset="0"/>
              <a:buChar char="-"/>
            </a:pPr>
            <a:r>
              <a:rPr lang="en-GB" sz="3600" dirty="0"/>
              <a:t>Bad</a:t>
            </a:r>
          </a:p>
          <a:p>
            <a:pPr marL="342900" lvl="0" indent="-342900">
              <a:buFont typeface="Calibri" panose="020F0502020204030204" pitchFamily="34" charset="0"/>
              <a:buChar char="-"/>
            </a:pPr>
            <a:r>
              <a:rPr lang="en-GB" sz="3600" dirty="0"/>
              <a:t>Ugly</a:t>
            </a:r>
          </a:p>
        </p:txBody>
      </p:sp>
    </p:spTree>
    <p:extLst>
      <p:ext uri="{BB962C8B-B14F-4D97-AF65-F5344CB8AC3E}">
        <p14:creationId xmlns:p14="http://schemas.microsoft.com/office/powerpoint/2010/main" val="423855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D1422FC-77FA-4C18-85F2-385C7ADBC58B}"/>
              </a:ext>
            </a:extLst>
          </p:cNvPr>
          <p:cNvSpPr>
            <a:spLocks noGrp="1"/>
          </p:cNvSpPr>
          <p:nvPr>
            <p:ph type="body" sz="quarter" idx="10"/>
          </p:nvPr>
        </p:nvSpPr>
        <p:spPr>
          <a:xfrm>
            <a:off x="4714613" y="2225529"/>
            <a:ext cx="7107851" cy="792800"/>
          </a:xfrm>
        </p:spPr>
        <p:txBody>
          <a:bodyPr/>
          <a:lstStyle/>
          <a:p>
            <a:pPr algn="r"/>
            <a:r>
              <a:rPr lang="en-GB" dirty="0"/>
              <a:t>Counting </a:t>
            </a:r>
          </a:p>
          <a:p>
            <a:pPr algn="r"/>
            <a:r>
              <a:rPr lang="en-GB" dirty="0"/>
              <a:t>1 to a million</a:t>
            </a:r>
          </a:p>
          <a:p>
            <a:pPr algn="r"/>
            <a:r>
              <a:rPr lang="en-GB" dirty="0"/>
              <a:t>Good, Bad, Ugly</a:t>
            </a:r>
          </a:p>
        </p:txBody>
      </p:sp>
    </p:spTree>
    <p:extLst>
      <p:ext uri="{BB962C8B-B14F-4D97-AF65-F5344CB8AC3E}">
        <p14:creationId xmlns:p14="http://schemas.microsoft.com/office/powerpoint/2010/main" val="3479099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4FB6DD-FB6B-4506-B919-32AEEA5D066F}"/>
              </a:ext>
            </a:extLst>
          </p:cNvPr>
          <p:cNvSpPr>
            <a:spLocks noGrp="1"/>
          </p:cNvSpPr>
          <p:nvPr>
            <p:ph type="title"/>
          </p:nvPr>
        </p:nvSpPr>
        <p:spPr/>
        <p:txBody>
          <a:bodyPr/>
          <a:lstStyle/>
          <a:p>
            <a:r>
              <a:rPr lang="en-GB" dirty="0"/>
              <a:t>Computational Complexity</a:t>
            </a:r>
          </a:p>
        </p:txBody>
      </p:sp>
      <p:sp>
        <p:nvSpPr>
          <p:cNvPr id="4" name="Content Placeholder 2">
            <a:extLst>
              <a:ext uri="{FF2B5EF4-FFF2-40B4-BE49-F238E27FC236}">
                <a16:creationId xmlns:a16="http://schemas.microsoft.com/office/drawing/2014/main" id="{5D6C6E00-DD25-4CD7-AFFE-B24A277D3AD5}"/>
              </a:ext>
            </a:extLst>
          </p:cNvPr>
          <p:cNvSpPr txBox="1">
            <a:spLocks/>
          </p:cNvSpPr>
          <p:nvPr/>
        </p:nvSpPr>
        <p:spPr>
          <a:xfrm>
            <a:off x="838200" y="1159800"/>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GB" dirty="0"/>
          </a:p>
          <a:p>
            <a:pPr marL="0" indent="0">
              <a:lnSpc>
                <a:spcPct val="120000"/>
              </a:lnSpc>
              <a:buNone/>
            </a:pPr>
            <a:r>
              <a:rPr lang="en-GB" dirty="0"/>
              <a:t>“Different algorithms, take different times, to do the same thing”</a:t>
            </a:r>
            <a:br>
              <a:rPr lang="en-GB" dirty="0"/>
            </a:br>
            <a:r>
              <a:rPr lang="en-GB" i="1" dirty="0"/>
              <a:t>Anthony McKale 01/04/2022</a:t>
            </a:r>
          </a:p>
          <a:p>
            <a:pPr marL="0" indent="0">
              <a:lnSpc>
                <a:spcPct val="120000"/>
              </a:lnSpc>
              <a:buNone/>
            </a:pPr>
            <a:endParaRPr lang="en-GB" dirty="0"/>
          </a:p>
          <a:p>
            <a:pPr marL="0" indent="0">
              <a:lnSpc>
                <a:spcPct val="120000"/>
              </a:lnSpc>
              <a:buNone/>
            </a:pPr>
            <a:r>
              <a:rPr lang="en-GB" dirty="0"/>
              <a:t>aka lets count all the number from 1 to 1,000,000</a:t>
            </a:r>
          </a:p>
          <a:p>
            <a:pPr marL="0" indent="0">
              <a:lnSpc>
                <a:spcPct val="120000"/>
              </a:lnSpc>
              <a:buNone/>
            </a:pPr>
            <a:endParaRPr lang="en-GB" dirty="0"/>
          </a:p>
          <a:p>
            <a:pPr marL="0" indent="0">
              <a:lnSpc>
                <a:spcPct val="120000"/>
              </a:lnSpc>
              <a:buNone/>
            </a:pPr>
            <a:r>
              <a:rPr lang="en-GB" dirty="0">
                <a:hlinkClick r:id="rId2"/>
              </a:rPr>
              <a:t>https://en.wikipedia.org/wiki/Computational_complexity</a:t>
            </a:r>
            <a:r>
              <a:rPr lang="en-GB" dirty="0"/>
              <a:t> </a:t>
            </a:r>
          </a:p>
        </p:txBody>
      </p:sp>
    </p:spTree>
    <p:extLst>
      <p:ext uri="{BB962C8B-B14F-4D97-AF65-F5344CB8AC3E}">
        <p14:creationId xmlns:p14="http://schemas.microsoft.com/office/powerpoint/2010/main" val="2111741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4FB6DD-FB6B-4506-B919-32AEEA5D066F}"/>
              </a:ext>
            </a:extLst>
          </p:cNvPr>
          <p:cNvSpPr>
            <a:spLocks noGrp="1"/>
          </p:cNvSpPr>
          <p:nvPr>
            <p:ph type="title"/>
          </p:nvPr>
        </p:nvSpPr>
        <p:spPr/>
        <p:txBody>
          <a:bodyPr/>
          <a:lstStyle/>
          <a:p>
            <a:r>
              <a:rPr lang="en-GB" dirty="0"/>
              <a:t>Ugly: 1 to 1,000,000</a:t>
            </a:r>
          </a:p>
        </p:txBody>
      </p:sp>
      <p:sp>
        <p:nvSpPr>
          <p:cNvPr id="4" name="Content Placeholder 2">
            <a:extLst>
              <a:ext uri="{FF2B5EF4-FFF2-40B4-BE49-F238E27FC236}">
                <a16:creationId xmlns:a16="http://schemas.microsoft.com/office/drawing/2014/main" id="{5D6C6E00-DD25-4CD7-AFFE-B24A277D3AD5}"/>
              </a:ext>
            </a:extLst>
          </p:cNvPr>
          <p:cNvSpPr txBox="1">
            <a:spLocks/>
          </p:cNvSpPr>
          <p:nvPr/>
        </p:nvSpPr>
        <p:spPr>
          <a:xfrm>
            <a:off x="838200" y="1159800"/>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GB" dirty="0"/>
          </a:p>
          <a:p>
            <a:pPr marL="0" indent="0">
              <a:lnSpc>
                <a:spcPct val="120000"/>
              </a:lnSpc>
              <a:buNone/>
            </a:pPr>
            <a:endParaRPr lang="en-GB" dirty="0"/>
          </a:p>
        </p:txBody>
      </p:sp>
      <p:sp>
        <p:nvSpPr>
          <p:cNvPr id="5" name="Content Placeholder 2">
            <a:extLst>
              <a:ext uri="{FF2B5EF4-FFF2-40B4-BE49-F238E27FC236}">
                <a16:creationId xmlns:a16="http://schemas.microsoft.com/office/drawing/2014/main" id="{E997ED0D-3462-45E5-B258-A3C497F238B1}"/>
              </a:ext>
            </a:extLst>
          </p:cNvPr>
          <p:cNvSpPr txBox="1">
            <a:spLocks/>
          </p:cNvSpPr>
          <p:nvPr/>
        </p:nvSpPr>
        <p:spPr>
          <a:xfrm>
            <a:off x="990600" y="1312200"/>
            <a:ext cx="10515600"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dirty="0"/>
              <a:t>Ugly brute force</a:t>
            </a:r>
          </a:p>
          <a:p>
            <a:pPr marL="514350" indent="-514350">
              <a:lnSpc>
                <a:spcPct val="120000"/>
              </a:lnSpc>
              <a:buAutoNum type="arabicPeriod"/>
            </a:pPr>
            <a:r>
              <a:rPr lang="en-GB" dirty="0"/>
              <a:t>Create array of numbers 1 to 1,000,000</a:t>
            </a:r>
          </a:p>
          <a:p>
            <a:pPr marL="514350" indent="-514350">
              <a:lnSpc>
                <a:spcPct val="120000"/>
              </a:lnSpc>
              <a:buAutoNum type="arabicPeriod"/>
            </a:pPr>
            <a:r>
              <a:rPr lang="en-GB" dirty="0"/>
              <a:t>Count numbers together</a:t>
            </a:r>
          </a:p>
          <a:p>
            <a:pPr marL="514350" indent="-514350">
              <a:lnSpc>
                <a:spcPct val="120000"/>
              </a:lnSpc>
              <a:buAutoNum type="arabicPeriod"/>
            </a:pPr>
            <a:endParaRPr lang="en-GB" dirty="0"/>
          </a:p>
          <a:p>
            <a:pPr marL="0" indent="0">
              <a:lnSpc>
                <a:spcPct val="120000"/>
              </a:lnSpc>
              <a:buNone/>
            </a:pPr>
            <a:r>
              <a:rPr lang="en-GB" dirty="0"/>
              <a:t>This could be considered to have a :</a:t>
            </a:r>
          </a:p>
          <a:p>
            <a:pPr marL="0" indent="0">
              <a:lnSpc>
                <a:spcPct val="120000"/>
              </a:lnSpc>
              <a:buNone/>
            </a:pPr>
            <a:r>
              <a:rPr lang="en-GB" dirty="0"/>
              <a:t>- CPU time complexity of 2X (Linear)</a:t>
            </a:r>
          </a:p>
          <a:p>
            <a:pPr marL="0" indent="0">
              <a:lnSpc>
                <a:spcPct val="120000"/>
              </a:lnSpc>
              <a:buNone/>
            </a:pPr>
            <a:r>
              <a:rPr lang="en-GB" dirty="0"/>
              <a:t>- MEMORY complexity of X (Linear)</a:t>
            </a:r>
          </a:p>
          <a:p>
            <a:pPr marL="0" indent="0">
              <a:lnSpc>
                <a:spcPct val="120000"/>
              </a:lnSpc>
              <a:buNone/>
            </a:pPr>
            <a:r>
              <a:rPr lang="en-GB" dirty="0"/>
              <a:t>(where X = 1,000,000)</a:t>
            </a:r>
          </a:p>
          <a:p>
            <a:pPr marL="0" indent="0">
              <a:lnSpc>
                <a:spcPct val="120000"/>
              </a:lnSpc>
              <a:buNone/>
            </a:pPr>
            <a:endParaRPr lang="en-GB" dirty="0"/>
          </a:p>
        </p:txBody>
      </p:sp>
    </p:spTree>
    <p:extLst>
      <p:ext uri="{BB962C8B-B14F-4D97-AF65-F5344CB8AC3E}">
        <p14:creationId xmlns:p14="http://schemas.microsoft.com/office/powerpoint/2010/main" val="311593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4FB6DD-FB6B-4506-B919-32AEEA5D066F}"/>
              </a:ext>
            </a:extLst>
          </p:cNvPr>
          <p:cNvSpPr>
            <a:spLocks noGrp="1"/>
          </p:cNvSpPr>
          <p:nvPr>
            <p:ph type="title"/>
          </p:nvPr>
        </p:nvSpPr>
        <p:spPr/>
        <p:txBody>
          <a:bodyPr/>
          <a:lstStyle/>
          <a:p>
            <a:r>
              <a:rPr lang="en-GB" dirty="0"/>
              <a:t>Ugly: 1 to 1,000,000</a:t>
            </a:r>
          </a:p>
        </p:txBody>
      </p:sp>
      <p:sp>
        <p:nvSpPr>
          <p:cNvPr id="4" name="Content Placeholder 2">
            <a:extLst>
              <a:ext uri="{FF2B5EF4-FFF2-40B4-BE49-F238E27FC236}">
                <a16:creationId xmlns:a16="http://schemas.microsoft.com/office/drawing/2014/main" id="{5D6C6E00-DD25-4CD7-AFFE-B24A277D3AD5}"/>
              </a:ext>
            </a:extLst>
          </p:cNvPr>
          <p:cNvSpPr txBox="1">
            <a:spLocks/>
          </p:cNvSpPr>
          <p:nvPr/>
        </p:nvSpPr>
        <p:spPr>
          <a:xfrm>
            <a:off x="838200" y="1159800"/>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GB" dirty="0"/>
          </a:p>
          <a:p>
            <a:pPr marL="0" indent="0">
              <a:lnSpc>
                <a:spcPct val="120000"/>
              </a:lnSpc>
              <a:buNone/>
            </a:pPr>
            <a:endParaRPr lang="en-GB" dirty="0"/>
          </a:p>
        </p:txBody>
      </p:sp>
      <p:sp>
        <p:nvSpPr>
          <p:cNvPr id="5" name="Content Placeholder 2">
            <a:extLst>
              <a:ext uri="{FF2B5EF4-FFF2-40B4-BE49-F238E27FC236}">
                <a16:creationId xmlns:a16="http://schemas.microsoft.com/office/drawing/2014/main" id="{E997ED0D-3462-45E5-B258-A3C497F238B1}"/>
              </a:ext>
            </a:extLst>
          </p:cNvPr>
          <p:cNvSpPr txBox="1">
            <a:spLocks/>
          </p:cNvSpPr>
          <p:nvPr/>
        </p:nvSpPr>
        <p:spPr>
          <a:xfrm>
            <a:off x="990600" y="1312200"/>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GB" dirty="0"/>
          </a:p>
        </p:txBody>
      </p:sp>
      <p:pic>
        <p:nvPicPr>
          <p:cNvPr id="6" name="Picture 5">
            <a:extLst>
              <a:ext uri="{FF2B5EF4-FFF2-40B4-BE49-F238E27FC236}">
                <a16:creationId xmlns:a16="http://schemas.microsoft.com/office/drawing/2014/main" id="{1E78CC75-8572-4026-957F-4E5CFE0CC389}"/>
              </a:ext>
            </a:extLst>
          </p:cNvPr>
          <p:cNvPicPr>
            <a:picLocks noChangeAspect="1"/>
          </p:cNvPicPr>
          <p:nvPr/>
        </p:nvPicPr>
        <p:blipFill>
          <a:blip r:embed="rId2"/>
          <a:stretch>
            <a:fillRect/>
          </a:stretch>
        </p:blipFill>
        <p:spPr>
          <a:xfrm>
            <a:off x="838200" y="1478135"/>
            <a:ext cx="3664258" cy="2739469"/>
          </a:xfrm>
          <a:prstGeom prst="rect">
            <a:avLst/>
          </a:prstGeom>
        </p:spPr>
      </p:pic>
      <p:pic>
        <p:nvPicPr>
          <p:cNvPr id="10" name="Picture 9">
            <a:extLst>
              <a:ext uri="{FF2B5EF4-FFF2-40B4-BE49-F238E27FC236}">
                <a16:creationId xmlns:a16="http://schemas.microsoft.com/office/drawing/2014/main" id="{673494E5-6A02-4C86-A8A0-6488CA736C42}"/>
              </a:ext>
            </a:extLst>
          </p:cNvPr>
          <p:cNvPicPr>
            <a:picLocks noChangeAspect="1"/>
          </p:cNvPicPr>
          <p:nvPr/>
        </p:nvPicPr>
        <p:blipFill>
          <a:blip r:embed="rId3"/>
          <a:stretch>
            <a:fillRect/>
          </a:stretch>
        </p:blipFill>
        <p:spPr>
          <a:xfrm>
            <a:off x="838200" y="4535939"/>
            <a:ext cx="9909737" cy="843926"/>
          </a:xfrm>
          <a:prstGeom prst="rect">
            <a:avLst/>
          </a:prstGeom>
        </p:spPr>
      </p:pic>
    </p:spTree>
    <p:extLst>
      <p:ext uri="{BB962C8B-B14F-4D97-AF65-F5344CB8AC3E}">
        <p14:creationId xmlns:p14="http://schemas.microsoft.com/office/powerpoint/2010/main" val="2857492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4FB6DD-FB6B-4506-B919-32AEEA5D066F}"/>
              </a:ext>
            </a:extLst>
          </p:cNvPr>
          <p:cNvSpPr>
            <a:spLocks noGrp="1"/>
          </p:cNvSpPr>
          <p:nvPr>
            <p:ph type="title"/>
          </p:nvPr>
        </p:nvSpPr>
        <p:spPr/>
        <p:txBody>
          <a:bodyPr/>
          <a:lstStyle/>
          <a:p>
            <a:r>
              <a:rPr lang="en-GB" dirty="0"/>
              <a:t>Bad: 1 to 1,000,000</a:t>
            </a:r>
          </a:p>
        </p:txBody>
      </p:sp>
      <p:sp>
        <p:nvSpPr>
          <p:cNvPr id="4" name="Content Placeholder 2">
            <a:extLst>
              <a:ext uri="{FF2B5EF4-FFF2-40B4-BE49-F238E27FC236}">
                <a16:creationId xmlns:a16="http://schemas.microsoft.com/office/drawing/2014/main" id="{5D6C6E00-DD25-4CD7-AFFE-B24A277D3AD5}"/>
              </a:ext>
            </a:extLst>
          </p:cNvPr>
          <p:cNvSpPr txBox="1">
            <a:spLocks/>
          </p:cNvSpPr>
          <p:nvPr/>
        </p:nvSpPr>
        <p:spPr>
          <a:xfrm>
            <a:off x="838200" y="1159800"/>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GB" dirty="0"/>
          </a:p>
          <a:p>
            <a:pPr marL="0" indent="0">
              <a:lnSpc>
                <a:spcPct val="120000"/>
              </a:lnSpc>
              <a:buNone/>
            </a:pPr>
            <a:endParaRPr lang="en-GB" dirty="0"/>
          </a:p>
        </p:txBody>
      </p:sp>
      <p:sp>
        <p:nvSpPr>
          <p:cNvPr id="5" name="Content Placeholder 2">
            <a:extLst>
              <a:ext uri="{FF2B5EF4-FFF2-40B4-BE49-F238E27FC236}">
                <a16:creationId xmlns:a16="http://schemas.microsoft.com/office/drawing/2014/main" id="{E997ED0D-3462-45E5-B258-A3C497F238B1}"/>
              </a:ext>
            </a:extLst>
          </p:cNvPr>
          <p:cNvSpPr txBox="1">
            <a:spLocks/>
          </p:cNvSpPr>
          <p:nvPr/>
        </p:nvSpPr>
        <p:spPr>
          <a:xfrm>
            <a:off x="990600" y="1312200"/>
            <a:ext cx="10515600" cy="43513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dirty="0"/>
              <a:t>Bad brute force</a:t>
            </a:r>
          </a:p>
          <a:p>
            <a:pPr marL="514350" indent="-514350">
              <a:lnSpc>
                <a:spcPct val="120000"/>
              </a:lnSpc>
              <a:buAutoNum type="arabicPeriod"/>
            </a:pPr>
            <a:r>
              <a:rPr lang="en-GB" dirty="0"/>
              <a:t>Count 1 to 1,000,000 numbers together</a:t>
            </a:r>
          </a:p>
          <a:p>
            <a:pPr marL="514350" indent="-514350">
              <a:lnSpc>
                <a:spcPct val="120000"/>
              </a:lnSpc>
              <a:buAutoNum type="arabicPeriod"/>
            </a:pPr>
            <a:endParaRPr lang="en-GB" dirty="0"/>
          </a:p>
          <a:p>
            <a:pPr marL="0" indent="0">
              <a:lnSpc>
                <a:spcPct val="120000"/>
              </a:lnSpc>
              <a:buNone/>
            </a:pPr>
            <a:r>
              <a:rPr lang="en-GB" dirty="0"/>
              <a:t>This could be considered to have a :</a:t>
            </a:r>
          </a:p>
          <a:p>
            <a:pPr marL="0" indent="0">
              <a:lnSpc>
                <a:spcPct val="120000"/>
              </a:lnSpc>
              <a:buNone/>
            </a:pPr>
            <a:r>
              <a:rPr lang="en-GB" dirty="0"/>
              <a:t>- CPU time complexity of X (Linear)</a:t>
            </a:r>
          </a:p>
          <a:p>
            <a:pPr marL="0" indent="0">
              <a:lnSpc>
                <a:spcPct val="120000"/>
              </a:lnSpc>
              <a:buNone/>
            </a:pPr>
            <a:r>
              <a:rPr lang="en-GB" dirty="0"/>
              <a:t>- MEMORY complexity of C (Constant)</a:t>
            </a:r>
          </a:p>
          <a:p>
            <a:pPr marL="0" indent="0">
              <a:lnSpc>
                <a:spcPct val="120000"/>
              </a:lnSpc>
              <a:buNone/>
            </a:pPr>
            <a:r>
              <a:rPr lang="en-GB" dirty="0"/>
              <a:t>(where X = 1,000,000)</a:t>
            </a:r>
          </a:p>
          <a:p>
            <a:pPr marL="0" indent="0">
              <a:lnSpc>
                <a:spcPct val="120000"/>
              </a:lnSpc>
              <a:buNone/>
            </a:pPr>
            <a:endParaRPr lang="en-GB" dirty="0"/>
          </a:p>
        </p:txBody>
      </p:sp>
    </p:spTree>
    <p:extLst>
      <p:ext uri="{BB962C8B-B14F-4D97-AF65-F5344CB8AC3E}">
        <p14:creationId xmlns:p14="http://schemas.microsoft.com/office/powerpoint/2010/main" val="777205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4FB6DD-FB6B-4506-B919-32AEEA5D066F}"/>
              </a:ext>
            </a:extLst>
          </p:cNvPr>
          <p:cNvSpPr>
            <a:spLocks noGrp="1"/>
          </p:cNvSpPr>
          <p:nvPr>
            <p:ph type="title"/>
          </p:nvPr>
        </p:nvSpPr>
        <p:spPr/>
        <p:txBody>
          <a:bodyPr/>
          <a:lstStyle/>
          <a:p>
            <a:r>
              <a:rPr lang="en-GB" dirty="0"/>
              <a:t>Ugly: 1 to 1,000,000</a:t>
            </a:r>
          </a:p>
        </p:txBody>
      </p:sp>
      <p:sp>
        <p:nvSpPr>
          <p:cNvPr id="4" name="Content Placeholder 2">
            <a:extLst>
              <a:ext uri="{FF2B5EF4-FFF2-40B4-BE49-F238E27FC236}">
                <a16:creationId xmlns:a16="http://schemas.microsoft.com/office/drawing/2014/main" id="{5D6C6E00-DD25-4CD7-AFFE-B24A277D3AD5}"/>
              </a:ext>
            </a:extLst>
          </p:cNvPr>
          <p:cNvSpPr txBox="1">
            <a:spLocks/>
          </p:cNvSpPr>
          <p:nvPr/>
        </p:nvSpPr>
        <p:spPr>
          <a:xfrm>
            <a:off x="838200" y="1159800"/>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GB" dirty="0"/>
          </a:p>
          <a:p>
            <a:pPr marL="0" indent="0">
              <a:lnSpc>
                <a:spcPct val="120000"/>
              </a:lnSpc>
              <a:buNone/>
            </a:pPr>
            <a:endParaRPr lang="en-GB" dirty="0"/>
          </a:p>
        </p:txBody>
      </p:sp>
      <p:sp>
        <p:nvSpPr>
          <p:cNvPr id="5" name="Content Placeholder 2">
            <a:extLst>
              <a:ext uri="{FF2B5EF4-FFF2-40B4-BE49-F238E27FC236}">
                <a16:creationId xmlns:a16="http://schemas.microsoft.com/office/drawing/2014/main" id="{E997ED0D-3462-45E5-B258-A3C497F238B1}"/>
              </a:ext>
            </a:extLst>
          </p:cNvPr>
          <p:cNvSpPr txBox="1">
            <a:spLocks/>
          </p:cNvSpPr>
          <p:nvPr/>
        </p:nvSpPr>
        <p:spPr>
          <a:xfrm>
            <a:off x="990600" y="1312200"/>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GB" dirty="0"/>
          </a:p>
        </p:txBody>
      </p:sp>
      <p:pic>
        <p:nvPicPr>
          <p:cNvPr id="12" name="Picture 11">
            <a:extLst>
              <a:ext uri="{FF2B5EF4-FFF2-40B4-BE49-F238E27FC236}">
                <a16:creationId xmlns:a16="http://schemas.microsoft.com/office/drawing/2014/main" id="{ED111FC5-D401-4D48-8CDD-C5329BBDC226}"/>
              </a:ext>
            </a:extLst>
          </p:cNvPr>
          <p:cNvPicPr>
            <a:picLocks noChangeAspect="1"/>
          </p:cNvPicPr>
          <p:nvPr/>
        </p:nvPicPr>
        <p:blipFill>
          <a:blip r:embed="rId2"/>
          <a:stretch>
            <a:fillRect/>
          </a:stretch>
        </p:blipFill>
        <p:spPr>
          <a:xfrm>
            <a:off x="838200" y="1645787"/>
            <a:ext cx="4479921" cy="1257211"/>
          </a:xfrm>
          <a:prstGeom prst="rect">
            <a:avLst/>
          </a:prstGeom>
        </p:spPr>
      </p:pic>
      <p:pic>
        <p:nvPicPr>
          <p:cNvPr id="14" name="Picture 13">
            <a:extLst>
              <a:ext uri="{FF2B5EF4-FFF2-40B4-BE49-F238E27FC236}">
                <a16:creationId xmlns:a16="http://schemas.microsoft.com/office/drawing/2014/main" id="{A35125C0-782D-4278-87B5-32EC1424CDDB}"/>
              </a:ext>
            </a:extLst>
          </p:cNvPr>
          <p:cNvPicPr>
            <a:picLocks noChangeAspect="1"/>
          </p:cNvPicPr>
          <p:nvPr/>
        </p:nvPicPr>
        <p:blipFill>
          <a:blip r:embed="rId3"/>
          <a:stretch>
            <a:fillRect/>
          </a:stretch>
        </p:blipFill>
        <p:spPr>
          <a:xfrm>
            <a:off x="838200" y="3143400"/>
            <a:ext cx="10845568" cy="993594"/>
          </a:xfrm>
          <a:prstGeom prst="rect">
            <a:avLst/>
          </a:prstGeom>
        </p:spPr>
      </p:pic>
    </p:spTree>
    <p:extLst>
      <p:ext uri="{BB962C8B-B14F-4D97-AF65-F5344CB8AC3E}">
        <p14:creationId xmlns:p14="http://schemas.microsoft.com/office/powerpoint/2010/main" val="1137164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4FB6DD-FB6B-4506-B919-32AEEA5D066F}"/>
              </a:ext>
            </a:extLst>
          </p:cNvPr>
          <p:cNvSpPr>
            <a:spLocks noGrp="1"/>
          </p:cNvSpPr>
          <p:nvPr>
            <p:ph type="title"/>
          </p:nvPr>
        </p:nvSpPr>
        <p:spPr/>
        <p:txBody>
          <a:bodyPr/>
          <a:lstStyle/>
          <a:p>
            <a:r>
              <a:rPr lang="en-GB" dirty="0"/>
              <a:t>Good: 1 to 1,000,000, Gaussian</a:t>
            </a:r>
          </a:p>
        </p:txBody>
      </p:sp>
      <p:sp>
        <p:nvSpPr>
          <p:cNvPr id="4" name="Content Placeholder 2">
            <a:extLst>
              <a:ext uri="{FF2B5EF4-FFF2-40B4-BE49-F238E27FC236}">
                <a16:creationId xmlns:a16="http://schemas.microsoft.com/office/drawing/2014/main" id="{5D6C6E00-DD25-4CD7-AFFE-B24A277D3AD5}"/>
              </a:ext>
            </a:extLst>
          </p:cNvPr>
          <p:cNvSpPr txBox="1">
            <a:spLocks/>
          </p:cNvSpPr>
          <p:nvPr/>
        </p:nvSpPr>
        <p:spPr>
          <a:xfrm>
            <a:off x="838200" y="1159800"/>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GB" dirty="0"/>
          </a:p>
          <a:p>
            <a:pPr marL="0" indent="0">
              <a:lnSpc>
                <a:spcPct val="120000"/>
              </a:lnSpc>
              <a:buNone/>
            </a:pPr>
            <a:endParaRPr lang="en-GB" dirty="0"/>
          </a:p>
        </p:txBody>
      </p:sp>
      <p:sp>
        <p:nvSpPr>
          <p:cNvPr id="5" name="Content Placeholder 2">
            <a:extLst>
              <a:ext uri="{FF2B5EF4-FFF2-40B4-BE49-F238E27FC236}">
                <a16:creationId xmlns:a16="http://schemas.microsoft.com/office/drawing/2014/main" id="{E997ED0D-3462-45E5-B258-A3C497F238B1}"/>
              </a:ext>
            </a:extLst>
          </p:cNvPr>
          <p:cNvSpPr txBox="1">
            <a:spLocks/>
          </p:cNvSpPr>
          <p:nvPr/>
        </p:nvSpPr>
        <p:spPr>
          <a:xfrm>
            <a:off x="990600" y="1312200"/>
            <a:ext cx="10515600"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b="0" i="0" dirty="0">
                <a:solidFill>
                  <a:srgbClr val="000000"/>
                </a:solidFill>
                <a:effectLst/>
                <a:latin typeface="Open Sans" panose="020B0606030504020204" pitchFamily="34" charset="0"/>
              </a:rPr>
              <a:t>In the 1780s a provincial German schoolmaster gave his class the tedious assignment of summing the first 100 integers. The teacher's aim was to keep the kids quiet for half an hour, but one young pupil almost immediately produced an answer</a:t>
            </a:r>
          </a:p>
          <a:p>
            <a:pPr marL="0" indent="0">
              <a:lnSpc>
                <a:spcPct val="120000"/>
              </a:lnSpc>
              <a:buNone/>
            </a:pPr>
            <a:endParaRPr lang="en-GB" dirty="0">
              <a:solidFill>
                <a:srgbClr val="000000"/>
              </a:solidFill>
              <a:latin typeface="Open Sans" panose="020B0606030504020204" pitchFamily="34" charset="0"/>
            </a:endParaRPr>
          </a:p>
          <a:p>
            <a:pPr marL="0" indent="0">
              <a:lnSpc>
                <a:spcPct val="120000"/>
              </a:lnSpc>
              <a:buNone/>
            </a:pPr>
            <a:r>
              <a:rPr lang="en-GB" dirty="0">
                <a:solidFill>
                  <a:srgbClr val="000000"/>
                </a:solidFill>
                <a:latin typeface="Open Sans" panose="020B0606030504020204" pitchFamily="34" charset="0"/>
              </a:rPr>
              <a:t>5050</a:t>
            </a:r>
            <a:endParaRPr lang="en-GB" dirty="0"/>
          </a:p>
          <a:p>
            <a:pPr marL="0" indent="0">
              <a:lnSpc>
                <a:spcPct val="120000"/>
              </a:lnSpc>
              <a:buNone/>
            </a:pPr>
            <a:endParaRPr lang="en-GB" dirty="0">
              <a:hlinkClick r:id="rId2"/>
            </a:endParaRPr>
          </a:p>
          <a:p>
            <a:pPr marL="0" indent="0">
              <a:lnSpc>
                <a:spcPct val="120000"/>
              </a:lnSpc>
              <a:buNone/>
            </a:pPr>
            <a:r>
              <a:rPr lang="en-GB" dirty="0">
                <a:hlinkClick r:id="rId2"/>
              </a:rPr>
              <a:t>https://www.americanscientist.org/article/gausss-day-of-reckoning</a:t>
            </a:r>
            <a:r>
              <a:rPr lang="en-GB" dirty="0"/>
              <a:t> </a:t>
            </a:r>
          </a:p>
          <a:p>
            <a:pPr marL="0" indent="0">
              <a:lnSpc>
                <a:spcPct val="120000"/>
              </a:lnSpc>
              <a:buNone/>
            </a:pPr>
            <a:r>
              <a:rPr lang="en-GB" dirty="0"/>
              <a:t>Maths: X = 1 + 2 + … + N = N (N + 1) / 2</a:t>
            </a:r>
          </a:p>
          <a:p>
            <a:pPr marL="0" indent="0">
              <a:lnSpc>
                <a:spcPct val="120000"/>
              </a:lnSpc>
              <a:buNone/>
            </a:pPr>
            <a:endParaRPr lang="en-GB" dirty="0"/>
          </a:p>
        </p:txBody>
      </p:sp>
    </p:spTree>
    <p:extLst>
      <p:ext uri="{BB962C8B-B14F-4D97-AF65-F5344CB8AC3E}">
        <p14:creationId xmlns:p14="http://schemas.microsoft.com/office/powerpoint/2010/main" val="924656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4FB6DD-FB6B-4506-B919-32AEEA5D066F}"/>
              </a:ext>
            </a:extLst>
          </p:cNvPr>
          <p:cNvSpPr>
            <a:spLocks noGrp="1"/>
          </p:cNvSpPr>
          <p:nvPr>
            <p:ph type="title"/>
          </p:nvPr>
        </p:nvSpPr>
        <p:spPr/>
        <p:txBody>
          <a:bodyPr/>
          <a:lstStyle/>
          <a:p>
            <a:r>
              <a:rPr lang="en-GB" dirty="0"/>
              <a:t>Good: 1 to 1,000,000, Gaussian</a:t>
            </a:r>
          </a:p>
        </p:txBody>
      </p:sp>
      <p:sp>
        <p:nvSpPr>
          <p:cNvPr id="4" name="Content Placeholder 2">
            <a:extLst>
              <a:ext uri="{FF2B5EF4-FFF2-40B4-BE49-F238E27FC236}">
                <a16:creationId xmlns:a16="http://schemas.microsoft.com/office/drawing/2014/main" id="{5D6C6E00-DD25-4CD7-AFFE-B24A277D3AD5}"/>
              </a:ext>
            </a:extLst>
          </p:cNvPr>
          <p:cNvSpPr txBox="1">
            <a:spLocks/>
          </p:cNvSpPr>
          <p:nvPr/>
        </p:nvSpPr>
        <p:spPr>
          <a:xfrm>
            <a:off x="838200" y="1159800"/>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GB" dirty="0"/>
          </a:p>
          <a:p>
            <a:pPr marL="0" indent="0">
              <a:lnSpc>
                <a:spcPct val="120000"/>
              </a:lnSpc>
              <a:buNone/>
            </a:pPr>
            <a:endParaRPr lang="en-GB" dirty="0"/>
          </a:p>
        </p:txBody>
      </p:sp>
      <p:sp>
        <p:nvSpPr>
          <p:cNvPr id="5" name="Content Placeholder 2">
            <a:extLst>
              <a:ext uri="{FF2B5EF4-FFF2-40B4-BE49-F238E27FC236}">
                <a16:creationId xmlns:a16="http://schemas.microsoft.com/office/drawing/2014/main" id="{E997ED0D-3462-45E5-B258-A3C497F238B1}"/>
              </a:ext>
            </a:extLst>
          </p:cNvPr>
          <p:cNvSpPr txBox="1">
            <a:spLocks/>
          </p:cNvSpPr>
          <p:nvPr/>
        </p:nvSpPr>
        <p:spPr>
          <a:xfrm>
            <a:off x="990600" y="1312200"/>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b="0" i="0" dirty="0">
                <a:solidFill>
                  <a:srgbClr val="000000"/>
                </a:solidFill>
                <a:effectLst/>
                <a:latin typeface="Open Sans" panose="020B0606030504020204" pitchFamily="34" charset="0"/>
              </a:rPr>
              <a:t>In the 1780s a provincial German schoolmaster gave his class the tedious assignment of summing the first 100 integers. The teacher's aim was to keep the kids quiet for half an hour, but one young pupil almost immediately produced an answer</a:t>
            </a:r>
          </a:p>
          <a:p>
            <a:pPr marL="0" indent="0">
              <a:lnSpc>
                <a:spcPct val="120000"/>
              </a:lnSpc>
              <a:buNone/>
            </a:pPr>
            <a:endParaRPr lang="en-GB" dirty="0">
              <a:solidFill>
                <a:srgbClr val="000000"/>
              </a:solidFill>
              <a:latin typeface="Open Sans" panose="020B0606030504020204" pitchFamily="34" charset="0"/>
            </a:endParaRPr>
          </a:p>
          <a:p>
            <a:pPr marL="0" indent="0">
              <a:lnSpc>
                <a:spcPct val="120000"/>
              </a:lnSpc>
              <a:buNone/>
            </a:pPr>
            <a:r>
              <a:rPr lang="en-GB" dirty="0"/>
              <a:t>If you could audience ?</a:t>
            </a:r>
          </a:p>
        </p:txBody>
      </p:sp>
    </p:spTree>
    <p:extLst>
      <p:ext uri="{BB962C8B-B14F-4D97-AF65-F5344CB8AC3E}">
        <p14:creationId xmlns:p14="http://schemas.microsoft.com/office/powerpoint/2010/main" val="1375065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4FB6DD-FB6B-4506-B919-32AEEA5D066F}"/>
              </a:ext>
            </a:extLst>
          </p:cNvPr>
          <p:cNvSpPr>
            <a:spLocks noGrp="1"/>
          </p:cNvSpPr>
          <p:nvPr>
            <p:ph type="title"/>
          </p:nvPr>
        </p:nvSpPr>
        <p:spPr/>
        <p:txBody>
          <a:bodyPr/>
          <a:lstStyle/>
          <a:p>
            <a:r>
              <a:rPr lang="en-GB" dirty="0"/>
              <a:t>Good: 1 to 1,000,000, Gaussian</a:t>
            </a:r>
          </a:p>
        </p:txBody>
      </p:sp>
      <p:sp>
        <p:nvSpPr>
          <p:cNvPr id="4" name="Content Placeholder 2">
            <a:extLst>
              <a:ext uri="{FF2B5EF4-FFF2-40B4-BE49-F238E27FC236}">
                <a16:creationId xmlns:a16="http://schemas.microsoft.com/office/drawing/2014/main" id="{5D6C6E00-DD25-4CD7-AFFE-B24A277D3AD5}"/>
              </a:ext>
            </a:extLst>
          </p:cNvPr>
          <p:cNvSpPr txBox="1">
            <a:spLocks/>
          </p:cNvSpPr>
          <p:nvPr/>
        </p:nvSpPr>
        <p:spPr>
          <a:xfrm>
            <a:off x="838200" y="1159800"/>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GB" dirty="0"/>
          </a:p>
          <a:p>
            <a:pPr marL="0" indent="0">
              <a:lnSpc>
                <a:spcPct val="120000"/>
              </a:lnSpc>
              <a:buNone/>
            </a:pPr>
            <a:endParaRPr lang="en-GB" dirty="0"/>
          </a:p>
        </p:txBody>
      </p:sp>
      <p:sp>
        <p:nvSpPr>
          <p:cNvPr id="5" name="Content Placeholder 2">
            <a:extLst>
              <a:ext uri="{FF2B5EF4-FFF2-40B4-BE49-F238E27FC236}">
                <a16:creationId xmlns:a16="http://schemas.microsoft.com/office/drawing/2014/main" id="{E997ED0D-3462-45E5-B258-A3C497F238B1}"/>
              </a:ext>
            </a:extLst>
          </p:cNvPr>
          <p:cNvSpPr txBox="1">
            <a:spLocks/>
          </p:cNvSpPr>
          <p:nvPr/>
        </p:nvSpPr>
        <p:spPr>
          <a:xfrm>
            <a:off x="990600" y="1312200"/>
            <a:ext cx="10515600"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b="0" i="0" dirty="0">
                <a:solidFill>
                  <a:srgbClr val="000000"/>
                </a:solidFill>
                <a:effectLst/>
                <a:latin typeface="Open Sans" panose="020B0606030504020204" pitchFamily="34" charset="0"/>
              </a:rPr>
              <a:t>In the 1780s a provincial German schoolmaster gave his class the tedious assignment of summing the first 100 integers. The teacher's aim was to keep the kids quiet for half an hour, but one young pupil almost immediately produced an answer</a:t>
            </a:r>
          </a:p>
          <a:p>
            <a:pPr marL="0" indent="0">
              <a:lnSpc>
                <a:spcPct val="120000"/>
              </a:lnSpc>
              <a:buNone/>
            </a:pPr>
            <a:endParaRPr lang="en-GB" dirty="0">
              <a:solidFill>
                <a:srgbClr val="000000"/>
              </a:solidFill>
              <a:latin typeface="Open Sans" panose="020B0606030504020204" pitchFamily="34" charset="0"/>
            </a:endParaRPr>
          </a:p>
          <a:p>
            <a:pPr marL="0" indent="0">
              <a:lnSpc>
                <a:spcPct val="120000"/>
              </a:lnSpc>
              <a:buNone/>
            </a:pPr>
            <a:r>
              <a:rPr lang="en-GB" dirty="0">
                <a:solidFill>
                  <a:srgbClr val="000000"/>
                </a:solidFill>
                <a:latin typeface="Open Sans" panose="020B0606030504020204" pitchFamily="34" charset="0"/>
              </a:rPr>
              <a:t>5050</a:t>
            </a:r>
            <a:endParaRPr lang="en-GB" dirty="0"/>
          </a:p>
          <a:p>
            <a:pPr marL="0" indent="0">
              <a:lnSpc>
                <a:spcPct val="120000"/>
              </a:lnSpc>
              <a:buNone/>
            </a:pPr>
            <a:endParaRPr lang="en-GB" dirty="0">
              <a:hlinkClick r:id="rId2"/>
            </a:endParaRPr>
          </a:p>
          <a:p>
            <a:pPr marL="0" indent="0">
              <a:lnSpc>
                <a:spcPct val="120000"/>
              </a:lnSpc>
              <a:buNone/>
            </a:pPr>
            <a:r>
              <a:rPr lang="en-GB" dirty="0">
                <a:hlinkClick r:id="rId2"/>
              </a:rPr>
              <a:t>https://www.americanscientist.org/article/gausss-day-of-reckoning</a:t>
            </a:r>
            <a:r>
              <a:rPr lang="en-GB" dirty="0"/>
              <a:t> </a:t>
            </a:r>
          </a:p>
          <a:p>
            <a:pPr marL="0" indent="0">
              <a:lnSpc>
                <a:spcPct val="120000"/>
              </a:lnSpc>
              <a:buNone/>
            </a:pPr>
            <a:r>
              <a:rPr lang="en-GB" dirty="0"/>
              <a:t>Maths: X = 1 + 2 + … + N = N (N + 1) / 2</a:t>
            </a:r>
          </a:p>
          <a:p>
            <a:pPr marL="0" indent="0">
              <a:lnSpc>
                <a:spcPct val="120000"/>
              </a:lnSpc>
              <a:buNone/>
            </a:pPr>
            <a:endParaRPr lang="en-GB" dirty="0"/>
          </a:p>
        </p:txBody>
      </p:sp>
    </p:spTree>
    <p:extLst>
      <p:ext uri="{BB962C8B-B14F-4D97-AF65-F5344CB8AC3E}">
        <p14:creationId xmlns:p14="http://schemas.microsoft.com/office/powerpoint/2010/main" val="3905117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4FB6DD-FB6B-4506-B919-32AEEA5D066F}"/>
              </a:ext>
            </a:extLst>
          </p:cNvPr>
          <p:cNvSpPr>
            <a:spLocks noGrp="1"/>
          </p:cNvSpPr>
          <p:nvPr>
            <p:ph type="title"/>
          </p:nvPr>
        </p:nvSpPr>
        <p:spPr/>
        <p:txBody>
          <a:bodyPr/>
          <a:lstStyle/>
          <a:p>
            <a:r>
              <a:rPr lang="en-GB" dirty="0"/>
              <a:t>Good: 1 to 1,000,000, Gaussian</a:t>
            </a:r>
          </a:p>
        </p:txBody>
      </p:sp>
      <p:sp>
        <p:nvSpPr>
          <p:cNvPr id="4" name="Content Placeholder 2">
            <a:extLst>
              <a:ext uri="{FF2B5EF4-FFF2-40B4-BE49-F238E27FC236}">
                <a16:creationId xmlns:a16="http://schemas.microsoft.com/office/drawing/2014/main" id="{5D6C6E00-DD25-4CD7-AFFE-B24A277D3AD5}"/>
              </a:ext>
            </a:extLst>
          </p:cNvPr>
          <p:cNvSpPr txBox="1">
            <a:spLocks/>
          </p:cNvSpPr>
          <p:nvPr/>
        </p:nvSpPr>
        <p:spPr>
          <a:xfrm>
            <a:off x="838200" y="1159800"/>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GB" dirty="0"/>
          </a:p>
          <a:p>
            <a:pPr marL="0" indent="0">
              <a:lnSpc>
                <a:spcPct val="120000"/>
              </a:lnSpc>
              <a:buNone/>
            </a:pPr>
            <a:endParaRPr lang="en-GB" dirty="0"/>
          </a:p>
        </p:txBody>
      </p:sp>
      <p:sp>
        <p:nvSpPr>
          <p:cNvPr id="5" name="Content Placeholder 2">
            <a:extLst>
              <a:ext uri="{FF2B5EF4-FFF2-40B4-BE49-F238E27FC236}">
                <a16:creationId xmlns:a16="http://schemas.microsoft.com/office/drawing/2014/main" id="{E997ED0D-3462-45E5-B258-A3C497F238B1}"/>
              </a:ext>
            </a:extLst>
          </p:cNvPr>
          <p:cNvSpPr txBox="1">
            <a:spLocks/>
          </p:cNvSpPr>
          <p:nvPr/>
        </p:nvSpPr>
        <p:spPr>
          <a:xfrm>
            <a:off x="990600" y="1312200"/>
            <a:ext cx="10515600" cy="435133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dirty="0"/>
              <a:t>Good brute force</a:t>
            </a:r>
          </a:p>
          <a:p>
            <a:pPr marL="514350" indent="-514350">
              <a:lnSpc>
                <a:spcPct val="120000"/>
              </a:lnSpc>
              <a:buAutoNum type="arabicPeriod"/>
            </a:pPr>
            <a:r>
              <a:rPr lang="en-GB" dirty="0"/>
              <a:t>Count Gauss 1 to 1,000,000 =</a:t>
            </a:r>
            <a:br>
              <a:rPr lang="en-GB" dirty="0"/>
            </a:br>
            <a:r>
              <a:rPr lang="en-GB" dirty="0"/>
              <a:t>(0.5 * 1,000,000 * (1 + 1,000,000))</a:t>
            </a:r>
          </a:p>
          <a:p>
            <a:pPr marL="514350" indent="-514350">
              <a:lnSpc>
                <a:spcPct val="120000"/>
              </a:lnSpc>
              <a:buAutoNum type="arabicPeriod"/>
            </a:pPr>
            <a:endParaRPr lang="en-GB" dirty="0"/>
          </a:p>
          <a:p>
            <a:pPr marL="0" indent="0">
              <a:lnSpc>
                <a:spcPct val="120000"/>
              </a:lnSpc>
              <a:buNone/>
            </a:pPr>
            <a:r>
              <a:rPr lang="en-GB" dirty="0"/>
              <a:t>This could be considered to have a :</a:t>
            </a:r>
          </a:p>
          <a:p>
            <a:pPr marL="0" indent="0">
              <a:lnSpc>
                <a:spcPct val="120000"/>
              </a:lnSpc>
              <a:buNone/>
            </a:pPr>
            <a:r>
              <a:rPr lang="en-GB" dirty="0"/>
              <a:t>- CPU time complexity of C (Constant)</a:t>
            </a:r>
          </a:p>
          <a:p>
            <a:pPr marL="0" indent="0">
              <a:lnSpc>
                <a:spcPct val="120000"/>
              </a:lnSpc>
              <a:buNone/>
            </a:pPr>
            <a:r>
              <a:rPr lang="en-GB" dirty="0"/>
              <a:t>- MEMORY complexity of C (Constant)</a:t>
            </a:r>
          </a:p>
          <a:p>
            <a:pPr marL="0" indent="0">
              <a:lnSpc>
                <a:spcPct val="120000"/>
              </a:lnSpc>
              <a:buNone/>
            </a:pPr>
            <a:r>
              <a:rPr lang="en-GB" dirty="0"/>
              <a:t>(where X = 1,000,000)</a:t>
            </a:r>
          </a:p>
        </p:txBody>
      </p:sp>
    </p:spTree>
    <p:extLst>
      <p:ext uri="{BB962C8B-B14F-4D97-AF65-F5344CB8AC3E}">
        <p14:creationId xmlns:p14="http://schemas.microsoft.com/office/powerpoint/2010/main" val="1452284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D1422FC-77FA-4C18-85F2-385C7ADBC58B}"/>
              </a:ext>
            </a:extLst>
          </p:cNvPr>
          <p:cNvSpPr>
            <a:spLocks noGrp="1"/>
          </p:cNvSpPr>
          <p:nvPr>
            <p:ph type="body" sz="quarter" idx="10"/>
          </p:nvPr>
        </p:nvSpPr>
        <p:spPr>
          <a:xfrm>
            <a:off x="4714613" y="2225529"/>
            <a:ext cx="7107851" cy="792800"/>
          </a:xfrm>
        </p:spPr>
        <p:txBody>
          <a:bodyPr/>
          <a:lstStyle/>
          <a:p>
            <a:pPr algn="r"/>
            <a:r>
              <a:rPr lang="en-GB" dirty="0"/>
              <a:t>Computational Complexity</a:t>
            </a:r>
          </a:p>
          <a:p>
            <a:pPr algn="r"/>
            <a:r>
              <a:rPr lang="en-GB" dirty="0"/>
              <a:t>101</a:t>
            </a:r>
          </a:p>
        </p:txBody>
      </p:sp>
    </p:spTree>
    <p:extLst>
      <p:ext uri="{BB962C8B-B14F-4D97-AF65-F5344CB8AC3E}">
        <p14:creationId xmlns:p14="http://schemas.microsoft.com/office/powerpoint/2010/main" val="2480001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4FB6DD-FB6B-4506-B919-32AEEA5D066F}"/>
              </a:ext>
            </a:extLst>
          </p:cNvPr>
          <p:cNvSpPr>
            <a:spLocks noGrp="1"/>
          </p:cNvSpPr>
          <p:nvPr>
            <p:ph type="title"/>
          </p:nvPr>
        </p:nvSpPr>
        <p:spPr/>
        <p:txBody>
          <a:bodyPr/>
          <a:lstStyle/>
          <a:p>
            <a:r>
              <a:rPr lang="en-GB" dirty="0"/>
              <a:t>Good: 1 to 1,000,000, Gaussian</a:t>
            </a:r>
          </a:p>
        </p:txBody>
      </p:sp>
      <p:sp>
        <p:nvSpPr>
          <p:cNvPr id="4" name="Content Placeholder 2">
            <a:extLst>
              <a:ext uri="{FF2B5EF4-FFF2-40B4-BE49-F238E27FC236}">
                <a16:creationId xmlns:a16="http://schemas.microsoft.com/office/drawing/2014/main" id="{5D6C6E00-DD25-4CD7-AFFE-B24A277D3AD5}"/>
              </a:ext>
            </a:extLst>
          </p:cNvPr>
          <p:cNvSpPr txBox="1">
            <a:spLocks/>
          </p:cNvSpPr>
          <p:nvPr/>
        </p:nvSpPr>
        <p:spPr>
          <a:xfrm>
            <a:off x="838200" y="1159800"/>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GB" dirty="0"/>
          </a:p>
          <a:p>
            <a:pPr marL="0" indent="0">
              <a:lnSpc>
                <a:spcPct val="120000"/>
              </a:lnSpc>
              <a:buNone/>
            </a:pPr>
            <a:endParaRPr lang="en-GB" dirty="0"/>
          </a:p>
        </p:txBody>
      </p:sp>
      <p:sp>
        <p:nvSpPr>
          <p:cNvPr id="5" name="Content Placeholder 2">
            <a:extLst>
              <a:ext uri="{FF2B5EF4-FFF2-40B4-BE49-F238E27FC236}">
                <a16:creationId xmlns:a16="http://schemas.microsoft.com/office/drawing/2014/main" id="{E997ED0D-3462-45E5-B258-A3C497F238B1}"/>
              </a:ext>
            </a:extLst>
          </p:cNvPr>
          <p:cNvSpPr txBox="1">
            <a:spLocks/>
          </p:cNvSpPr>
          <p:nvPr/>
        </p:nvSpPr>
        <p:spPr>
          <a:xfrm>
            <a:off x="990600" y="1312200"/>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GB" dirty="0"/>
          </a:p>
        </p:txBody>
      </p:sp>
      <p:pic>
        <p:nvPicPr>
          <p:cNvPr id="6" name="Picture 5">
            <a:extLst>
              <a:ext uri="{FF2B5EF4-FFF2-40B4-BE49-F238E27FC236}">
                <a16:creationId xmlns:a16="http://schemas.microsoft.com/office/drawing/2014/main" id="{30DFD5E2-03FD-4B0A-83D5-F63228437D4E}"/>
              </a:ext>
            </a:extLst>
          </p:cNvPr>
          <p:cNvPicPr>
            <a:picLocks noChangeAspect="1"/>
          </p:cNvPicPr>
          <p:nvPr/>
        </p:nvPicPr>
        <p:blipFill>
          <a:blip r:embed="rId2"/>
          <a:stretch>
            <a:fillRect/>
          </a:stretch>
        </p:blipFill>
        <p:spPr>
          <a:xfrm>
            <a:off x="990600" y="1562100"/>
            <a:ext cx="5470959" cy="612929"/>
          </a:xfrm>
          <a:prstGeom prst="rect">
            <a:avLst/>
          </a:prstGeom>
        </p:spPr>
      </p:pic>
      <p:pic>
        <p:nvPicPr>
          <p:cNvPr id="8" name="Picture 7">
            <a:extLst>
              <a:ext uri="{FF2B5EF4-FFF2-40B4-BE49-F238E27FC236}">
                <a16:creationId xmlns:a16="http://schemas.microsoft.com/office/drawing/2014/main" id="{3AC5617B-959E-4310-90E3-40BA85290A0E}"/>
              </a:ext>
            </a:extLst>
          </p:cNvPr>
          <p:cNvPicPr>
            <a:picLocks noChangeAspect="1"/>
          </p:cNvPicPr>
          <p:nvPr/>
        </p:nvPicPr>
        <p:blipFill>
          <a:blip r:embed="rId3"/>
          <a:stretch>
            <a:fillRect/>
          </a:stretch>
        </p:blipFill>
        <p:spPr>
          <a:xfrm>
            <a:off x="990599" y="2811594"/>
            <a:ext cx="10659557" cy="970293"/>
          </a:xfrm>
          <a:prstGeom prst="rect">
            <a:avLst/>
          </a:prstGeom>
        </p:spPr>
      </p:pic>
    </p:spTree>
    <p:extLst>
      <p:ext uri="{BB962C8B-B14F-4D97-AF65-F5344CB8AC3E}">
        <p14:creationId xmlns:p14="http://schemas.microsoft.com/office/powerpoint/2010/main" val="775960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1 to 1,000,000</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5"/>
            <a:ext cx="9891320" cy="4084637"/>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5400" dirty="0"/>
              <a:t>Discussion / Questions</a:t>
            </a:r>
          </a:p>
          <a:p>
            <a:pPr marL="0" indent="0">
              <a:buNone/>
            </a:pPr>
            <a:endParaRPr lang="en-GB" sz="5400" dirty="0"/>
          </a:p>
          <a:p>
            <a:pPr>
              <a:buFontTx/>
              <a:buChar char="-"/>
            </a:pPr>
            <a:r>
              <a:rPr lang="en-GB" sz="5400" dirty="0"/>
              <a:t>Good ?</a:t>
            </a:r>
          </a:p>
          <a:p>
            <a:pPr>
              <a:buFontTx/>
              <a:buChar char="-"/>
            </a:pPr>
            <a:r>
              <a:rPr lang="en-GB" sz="5400" dirty="0"/>
              <a:t>Bad ?</a:t>
            </a:r>
          </a:p>
          <a:p>
            <a:pPr>
              <a:buFontTx/>
              <a:buChar char="-"/>
            </a:pPr>
            <a:r>
              <a:rPr lang="en-GB" sz="5400" dirty="0"/>
              <a:t>Ugly ?</a:t>
            </a:r>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5807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D1422FC-77FA-4C18-85F2-385C7ADBC58B}"/>
              </a:ext>
            </a:extLst>
          </p:cNvPr>
          <p:cNvSpPr>
            <a:spLocks noGrp="1"/>
          </p:cNvSpPr>
          <p:nvPr>
            <p:ph type="body" sz="quarter" idx="10"/>
          </p:nvPr>
        </p:nvSpPr>
        <p:spPr>
          <a:xfrm>
            <a:off x="7584766" y="1889969"/>
            <a:ext cx="4237698" cy="792800"/>
          </a:xfrm>
        </p:spPr>
        <p:txBody>
          <a:bodyPr/>
          <a:lstStyle/>
          <a:p>
            <a:pPr algn="r"/>
            <a:r>
              <a:rPr lang="en-GB" dirty="0"/>
              <a:t>Hard vs Smart</a:t>
            </a:r>
          </a:p>
        </p:txBody>
      </p:sp>
    </p:spTree>
    <p:extLst>
      <p:ext uri="{BB962C8B-B14F-4D97-AF65-F5344CB8AC3E}">
        <p14:creationId xmlns:p14="http://schemas.microsoft.com/office/powerpoint/2010/main" val="670985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How to speed up a program</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6"/>
            <a:ext cx="10107968" cy="4078024"/>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dirty="0"/>
              <a:t>Ways to speed up code:</a:t>
            </a:r>
          </a:p>
          <a:p>
            <a:pPr marL="0" indent="0">
              <a:buNone/>
            </a:pPr>
            <a:endParaRPr lang="en-GB" sz="4000" dirty="0"/>
          </a:p>
          <a:p>
            <a:pPr>
              <a:buFontTx/>
              <a:buChar char="-"/>
            </a:pPr>
            <a:r>
              <a:rPr lang="en-GB" sz="4000" b="1" i="1" dirty="0"/>
              <a:t>Better</a:t>
            </a:r>
            <a:r>
              <a:rPr lang="en-GB" sz="4000" dirty="0"/>
              <a:t>* Language</a:t>
            </a:r>
          </a:p>
          <a:p>
            <a:pPr>
              <a:buFontTx/>
              <a:buChar char="-"/>
            </a:pPr>
            <a:r>
              <a:rPr lang="en-GB" sz="4000" b="1" i="1" dirty="0"/>
              <a:t>Better</a:t>
            </a:r>
            <a:r>
              <a:rPr lang="en-GB" sz="4000" dirty="0"/>
              <a:t>* Hardware</a:t>
            </a:r>
          </a:p>
          <a:p>
            <a:pPr>
              <a:buFontTx/>
              <a:buChar char="-"/>
            </a:pPr>
            <a:r>
              <a:rPr lang="en-GB" sz="4000" b="1" i="1" dirty="0"/>
              <a:t>Better</a:t>
            </a:r>
            <a:r>
              <a:rPr lang="en-GB" sz="4000" dirty="0"/>
              <a:t>* Code</a:t>
            </a:r>
          </a:p>
          <a:p>
            <a:pPr>
              <a:buFontTx/>
              <a:buChar char="-"/>
            </a:pPr>
            <a:r>
              <a:rPr lang="en-GB" sz="4000" b="1" i="1" dirty="0"/>
              <a:t>Better</a:t>
            </a:r>
            <a:r>
              <a:rPr lang="en-GB" sz="4000" dirty="0"/>
              <a:t>* Algorithms</a:t>
            </a:r>
          </a:p>
          <a:p>
            <a:pPr marL="0" indent="0">
              <a:buNone/>
            </a:pPr>
            <a:endParaRPr lang="en-GB" sz="4000" dirty="0"/>
          </a:p>
          <a:p>
            <a:pPr marL="0" indent="0">
              <a:buNone/>
            </a:pPr>
            <a:r>
              <a:rPr lang="en-GB" sz="4000" dirty="0"/>
              <a:t>* </a:t>
            </a:r>
            <a:r>
              <a:rPr lang="en-GB" sz="4000" b="1" dirty="0"/>
              <a:t>Better</a:t>
            </a:r>
            <a:r>
              <a:rPr lang="en-GB" sz="4000" dirty="0"/>
              <a:t> = faster</a:t>
            </a:r>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8732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How to speed up a program</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6"/>
            <a:ext cx="10107968" cy="407802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dirty="0"/>
              <a:t>Ways to speed up code: </a:t>
            </a:r>
            <a:r>
              <a:rPr lang="en-GB" sz="4000" b="1" i="1" dirty="0"/>
              <a:t>Better</a:t>
            </a:r>
            <a:r>
              <a:rPr lang="en-GB" sz="4000" dirty="0"/>
              <a:t>* Language</a:t>
            </a:r>
          </a:p>
          <a:p>
            <a:pPr marL="0" indent="0">
              <a:buNone/>
            </a:pPr>
            <a:endParaRPr lang="en-GB" sz="4000" dirty="0"/>
          </a:p>
          <a:p>
            <a:pPr marL="0" indent="0">
              <a:buNone/>
            </a:pPr>
            <a:r>
              <a:rPr lang="en-GB" sz="4000" dirty="0"/>
              <a:t>Low Level C++ / Rust : Das Best</a:t>
            </a:r>
          </a:p>
          <a:p>
            <a:pPr marL="0" indent="0">
              <a:buNone/>
            </a:pPr>
            <a:r>
              <a:rPr lang="en-GB" sz="4000" dirty="0"/>
              <a:t>High Level PY/JS: Das Worse</a:t>
            </a:r>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4764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How to speed up a program:</a:t>
            </a:r>
            <a:br>
              <a:rPr lang="en-GB" dirty="0"/>
            </a:br>
            <a:r>
              <a:rPr lang="en-GB" dirty="0"/>
              <a:t>Languages (versus)</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6"/>
            <a:ext cx="10107968" cy="407802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dirty="0"/>
              <a:t>Dumb 1 to 1,000,000 </a:t>
            </a:r>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5">
            <a:extLst>
              <a:ext uri="{FF2B5EF4-FFF2-40B4-BE49-F238E27FC236}">
                <a16:creationId xmlns:a16="http://schemas.microsoft.com/office/drawing/2014/main" id="{89992971-6371-487B-B82D-C63F87411FEE}"/>
              </a:ext>
            </a:extLst>
          </p:cNvPr>
          <p:cNvGraphicFramePr>
            <a:graphicFrameLocks noGrp="1"/>
          </p:cNvGraphicFramePr>
          <p:nvPr>
            <p:extLst>
              <p:ext uri="{D42A27DB-BD31-4B8C-83A1-F6EECF244321}">
                <p14:modId xmlns:p14="http://schemas.microsoft.com/office/powerpoint/2010/main" val="2504045149"/>
              </p:ext>
            </p:extLst>
          </p:nvPr>
        </p:nvGraphicFramePr>
        <p:xfrm>
          <a:off x="841898" y="2525934"/>
          <a:ext cx="10609802" cy="3220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60592363"/>
                    </a:ext>
                  </a:extLst>
                </a:gridCol>
                <a:gridCol w="3508652">
                  <a:extLst>
                    <a:ext uri="{9D8B030D-6E8A-4147-A177-3AD203B41FA5}">
                      <a16:colId xmlns:a16="http://schemas.microsoft.com/office/drawing/2014/main" val="2564694406"/>
                    </a:ext>
                  </a:extLst>
                </a:gridCol>
                <a:gridCol w="3719744">
                  <a:extLst>
                    <a:ext uri="{9D8B030D-6E8A-4147-A177-3AD203B41FA5}">
                      <a16:colId xmlns:a16="http://schemas.microsoft.com/office/drawing/2014/main" val="1515749345"/>
                    </a:ext>
                  </a:extLst>
                </a:gridCol>
                <a:gridCol w="1349406">
                  <a:extLst>
                    <a:ext uri="{9D8B030D-6E8A-4147-A177-3AD203B41FA5}">
                      <a16:colId xmlns:a16="http://schemas.microsoft.com/office/drawing/2014/main" val="1414816623"/>
                    </a:ext>
                  </a:extLst>
                </a:gridCol>
              </a:tblGrid>
              <a:tr h="370840">
                <a:tc>
                  <a:txBody>
                    <a:bodyPr/>
                    <a:lstStyle/>
                    <a:p>
                      <a:r>
                        <a:rPr lang="en-GB" dirty="0"/>
                        <a:t>rows</a:t>
                      </a:r>
                    </a:p>
                  </a:txBody>
                  <a:tcPr/>
                </a:tc>
                <a:tc>
                  <a:txBody>
                    <a:bodyPr/>
                    <a:lstStyle/>
                    <a:p>
                      <a:r>
                        <a:rPr lang="en-GB" dirty="0"/>
                        <a:t>JS</a:t>
                      </a:r>
                    </a:p>
                  </a:txBody>
                  <a:tcPr/>
                </a:tc>
                <a:tc>
                  <a:txBody>
                    <a:bodyPr/>
                    <a:lstStyle/>
                    <a:p>
                      <a:r>
                        <a:rPr lang="en-GB" dirty="0"/>
                        <a:t>PY</a:t>
                      </a:r>
                    </a:p>
                  </a:txBody>
                  <a:tcPr/>
                </a:tc>
                <a:tc>
                  <a:txBody>
                    <a:bodyPr/>
                    <a:lstStyle/>
                    <a:p>
                      <a:r>
                        <a:rPr lang="en-GB" dirty="0"/>
                        <a:t>RUST</a:t>
                      </a:r>
                    </a:p>
                  </a:txBody>
                  <a:tcPr/>
                </a:tc>
                <a:extLst>
                  <a:ext uri="{0D108BD9-81ED-4DB2-BD59-A6C34878D82A}">
                    <a16:rowId xmlns:a16="http://schemas.microsoft.com/office/drawing/2014/main" val="441828893"/>
                  </a:ext>
                </a:extLst>
              </a:tr>
              <a:tr h="370840">
                <a:tc>
                  <a:txBody>
                    <a:bodyPr/>
                    <a:lstStyle/>
                    <a:p>
                      <a:r>
                        <a:rPr lang="en-GB" dirty="0"/>
                        <a:t>1,000,000</a:t>
                      </a:r>
                    </a:p>
                  </a:txBody>
                  <a:tcPr/>
                </a:tc>
                <a:tc>
                  <a:txBody>
                    <a:bodyPr/>
                    <a:lstStyle/>
                    <a:p>
                      <a:r>
                        <a:rPr lang="en-GB" dirty="0"/>
                        <a:t>0.325s</a:t>
                      </a:r>
                    </a:p>
                  </a:txBody>
                  <a:tcPr/>
                </a:tc>
                <a:tc>
                  <a:txBody>
                    <a:bodyPr/>
                    <a:lstStyle/>
                    <a:p>
                      <a:r>
                        <a:rPr lang="en-GB" dirty="0"/>
                        <a:t>0.17s</a:t>
                      </a:r>
                    </a:p>
                  </a:txBody>
                  <a:tcPr/>
                </a:tc>
                <a:tc>
                  <a:txBody>
                    <a:bodyPr/>
                    <a:lstStyle/>
                    <a:p>
                      <a:r>
                        <a:rPr lang="en-GB" dirty="0"/>
                        <a:t>0.0016s</a:t>
                      </a:r>
                    </a:p>
                  </a:txBody>
                  <a:tcPr/>
                </a:tc>
                <a:extLst>
                  <a:ext uri="{0D108BD9-81ED-4DB2-BD59-A6C34878D82A}">
                    <a16:rowId xmlns:a16="http://schemas.microsoft.com/office/drawing/2014/main" val="41158196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1,000,000,000</a:t>
                      </a:r>
                    </a:p>
                    <a:p>
                      <a:endParaRPr lang="en-GB" dirty="0"/>
                    </a:p>
                  </a:txBody>
                  <a:tcPr/>
                </a:tc>
                <a:tc>
                  <a:txBody>
                    <a:bodyPr/>
                    <a:lstStyle/>
                    <a:p>
                      <a:r>
                        <a:rPr lang="en-GB" dirty="0"/>
                        <a:t>Ugly: ran out of memory</a:t>
                      </a:r>
                      <a:br>
                        <a:rPr lang="en-GB" dirty="0"/>
                      </a:br>
                      <a:r>
                        <a:rPr lang="en-GB" dirty="0"/>
                        <a:t>Bad: </a:t>
                      </a:r>
                      <a:r>
                        <a:rPr lang="en-GB" b="1" i="1" dirty="0"/>
                        <a:t>0.978s</a:t>
                      </a:r>
                      <a:br>
                        <a:rPr lang="en-GB" dirty="0"/>
                      </a:br>
                      <a:r>
                        <a:rPr lang="en-GB" dirty="0"/>
                        <a:t>but compiler cheating and number is wrong </a:t>
                      </a:r>
                      <a:r>
                        <a:rPr lang="en-GB" dirty="0">
                          <a:sym typeface="Wingdings" panose="05000000000000000000" pitchFamily="2" charset="2"/>
                        </a:rPr>
                        <a:t> </a:t>
                      </a:r>
                      <a:br>
                        <a:rPr lang="en-GB" dirty="0">
                          <a:sym typeface="Wingdings" panose="05000000000000000000" pitchFamily="2" charset="2"/>
                        </a:rPr>
                      </a:br>
                      <a:r>
                        <a:rPr lang="en-GB" dirty="0" err="1">
                          <a:sym typeface="Wingdings" panose="05000000000000000000" pitchFamily="2" charset="2"/>
                        </a:rPr>
                        <a:t>ps</a:t>
                      </a:r>
                      <a:r>
                        <a:rPr lang="en-GB" dirty="0">
                          <a:sym typeface="Wingdings" panose="05000000000000000000" pitchFamily="2" charset="2"/>
                        </a:rPr>
                        <a:t> previous presentations why JS can’t </a:t>
                      </a:r>
                      <a:r>
                        <a:rPr lang="en-GB" b="1" dirty="0">
                          <a:sym typeface="Wingdings" panose="05000000000000000000" pitchFamily="2" charset="2"/>
                        </a:rPr>
                        <a:t>count</a:t>
                      </a:r>
                      <a:endParaRPr lang="en-GB" b="1" dirty="0"/>
                    </a:p>
                  </a:txBody>
                  <a:tcPr/>
                </a:tc>
                <a:tc>
                  <a:txBody>
                    <a:bodyPr/>
                    <a:lstStyle/>
                    <a:p>
                      <a:r>
                        <a:rPr lang="en-GB" dirty="0"/>
                        <a:t>Ugly: ran out of memory (and crashed computer)</a:t>
                      </a:r>
                    </a:p>
                    <a:p>
                      <a:r>
                        <a:rPr lang="en-GB" dirty="0"/>
                        <a:t>Bad : 121.57s</a:t>
                      </a:r>
                    </a:p>
                  </a:txBody>
                  <a:tcPr/>
                </a:tc>
                <a:tc>
                  <a:txBody>
                    <a:bodyPr/>
                    <a:lstStyle/>
                    <a:p>
                      <a:r>
                        <a:rPr lang="en-GB" dirty="0"/>
                        <a:t>Ugly: 15s</a:t>
                      </a:r>
                    </a:p>
                    <a:p>
                      <a:r>
                        <a:rPr lang="en-GB" dirty="0"/>
                        <a:t>Bad: </a:t>
                      </a:r>
                      <a:r>
                        <a:rPr lang="en-GB" sz="1800" kern="1200" dirty="0">
                          <a:solidFill>
                            <a:schemeClr val="dk1"/>
                          </a:solidFill>
                          <a:latin typeface="+mn-lt"/>
                          <a:ea typeface="+mn-ea"/>
                          <a:cs typeface="+mn-cs"/>
                        </a:rPr>
                        <a:t>2.8s</a:t>
                      </a:r>
                      <a:endParaRPr lang="en-GB" dirty="0"/>
                    </a:p>
                  </a:txBody>
                  <a:tcPr/>
                </a:tc>
                <a:extLst>
                  <a:ext uri="{0D108BD9-81ED-4DB2-BD59-A6C34878D82A}">
                    <a16:rowId xmlns:a16="http://schemas.microsoft.com/office/drawing/2014/main" val="55419627"/>
                  </a:ext>
                </a:extLst>
              </a:tr>
              <a:tr h="370840">
                <a:tc>
                  <a:txBody>
                    <a:bodyPr/>
                    <a:lstStyle/>
                    <a:p>
                      <a:r>
                        <a:rPr lang="en-GB" dirty="0"/>
                        <a:t>SPEED INCREASE</a:t>
                      </a:r>
                    </a:p>
                  </a:txBody>
                  <a:tcPr/>
                </a:tc>
                <a:tc>
                  <a:txBody>
                    <a:bodyPr/>
                    <a:lstStyle/>
                    <a:p>
                      <a:r>
                        <a:rPr lang="en-GB" dirty="0"/>
                        <a:t>x2 Slower</a:t>
                      </a:r>
                    </a:p>
                  </a:txBody>
                  <a:tcPr/>
                </a:tc>
                <a:tc>
                  <a:txBody>
                    <a:bodyPr/>
                    <a:lstStyle/>
                    <a:p>
                      <a:r>
                        <a:rPr lang="en-GB" dirty="0"/>
                        <a:t>Base Line</a:t>
                      </a:r>
                    </a:p>
                  </a:txBody>
                  <a:tcPr/>
                </a:tc>
                <a:tc>
                  <a:txBody>
                    <a:bodyPr/>
                    <a:lstStyle/>
                    <a:p>
                      <a:r>
                        <a:rPr lang="en-GB" dirty="0"/>
                        <a:t>x100 Faster</a:t>
                      </a:r>
                    </a:p>
                  </a:txBody>
                  <a:tcPr/>
                </a:tc>
                <a:extLst>
                  <a:ext uri="{0D108BD9-81ED-4DB2-BD59-A6C34878D82A}">
                    <a16:rowId xmlns:a16="http://schemas.microsoft.com/office/drawing/2014/main" val="3432416626"/>
                  </a:ext>
                </a:extLst>
              </a:tr>
              <a:tr h="370840">
                <a:tc>
                  <a:txBody>
                    <a:bodyPr/>
                    <a:lstStyle/>
                    <a:p>
                      <a:r>
                        <a:rPr lang="en-GB" dirty="0"/>
                        <a:t>DEVELOPER COST</a:t>
                      </a:r>
                    </a:p>
                  </a:txBody>
                  <a:tcPr/>
                </a:tc>
                <a:tc>
                  <a:txBody>
                    <a:bodyPr/>
                    <a:lstStyle/>
                    <a:p>
                      <a:r>
                        <a:rPr lang="en-GB" dirty="0"/>
                        <a:t>LOW</a:t>
                      </a:r>
                    </a:p>
                  </a:txBody>
                  <a:tcPr/>
                </a:tc>
                <a:tc>
                  <a:txBody>
                    <a:bodyPr/>
                    <a:lstStyle/>
                    <a:p>
                      <a:r>
                        <a:rPr lang="en-GB" dirty="0"/>
                        <a:t>MEDIUM</a:t>
                      </a:r>
                    </a:p>
                  </a:txBody>
                  <a:tcPr/>
                </a:tc>
                <a:tc>
                  <a:txBody>
                    <a:bodyPr/>
                    <a:lstStyle/>
                    <a:p>
                      <a:r>
                        <a:rPr lang="en-GB" dirty="0"/>
                        <a:t>HIGH</a:t>
                      </a:r>
                    </a:p>
                  </a:txBody>
                  <a:tcPr/>
                </a:tc>
                <a:extLst>
                  <a:ext uri="{0D108BD9-81ED-4DB2-BD59-A6C34878D82A}">
                    <a16:rowId xmlns:a16="http://schemas.microsoft.com/office/drawing/2014/main" val="312362697"/>
                  </a:ext>
                </a:extLst>
              </a:tr>
            </a:tbl>
          </a:graphicData>
        </a:graphic>
      </p:graphicFrame>
      <p:sp>
        <p:nvSpPr>
          <p:cNvPr id="7" name="TextBox 6">
            <a:extLst>
              <a:ext uri="{FF2B5EF4-FFF2-40B4-BE49-F238E27FC236}">
                <a16:creationId xmlns:a16="http://schemas.microsoft.com/office/drawing/2014/main" id="{27B4A4A6-AF95-4BBB-85D2-6CA98A1B73E3}"/>
              </a:ext>
            </a:extLst>
          </p:cNvPr>
          <p:cNvSpPr txBox="1"/>
          <p:nvPr/>
        </p:nvSpPr>
        <p:spPr>
          <a:xfrm>
            <a:off x="841898" y="5715422"/>
            <a:ext cx="6094520" cy="646331"/>
          </a:xfrm>
          <a:prstGeom prst="rect">
            <a:avLst/>
          </a:prstGeom>
          <a:noFill/>
        </p:spPr>
        <p:txBody>
          <a:bodyPr wrap="square">
            <a:spAutoFit/>
          </a:bodyPr>
          <a:lstStyle/>
          <a:p>
            <a:r>
              <a:rPr lang="en-GB" dirty="0"/>
              <a:t>PY 1 to 1000000000 = 500000000500000000</a:t>
            </a:r>
          </a:p>
          <a:p>
            <a:r>
              <a:rPr lang="en-GB" dirty="0"/>
              <a:t>JS  1 to 1000000000 = 500000000067109000</a:t>
            </a:r>
          </a:p>
        </p:txBody>
      </p:sp>
    </p:spTree>
    <p:extLst>
      <p:ext uri="{BB962C8B-B14F-4D97-AF65-F5344CB8AC3E}">
        <p14:creationId xmlns:p14="http://schemas.microsoft.com/office/powerpoint/2010/main" val="311849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How to speed up a program</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6"/>
            <a:ext cx="10107968" cy="407802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dirty="0"/>
              <a:t>Ways to speed up code: </a:t>
            </a:r>
            <a:r>
              <a:rPr lang="en-GB" sz="4000" b="1" i="1" dirty="0"/>
              <a:t>Better</a:t>
            </a:r>
            <a:r>
              <a:rPr lang="en-GB" sz="4000" dirty="0"/>
              <a:t>* Language Engine</a:t>
            </a:r>
          </a:p>
          <a:p>
            <a:pPr marL="0" indent="0">
              <a:buNone/>
            </a:pPr>
            <a:endParaRPr lang="en-GB" sz="4000" dirty="0"/>
          </a:p>
          <a:p>
            <a:pPr marL="0" indent="0">
              <a:buNone/>
            </a:pPr>
            <a:r>
              <a:rPr lang="en-GB" sz="4000" dirty="0"/>
              <a:t>Compiled PYPY : Das Best</a:t>
            </a:r>
          </a:p>
          <a:p>
            <a:pPr marL="0" indent="0">
              <a:buNone/>
            </a:pPr>
            <a:r>
              <a:rPr lang="en-GB" sz="4000" dirty="0"/>
              <a:t>Interpreted PYTHON 3: Das Worse</a:t>
            </a:r>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23518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How to speed up a program:</a:t>
            </a:r>
            <a:br>
              <a:rPr lang="en-GB" dirty="0"/>
            </a:br>
            <a:r>
              <a:rPr lang="en-GB" dirty="0"/>
              <a:t>Languages (custom engines)</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6"/>
            <a:ext cx="10107968" cy="407802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dirty="0"/>
              <a:t>Dumb 1 to 1,000,000 </a:t>
            </a:r>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5">
            <a:extLst>
              <a:ext uri="{FF2B5EF4-FFF2-40B4-BE49-F238E27FC236}">
                <a16:creationId xmlns:a16="http://schemas.microsoft.com/office/drawing/2014/main" id="{89992971-6371-487B-B82D-C63F87411FEE}"/>
              </a:ext>
            </a:extLst>
          </p:cNvPr>
          <p:cNvGraphicFramePr>
            <a:graphicFrameLocks noGrp="1"/>
          </p:cNvGraphicFramePr>
          <p:nvPr>
            <p:extLst>
              <p:ext uri="{D42A27DB-BD31-4B8C-83A1-F6EECF244321}">
                <p14:modId xmlns:p14="http://schemas.microsoft.com/office/powerpoint/2010/main" val="1278083041"/>
              </p:ext>
            </p:extLst>
          </p:nvPr>
        </p:nvGraphicFramePr>
        <p:xfrm>
          <a:off x="963485" y="2603758"/>
          <a:ext cx="10265030" cy="26670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60592363"/>
                    </a:ext>
                  </a:extLst>
                </a:gridCol>
                <a:gridCol w="3439986">
                  <a:extLst>
                    <a:ext uri="{9D8B030D-6E8A-4147-A177-3AD203B41FA5}">
                      <a16:colId xmlns:a16="http://schemas.microsoft.com/office/drawing/2014/main" val="2564694406"/>
                    </a:ext>
                  </a:extLst>
                </a:gridCol>
                <a:gridCol w="4793044">
                  <a:extLst>
                    <a:ext uri="{9D8B030D-6E8A-4147-A177-3AD203B41FA5}">
                      <a16:colId xmlns:a16="http://schemas.microsoft.com/office/drawing/2014/main" val="1515749345"/>
                    </a:ext>
                  </a:extLst>
                </a:gridCol>
              </a:tblGrid>
              <a:tr h="370840">
                <a:tc>
                  <a:txBody>
                    <a:bodyPr/>
                    <a:lstStyle/>
                    <a:p>
                      <a:r>
                        <a:rPr lang="en-GB" dirty="0"/>
                        <a:t>rows</a:t>
                      </a:r>
                    </a:p>
                  </a:txBody>
                  <a:tcPr/>
                </a:tc>
                <a:tc>
                  <a:txBody>
                    <a:bodyPr/>
                    <a:lstStyle/>
                    <a:p>
                      <a:r>
                        <a:rPr lang="en-GB" dirty="0"/>
                        <a:t>PYPY (simulated better hardware)</a:t>
                      </a:r>
                    </a:p>
                  </a:txBody>
                  <a:tcPr/>
                </a:tc>
                <a:tc>
                  <a:txBody>
                    <a:bodyPr/>
                    <a:lstStyle/>
                    <a:p>
                      <a:r>
                        <a:rPr lang="en-GB" dirty="0"/>
                        <a:t>PYTHON 3</a:t>
                      </a:r>
                    </a:p>
                  </a:txBody>
                  <a:tcPr/>
                </a:tc>
                <a:extLst>
                  <a:ext uri="{0D108BD9-81ED-4DB2-BD59-A6C34878D82A}">
                    <a16:rowId xmlns:a16="http://schemas.microsoft.com/office/drawing/2014/main" val="441828893"/>
                  </a:ext>
                </a:extLst>
              </a:tr>
              <a:tr h="370840">
                <a:tc>
                  <a:txBody>
                    <a:bodyPr/>
                    <a:lstStyle/>
                    <a:p>
                      <a:r>
                        <a:rPr lang="en-GB" dirty="0"/>
                        <a:t>1,000,000</a:t>
                      </a:r>
                    </a:p>
                  </a:txBody>
                  <a:tcPr/>
                </a:tc>
                <a:tc>
                  <a:txBody>
                    <a:bodyPr/>
                    <a:lstStyle/>
                    <a:p>
                      <a:r>
                        <a:rPr lang="en-GB" dirty="0"/>
                        <a:t>0.0398s</a:t>
                      </a:r>
                    </a:p>
                  </a:txBody>
                  <a:tcPr/>
                </a:tc>
                <a:tc>
                  <a:txBody>
                    <a:bodyPr/>
                    <a:lstStyle/>
                    <a:p>
                      <a:r>
                        <a:rPr lang="en-GB" dirty="0"/>
                        <a:t>0.17s</a:t>
                      </a:r>
                    </a:p>
                  </a:txBody>
                  <a:tcPr/>
                </a:tc>
                <a:extLst>
                  <a:ext uri="{0D108BD9-81ED-4DB2-BD59-A6C34878D82A}">
                    <a16:rowId xmlns:a16="http://schemas.microsoft.com/office/drawing/2014/main" val="41158196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1,000,000,000</a:t>
                      </a:r>
                    </a:p>
                    <a:p>
                      <a:endParaRPr lang="en-GB" dirty="0"/>
                    </a:p>
                  </a:txBody>
                  <a:tcPr/>
                </a:tc>
                <a:tc>
                  <a:txBody>
                    <a:bodyPr/>
                    <a:lstStyle/>
                    <a:p>
                      <a:r>
                        <a:rPr lang="en-GB" dirty="0"/>
                        <a:t>Ugly: 80.94s</a:t>
                      </a:r>
                      <a:br>
                        <a:rPr lang="en-GB" dirty="0"/>
                      </a:br>
                      <a:r>
                        <a:rPr lang="en-GB" dirty="0"/>
                        <a:t>Bad: 1.49s</a:t>
                      </a:r>
                      <a:br>
                        <a:rPr lang="en-GB" dirty="0"/>
                      </a:br>
                      <a:endParaRPr lang="en-GB" dirty="0"/>
                    </a:p>
                  </a:txBody>
                  <a:tcPr/>
                </a:tc>
                <a:tc>
                  <a:txBody>
                    <a:bodyPr/>
                    <a:lstStyle/>
                    <a:p>
                      <a:r>
                        <a:rPr lang="en-GB" dirty="0"/>
                        <a:t>Ugly: ran out of memory (and crashed computer)</a:t>
                      </a:r>
                    </a:p>
                    <a:p>
                      <a:r>
                        <a:rPr lang="en-GB" dirty="0"/>
                        <a:t>Bad : 121.57s</a:t>
                      </a:r>
                    </a:p>
                  </a:txBody>
                  <a:tcPr/>
                </a:tc>
                <a:extLst>
                  <a:ext uri="{0D108BD9-81ED-4DB2-BD59-A6C34878D82A}">
                    <a16:rowId xmlns:a16="http://schemas.microsoft.com/office/drawing/2014/main" val="55419627"/>
                  </a:ext>
                </a:extLst>
              </a:tr>
              <a:tr h="370840">
                <a:tc>
                  <a:txBody>
                    <a:bodyPr/>
                    <a:lstStyle/>
                    <a:p>
                      <a:r>
                        <a:rPr lang="en-GB" dirty="0"/>
                        <a:t>SPEED INCREASE</a:t>
                      </a:r>
                    </a:p>
                  </a:txBody>
                  <a:tcPr/>
                </a:tc>
                <a:tc>
                  <a:txBody>
                    <a:bodyPr/>
                    <a:lstStyle/>
                    <a:p>
                      <a:r>
                        <a:rPr lang="en-GB" dirty="0"/>
                        <a:t>x80 Faster</a:t>
                      </a:r>
                    </a:p>
                  </a:txBody>
                  <a:tcPr/>
                </a:tc>
                <a:tc>
                  <a:txBody>
                    <a:bodyPr/>
                    <a:lstStyle/>
                    <a:p>
                      <a:r>
                        <a:rPr lang="en-GB" dirty="0"/>
                        <a:t>Base Line</a:t>
                      </a:r>
                    </a:p>
                  </a:txBody>
                  <a:tcPr/>
                </a:tc>
                <a:extLst>
                  <a:ext uri="{0D108BD9-81ED-4DB2-BD59-A6C34878D82A}">
                    <a16:rowId xmlns:a16="http://schemas.microsoft.com/office/drawing/2014/main" val="3432416626"/>
                  </a:ext>
                </a:extLst>
              </a:tr>
              <a:tr h="370840">
                <a:tc>
                  <a:txBody>
                    <a:bodyPr/>
                    <a:lstStyle/>
                    <a:p>
                      <a:r>
                        <a:rPr lang="en-GB" dirty="0"/>
                        <a:t>BOOTUP SPEED</a:t>
                      </a:r>
                    </a:p>
                  </a:txBody>
                  <a:tcPr/>
                </a:tc>
                <a:tc>
                  <a:txBody>
                    <a:bodyPr/>
                    <a:lstStyle/>
                    <a:p>
                      <a:r>
                        <a:rPr lang="en-GB" dirty="0"/>
                        <a:t>SLOW</a:t>
                      </a:r>
                      <a:br>
                        <a:rPr lang="en-GB" dirty="0"/>
                      </a:br>
                      <a:r>
                        <a:rPr lang="en-GB" dirty="0"/>
                        <a:t>(Just in time compiled)</a:t>
                      </a:r>
                    </a:p>
                  </a:txBody>
                  <a:tcPr/>
                </a:tc>
                <a:tc>
                  <a:txBody>
                    <a:bodyPr/>
                    <a:lstStyle/>
                    <a:p>
                      <a:r>
                        <a:rPr lang="en-GB" dirty="0"/>
                        <a:t>FAST</a:t>
                      </a:r>
                    </a:p>
                  </a:txBody>
                  <a:tcPr/>
                </a:tc>
                <a:extLst>
                  <a:ext uri="{0D108BD9-81ED-4DB2-BD59-A6C34878D82A}">
                    <a16:rowId xmlns:a16="http://schemas.microsoft.com/office/drawing/2014/main" val="312362697"/>
                  </a:ext>
                </a:extLst>
              </a:tr>
            </a:tbl>
          </a:graphicData>
        </a:graphic>
      </p:graphicFrame>
      <p:sp>
        <p:nvSpPr>
          <p:cNvPr id="8" name="TextBox 7">
            <a:extLst>
              <a:ext uri="{FF2B5EF4-FFF2-40B4-BE49-F238E27FC236}">
                <a16:creationId xmlns:a16="http://schemas.microsoft.com/office/drawing/2014/main" id="{2A8F6D42-53B2-4676-A6B3-D920021DD2E1}"/>
              </a:ext>
            </a:extLst>
          </p:cNvPr>
          <p:cNvSpPr txBox="1"/>
          <p:nvPr/>
        </p:nvSpPr>
        <p:spPr>
          <a:xfrm>
            <a:off x="838200" y="5392256"/>
            <a:ext cx="6094520" cy="646331"/>
          </a:xfrm>
          <a:prstGeom prst="rect">
            <a:avLst/>
          </a:prstGeom>
          <a:noFill/>
        </p:spPr>
        <p:txBody>
          <a:bodyPr wrap="square">
            <a:spAutoFit/>
          </a:bodyPr>
          <a:lstStyle/>
          <a:p>
            <a:r>
              <a:rPr lang="en-GB" dirty="0"/>
              <a:t>PY3   1 to 1000000000 = 500000000500000000</a:t>
            </a:r>
          </a:p>
          <a:p>
            <a:r>
              <a:rPr lang="en-GB" dirty="0"/>
              <a:t>PYPY 1 to 1000000000 = 500000000500000000</a:t>
            </a:r>
          </a:p>
        </p:txBody>
      </p:sp>
    </p:spTree>
    <p:extLst>
      <p:ext uri="{BB962C8B-B14F-4D97-AF65-F5344CB8AC3E}">
        <p14:creationId xmlns:p14="http://schemas.microsoft.com/office/powerpoint/2010/main" val="36128913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How to speed up a program</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6"/>
            <a:ext cx="10107968" cy="407802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dirty="0"/>
              <a:t>Ways to speed up code: </a:t>
            </a:r>
            <a:r>
              <a:rPr lang="en-GB" sz="4000" b="1" i="1" dirty="0"/>
              <a:t>Better</a:t>
            </a:r>
            <a:r>
              <a:rPr lang="en-GB" sz="4000" dirty="0"/>
              <a:t>* code</a:t>
            </a:r>
          </a:p>
          <a:p>
            <a:pPr marL="0" indent="0">
              <a:buNone/>
            </a:pPr>
            <a:endParaRPr lang="en-GB" sz="4000" dirty="0"/>
          </a:p>
          <a:p>
            <a:pPr marL="0" indent="0">
              <a:buNone/>
            </a:pPr>
            <a:r>
              <a:rPr lang="en-GB" sz="4000" dirty="0"/>
              <a:t>Example code with too many debug statements</a:t>
            </a:r>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FAA344C3-0F1B-4D01-814C-F66A964570D1}"/>
              </a:ext>
            </a:extLst>
          </p:cNvPr>
          <p:cNvPicPr>
            <a:picLocks noChangeAspect="1"/>
          </p:cNvPicPr>
          <p:nvPr/>
        </p:nvPicPr>
        <p:blipFill>
          <a:blip r:embed="rId2"/>
          <a:stretch>
            <a:fillRect/>
          </a:stretch>
        </p:blipFill>
        <p:spPr>
          <a:xfrm>
            <a:off x="976265" y="3864638"/>
            <a:ext cx="4445715" cy="2039012"/>
          </a:xfrm>
          <a:prstGeom prst="rect">
            <a:avLst/>
          </a:prstGeom>
        </p:spPr>
      </p:pic>
      <p:pic>
        <p:nvPicPr>
          <p:cNvPr id="8" name="Picture 7">
            <a:extLst>
              <a:ext uri="{FF2B5EF4-FFF2-40B4-BE49-F238E27FC236}">
                <a16:creationId xmlns:a16="http://schemas.microsoft.com/office/drawing/2014/main" id="{76FB48F1-F0AD-4C2D-BA19-96E1E9081760}"/>
              </a:ext>
            </a:extLst>
          </p:cNvPr>
          <p:cNvPicPr>
            <a:picLocks noChangeAspect="1"/>
          </p:cNvPicPr>
          <p:nvPr/>
        </p:nvPicPr>
        <p:blipFill>
          <a:blip r:embed="rId3"/>
          <a:stretch>
            <a:fillRect/>
          </a:stretch>
        </p:blipFill>
        <p:spPr>
          <a:xfrm>
            <a:off x="5639447" y="3864638"/>
            <a:ext cx="4942736" cy="2298545"/>
          </a:xfrm>
          <a:prstGeom prst="rect">
            <a:avLst/>
          </a:prstGeom>
        </p:spPr>
      </p:pic>
    </p:spTree>
    <p:extLst>
      <p:ext uri="{BB962C8B-B14F-4D97-AF65-F5344CB8AC3E}">
        <p14:creationId xmlns:p14="http://schemas.microsoft.com/office/powerpoint/2010/main" val="173388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How to speed up a program:</a:t>
            </a:r>
            <a:br>
              <a:rPr lang="en-GB" dirty="0"/>
            </a:br>
            <a:r>
              <a:rPr lang="en-GB" dirty="0"/>
              <a:t>Code (debug statements + bad algorithm)</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6"/>
            <a:ext cx="10107968" cy="407802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dirty="0"/>
              <a:t>Dumb 1 to 1,000,000 </a:t>
            </a:r>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5">
            <a:extLst>
              <a:ext uri="{FF2B5EF4-FFF2-40B4-BE49-F238E27FC236}">
                <a16:creationId xmlns:a16="http://schemas.microsoft.com/office/drawing/2014/main" id="{89992971-6371-487B-B82D-C63F87411FEE}"/>
              </a:ext>
            </a:extLst>
          </p:cNvPr>
          <p:cNvGraphicFramePr>
            <a:graphicFrameLocks noGrp="1"/>
          </p:cNvGraphicFramePr>
          <p:nvPr>
            <p:extLst>
              <p:ext uri="{D42A27DB-BD31-4B8C-83A1-F6EECF244321}">
                <p14:modId xmlns:p14="http://schemas.microsoft.com/office/powerpoint/2010/main" val="3486981168"/>
              </p:ext>
            </p:extLst>
          </p:nvPr>
        </p:nvGraphicFramePr>
        <p:xfrm>
          <a:off x="963485" y="2603758"/>
          <a:ext cx="8198270" cy="2941320"/>
        </p:xfrm>
        <a:graphic>
          <a:graphicData uri="http://schemas.openxmlformats.org/drawingml/2006/table">
            <a:tbl>
              <a:tblPr firstRow="1" bandRow="1">
                <a:tableStyleId>{5C22544A-7EE6-4342-B048-85BDC9FD1C3A}</a:tableStyleId>
              </a:tblPr>
              <a:tblGrid>
                <a:gridCol w="1788593">
                  <a:extLst>
                    <a:ext uri="{9D8B030D-6E8A-4147-A177-3AD203B41FA5}">
                      <a16:colId xmlns:a16="http://schemas.microsoft.com/office/drawing/2014/main" val="3860592363"/>
                    </a:ext>
                  </a:extLst>
                </a:gridCol>
                <a:gridCol w="1509204">
                  <a:extLst>
                    <a:ext uri="{9D8B030D-6E8A-4147-A177-3AD203B41FA5}">
                      <a16:colId xmlns:a16="http://schemas.microsoft.com/office/drawing/2014/main" val="2564694406"/>
                    </a:ext>
                  </a:extLst>
                </a:gridCol>
                <a:gridCol w="2423603">
                  <a:extLst>
                    <a:ext uri="{9D8B030D-6E8A-4147-A177-3AD203B41FA5}">
                      <a16:colId xmlns:a16="http://schemas.microsoft.com/office/drawing/2014/main" val="1515749345"/>
                    </a:ext>
                  </a:extLst>
                </a:gridCol>
                <a:gridCol w="2476870">
                  <a:extLst>
                    <a:ext uri="{9D8B030D-6E8A-4147-A177-3AD203B41FA5}">
                      <a16:colId xmlns:a16="http://schemas.microsoft.com/office/drawing/2014/main" val="2842668200"/>
                    </a:ext>
                  </a:extLst>
                </a:gridCol>
              </a:tblGrid>
              <a:tr h="370840">
                <a:tc>
                  <a:txBody>
                    <a:bodyPr/>
                    <a:lstStyle/>
                    <a:p>
                      <a:r>
                        <a:rPr lang="en-GB" dirty="0"/>
                        <a:t>rows</a:t>
                      </a:r>
                    </a:p>
                  </a:txBody>
                  <a:tcPr/>
                </a:tc>
                <a:tc>
                  <a:txBody>
                    <a:bodyPr/>
                    <a:lstStyle/>
                    <a:p>
                      <a:r>
                        <a:rPr lang="en-GB" dirty="0"/>
                        <a:t>PYTHON 3 </a:t>
                      </a:r>
                      <a:r>
                        <a:rPr lang="en-GB" dirty="0" err="1"/>
                        <a:t>Unrefactored</a:t>
                      </a:r>
                      <a:endParaRPr lang="en-GB" dirty="0"/>
                    </a:p>
                  </a:txBody>
                  <a:tcPr/>
                </a:tc>
                <a:tc>
                  <a:txBody>
                    <a:bodyPr/>
                    <a:lstStyle/>
                    <a:p>
                      <a:r>
                        <a:rPr lang="en-GB" dirty="0"/>
                        <a:t>PYTHON 3 Refactored </a:t>
                      </a:r>
                    </a:p>
                    <a:p>
                      <a:r>
                        <a:rPr lang="en-GB" dirty="0"/>
                        <a:t>(few statements)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PYTHON 3 Refactored</a:t>
                      </a:r>
                    </a:p>
                    <a:p>
                      <a:r>
                        <a:rPr lang="en-GB" dirty="0"/>
                        <a:t>(no statements)</a:t>
                      </a:r>
                    </a:p>
                  </a:txBody>
                  <a:tcPr/>
                </a:tc>
                <a:extLst>
                  <a:ext uri="{0D108BD9-81ED-4DB2-BD59-A6C34878D82A}">
                    <a16:rowId xmlns:a16="http://schemas.microsoft.com/office/drawing/2014/main" val="441828893"/>
                  </a:ext>
                </a:extLst>
              </a:tr>
              <a:tr h="370840">
                <a:tc>
                  <a:txBody>
                    <a:bodyPr/>
                    <a:lstStyle/>
                    <a:p>
                      <a:r>
                        <a:rPr lang="en-GB" dirty="0"/>
                        <a:t>1,000,000</a:t>
                      </a:r>
                    </a:p>
                  </a:txBody>
                  <a:tcPr/>
                </a:tc>
                <a:tc>
                  <a:txBody>
                    <a:bodyPr/>
                    <a:lstStyle/>
                    <a:p>
                      <a:r>
                        <a:rPr lang="en-GB" dirty="0"/>
                        <a:t>Bad : 14.41s</a:t>
                      </a:r>
                    </a:p>
                  </a:txBody>
                  <a:tcPr/>
                </a:tc>
                <a:tc>
                  <a:txBody>
                    <a:bodyPr/>
                    <a:lstStyle/>
                    <a:p>
                      <a:r>
                        <a:rPr lang="en-GB" dirty="0"/>
                        <a:t>Bad : 0.16s</a:t>
                      </a:r>
                    </a:p>
                  </a:txBody>
                  <a:tcPr/>
                </a:tc>
                <a:tc>
                  <a:txBody>
                    <a:bodyPr/>
                    <a:lstStyle/>
                    <a:p>
                      <a:r>
                        <a:rPr lang="en-GB" dirty="0"/>
                        <a:t>Bad : 0.12s</a:t>
                      </a:r>
                    </a:p>
                  </a:txBody>
                  <a:tcPr/>
                </a:tc>
                <a:extLst>
                  <a:ext uri="{0D108BD9-81ED-4DB2-BD59-A6C34878D82A}">
                    <a16:rowId xmlns:a16="http://schemas.microsoft.com/office/drawing/2014/main" val="41158196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1,000,000,000</a:t>
                      </a:r>
                    </a:p>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Estimate</a:t>
                      </a:r>
                    </a:p>
                    <a:p>
                      <a:r>
                        <a:rPr lang="en-GB" dirty="0"/>
                        <a:t>~ 4 Hours</a:t>
                      </a:r>
                      <a:br>
                        <a:rPr lang="en-GB" dirty="0"/>
                      </a:br>
                      <a:r>
                        <a:rPr lang="en-GB" dirty="0"/>
                        <a:t>~ 144100s</a:t>
                      </a:r>
                      <a:br>
                        <a:rPr lang="en-GB" dirty="0"/>
                      </a:br>
                      <a:endParaRPr lang="en-GB" dirty="0"/>
                    </a:p>
                  </a:txBody>
                  <a:tcPr/>
                </a:tc>
                <a:tc>
                  <a:txBody>
                    <a:bodyPr/>
                    <a:lstStyle/>
                    <a:p>
                      <a:r>
                        <a:rPr lang="en-GB" dirty="0"/>
                        <a:t>Bad : 162.27s</a:t>
                      </a:r>
                    </a:p>
                  </a:txBody>
                  <a:tcPr/>
                </a:tc>
                <a:tc>
                  <a:txBody>
                    <a:bodyPr/>
                    <a:lstStyle/>
                    <a:p>
                      <a:r>
                        <a:rPr lang="en-GB" dirty="0"/>
                        <a:t>Bad : 132.25s</a:t>
                      </a:r>
                    </a:p>
                  </a:txBody>
                  <a:tcPr/>
                </a:tc>
                <a:extLst>
                  <a:ext uri="{0D108BD9-81ED-4DB2-BD59-A6C34878D82A}">
                    <a16:rowId xmlns:a16="http://schemas.microsoft.com/office/drawing/2014/main" val="55419627"/>
                  </a:ext>
                </a:extLst>
              </a:tr>
              <a:tr h="370840">
                <a:tc>
                  <a:txBody>
                    <a:bodyPr/>
                    <a:lstStyle/>
                    <a:p>
                      <a:r>
                        <a:rPr lang="en-GB" dirty="0"/>
                        <a:t>SPEED INCREASE</a:t>
                      </a:r>
                    </a:p>
                  </a:txBody>
                  <a:tcPr/>
                </a:tc>
                <a:tc>
                  <a:txBody>
                    <a:bodyPr/>
                    <a:lstStyle/>
                    <a:p>
                      <a:r>
                        <a:rPr lang="en-GB" dirty="0"/>
                        <a:t>x90 Slower</a:t>
                      </a:r>
                    </a:p>
                  </a:txBody>
                  <a:tcPr/>
                </a:tc>
                <a:tc>
                  <a:txBody>
                    <a:bodyPr/>
                    <a:lstStyle/>
                    <a:p>
                      <a:r>
                        <a:rPr lang="en-GB" dirty="0"/>
                        <a:t>Base Line</a:t>
                      </a:r>
                    </a:p>
                  </a:txBody>
                  <a:tcPr/>
                </a:tc>
                <a:tc>
                  <a:txBody>
                    <a:bodyPr/>
                    <a:lstStyle/>
                    <a:p>
                      <a:r>
                        <a:rPr lang="en-GB" dirty="0"/>
                        <a:t>x1.2 Faster</a:t>
                      </a:r>
                    </a:p>
                  </a:txBody>
                  <a:tcPr/>
                </a:tc>
                <a:extLst>
                  <a:ext uri="{0D108BD9-81ED-4DB2-BD59-A6C34878D82A}">
                    <a16:rowId xmlns:a16="http://schemas.microsoft.com/office/drawing/2014/main" val="3432416626"/>
                  </a:ext>
                </a:extLst>
              </a:tr>
              <a:tr h="370840">
                <a:tc>
                  <a:txBody>
                    <a:bodyPr/>
                    <a:lstStyle/>
                    <a:p>
                      <a:r>
                        <a:rPr lang="en-GB" dirty="0"/>
                        <a:t>LOG COST</a:t>
                      </a:r>
                    </a:p>
                  </a:txBody>
                  <a:tcPr/>
                </a:tc>
                <a:tc>
                  <a:txBody>
                    <a:bodyPr/>
                    <a:lstStyle/>
                    <a:p>
                      <a:r>
                        <a:rPr lang="en-GB" dirty="0"/>
                        <a:t>HUGE</a:t>
                      </a:r>
                    </a:p>
                  </a:txBody>
                  <a:tcPr/>
                </a:tc>
                <a:tc>
                  <a:txBody>
                    <a:bodyPr/>
                    <a:lstStyle/>
                    <a:p>
                      <a:r>
                        <a:rPr lang="en-GB" dirty="0"/>
                        <a:t>SMALL</a:t>
                      </a:r>
                    </a:p>
                  </a:txBody>
                  <a:tcPr/>
                </a:tc>
                <a:tc>
                  <a:txBody>
                    <a:bodyPr/>
                    <a:lstStyle/>
                    <a:p>
                      <a:r>
                        <a:rPr lang="en-GB" dirty="0"/>
                        <a:t>NONE</a:t>
                      </a:r>
                    </a:p>
                  </a:txBody>
                  <a:tcPr/>
                </a:tc>
                <a:extLst>
                  <a:ext uri="{0D108BD9-81ED-4DB2-BD59-A6C34878D82A}">
                    <a16:rowId xmlns:a16="http://schemas.microsoft.com/office/drawing/2014/main" val="312362697"/>
                  </a:ext>
                </a:extLst>
              </a:tr>
            </a:tbl>
          </a:graphicData>
        </a:graphic>
      </p:graphicFrame>
    </p:spTree>
    <p:extLst>
      <p:ext uri="{BB962C8B-B14F-4D97-AF65-F5344CB8AC3E}">
        <p14:creationId xmlns:p14="http://schemas.microsoft.com/office/powerpoint/2010/main" val="2533203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4FB6DD-FB6B-4506-B919-32AEEA5D066F}"/>
              </a:ext>
            </a:extLst>
          </p:cNvPr>
          <p:cNvSpPr>
            <a:spLocks noGrp="1"/>
          </p:cNvSpPr>
          <p:nvPr>
            <p:ph type="title"/>
          </p:nvPr>
        </p:nvSpPr>
        <p:spPr/>
        <p:txBody>
          <a:bodyPr/>
          <a:lstStyle/>
          <a:p>
            <a:r>
              <a:rPr lang="en-GB" dirty="0"/>
              <a:t>Computational Complexity</a:t>
            </a:r>
          </a:p>
        </p:txBody>
      </p:sp>
      <p:sp>
        <p:nvSpPr>
          <p:cNvPr id="4" name="Content Placeholder 2">
            <a:extLst>
              <a:ext uri="{FF2B5EF4-FFF2-40B4-BE49-F238E27FC236}">
                <a16:creationId xmlns:a16="http://schemas.microsoft.com/office/drawing/2014/main" id="{5D6C6E00-DD25-4CD7-AFFE-B24A277D3AD5}"/>
              </a:ext>
            </a:extLst>
          </p:cNvPr>
          <p:cNvSpPr txBox="1">
            <a:spLocks/>
          </p:cNvSpPr>
          <p:nvPr/>
        </p:nvSpPr>
        <p:spPr>
          <a:xfrm>
            <a:off x="838200" y="1159800"/>
            <a:ext cx="10515600" cy="43513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dirty="0"/>
              <a:t>“Different algorithms, take different times, to do the same thing”</a:t>
            </a:r>
            <a:br>
              <a:rPr lang="en-GB" dirty="0"/>
            </a:br>
            <a:r>
              <a:rPr lang="en-GB" i="1" dirty="0"/>
              <a:t>Anthony McKale 01/04/2022</a:t>
            </a:r>
          </a:p>
          <a:p>
            <a:pPr marL="0" indent="0">
              <a:lnSpc>
                <a:spcPct val="120000"/>
              </a:lnSpc>
              <a:buNone/>
            </a:pPr>
            <a:endParaRPr lang="en-GB" i="1" dirty="0"/>
          </a:p>
          <a:p>
            <a:pPr marL="0" indent="0">
              <a:lnSpc>
                <a:spcPct val="120000"/>
              </a:lnSpc>
              <a:buNone/>
            </a:pPr>
            <a:r>
              <a:rPr lang="en-GB" dirty="0"/>
              <a:t>Often these algorithms trade off accuracy, resource consumption, or speed</a:t>
            </a:r>
            <a:br>
              <a:rPr lang="en-GB" dirty="0"/>
            </a:br>
            <a:r>
              <a:rPr lang="en-GB" dirty="0"/>
              <a:t>aka the famous “3 kinds of service”</a:t>
            </a:r>
            <a:endParaRPr lang="en-GB" i="1" dirty="0"/>
          </a:p>
          <a:p>
            <a:pPr marL="0" indent="0">
              <a:lnSpc>
                <a:spcPct val="120000"/>
              </a:lnSpc>
              <a:buNone/>
            </a:pPr>
            <a:endParaRPr lang="en-GB" dirty="0"/>
          </a:p>
          <a:p>
            <a:pPr marL="0" indent="0">
              <a:lnSpc>
                <a:spcPct val="120000"/>
              </a:lnSpc>
              <a:buNone/>
            </a:pPr>
            <a:r>
              <a:rPr lang="en-GB" dirty="0">
                <a:hlinkClick r:id="rId2"/>
              </a:rPr>
              <a:t>https://en.wikipedia.org/wiki/Computational_complexity</a:t>
            </a:r>
            <a:r>
              <a:rPr lang="en-GB" dirty="0"/>
              <a:t> </a:t>
            </a:r>
          </a:p>
        </p:txBody>
      </p:sp>
    </p:spTree>
    <p:extLst>
      <p:ext uri="{BB962C8B-B14F-4D97-AF65-F5344CB8AC3E}">
        <p14:creationId xmlns:p14="http://schemas.microsoft.com/office/powerpoint/2010/main" val="813333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How to speed up a program</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6"/>
            <a:ext cx="10107968" cy="407802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dirty="0"/>
              <a:t>Ways to speed up code: </a:t>
            </a:r>
            <a:r>
              <a:rPr lang="en-GB" sz="4000" b="1" i="1" dirty="0"/>
              <a:t>Better</a:t>
            </a:r>
            <a:r>
              <a:rPr lang="en-GB" sz="4000" dirty="0"/>
              <a:t>* algorithm</a:t>
            </a:r>
          </a:p>
          <a:p>
            <a:pPr marL="0" indent="0">
              <a:buNone/>
            </a:pPr>
            <a:endParaRPr lang="en-GB" sz="4000" dirty="0"/>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0340018A-946F-425A-BB05-1DF7C6CC19AA}"/>
              </a:ext>
            </a:extLst>
          </p:cNvPr>
          <p:cNvPicPr>
            <a:picLocks noChangeAspect="1"/>
          </p:cNvPicPr>
          <p:nvPr/>
        </p:nvPicPr>
        <p:blipFill>
          <a:blip r:embed="rId2"/>
          <a:stretch>
            <a:fillRect/>
          </a:stretch>
        </p:blipFill>
        <p:spPr>
          <a:xfrm>
            <a:off x="420949" y="2969584"/>
            <a:ext cx="3664258" cy="2739469"/>
          </a:xfrm>
          <a:prstGeom prst="rect">
            <a:avLst/>
          </a:prstGeom>
        </p:spPr>
      </p:pic>
      <p:pic>
        <p:nvPicPr>
          <p:cNvPr id="9" name="Picture 8">
            <a:extLst>
              <a:ext uri="{FF2B5EF4-FFF2-40B4-BE49-F238E27FC236}">
                <a16:creationId xmlns:a16="http://schemas.microsoft.com/office/drawing/2014/main" id="{AAB6D217-90FE-4BC2-BF9C-809647E9DEA8}"/>
              </a:ext>
            </a:extLst>
          </p:cNvPr>
          <p:cNvPicPr>
            <a:picLocks noChangeAspect="1"/>
          </p:cNvPicPr>
          <p:nvPr/>
        </p:nvPicPr>
        <p:blipFill>
          <a:blip r:embed="rId3"/>
          <a:stretch>
            <a:fillRect/>
          </a:stretch>
        </p:blipFill>
        <p:spPr>
          <a:xfrm>
            <a:off x="5275463" y="2902998"/>
            <a:ext cx="4479921" cy="1257211"/>
          </a:xfrm>
          <a:prstGeom prst="rect">
            <a:avLst/>
          </a:prstGeom>
        </p:spPr>
      </p:pic>
      <p:pic>
        <p:nvPicPr>
          <p:cNvPr id="10" name="Picture 9">
            <a:extLst>
              <a:ext uri="{FF2B5EF4-FFF2-40B4-BE49-F238E27FC236}">
                <a16:creationId xmlns:a16="http://schemas.microsoft.com/office/drawing/2014/main" id="{D030835C-4F33-437C-8874-499E6771CF3C}"/>
              </a:ext>
            </a:extLst>
          </p:cNvPr>
          <p:cNvPicPr>
            <a:picLocks noChangeAspect="1"/>
          </p:cNvPicPr>
          <p:nvPr/>
        </p:nvPicPr>
        <p:blipFill>
          <a:blip r:embed="rId4"/>
          <a:stretch>
            <a:fillRect/>
          </a:stretch>
        </p:blipFill>
        <p:spPr>
          <a:xfrm>
            <a:off x="5275463" y="4518364"/>
            <a:ext cx="5470959" cy="612929"/>
          </a:xfrm>
          <a:prstGeom prst="rect">
            <a:avLst/>
          </a:prstGeom>
        </p:spPr>
      </p:pic>
    </p:spTree>
    <p:extLst>
      <p:ext uri="{BB962C8B-B14F-4D97-AF65-F5344CB8AC3E}">
        <p14:creationId xmlns:p14="http://schemas.microsoft.com/office/powerpoint/2010/main" val="3007499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How to speed up a program:</a:t>
            </a:r>
            <a:br>
              <a:rPr lang="en-GB" dirty="0"/>
            </a:br>
            <a:r>
              <a:rPr lang="en-GB" dirty="0"/>
              <a:t>Code (debug statements + bad algorithm)</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6"/>
            <a:ext cx="10107968" cy="407802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dirty="0"/>
              <a:t>Dumb 1 to 1,000,000 </a:t>
            </a:r>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5">
            <a:extLst>
              <a:ext uri="{FF2B5EF4-FFF2-40B4-BE49-F238E27FC236}">
                <a16:creationId xmlns:a16="http://schemas.microsoft.com/office/drawing/2014/main" id="{89992971-6371-487B-B82D-C63F87411FEE}"/>
              </a:ext>
            </a:extLst>
          </p:cNvPr>
          <p:cNvGraphicFramePr>
            <a:graphicFrameLocks noGrp="1"/>
          </p:cNvGraphicFramePr>
          <p:nvPr>
            <p:extLst>
              <p:ext uri="{D42A27DB-BD31-4B8C-83A1-F6EECF244321}">
                <p14:modId xmlns:p14="http://schemas.microsoft.com/office/powerpoint/2010/main" val="2547188080"/>
              </p:ext>
            </p:extLst>
          </p:nvPr>
        </p:nvGraphicFramePr>
        <p:xfrm>
          <a:off x="963485" y="2603758"/>
          <a:ext cx="8380082" cy="3057927"/>
        </p:xfrm>
        <a:graphic>
          <a:graphicData uri="http://schemas.openxmlformats.org/drawingml/2006/table">
            <a:tbl>
              <a:tblPr firstRow="1" bandRow="1">
                <a:tableStyleId>{5C22544A-7EE6-4342-B048-85BDC9FD1C3A}</a:tableStyleId>
              </a:tblPr>
              <a:tblGrid>
                <a:gridCol w="1970405">
                  <a:extLst>
                    <a:ext uri="{9D8B030D-6E8A-4147-A177-3AD203B41FA5}">
                      <a16:colId xmlns:a16="http://schemas.microsoft.com/office/drawing/2014/main" val="3860592363"/>
                    </a:ext>
                  </a:extLst>
                </a:gridCol>
                <a:gridCol w="1509204">
                  <a:extLst>
                    <a:ext uri="{9D8B030D-6E8A-4147-A177-3AD203B41FA5}">
                      <a16:colId xmlns:a16="http://schemas.microsoft.com/office/drawing/2014/main" val="2564694406"/>
                    </a:ext>
                  </a:extLst>
                </a:gridCol>
                <a:gridCol w="2423603">
                  <a:extLst>
                    <a:ext uri="{9D8B030D-6E8A-4147-A177-3AD203B41FA5}">
                      <a16:colId xmlns:a16="http://schemas.microsoft.com/office/drawing/2014/main" val="1515749345"/>
                    </a:ext>
                  </a:extLst>
                </a:gridCol>
                <a:gridCol w="2476870">
                  <a:extLst>
                    <a:ext uri="{9D8B030D-6E8A-4147-A177-3AD203B41FA5}">
                      <a16:colId xmlns:a16="http://schemas.microsoft.com/office/drawing/2014/main" val="2842668200"/>
                    </a:ext>
                  </a:extLst>
                </a:gridCol>
              </a:tblGrid>
              <a:tr h="370840">
                <a:tc>
                  <a:txBody>
                    <a:bodyPr/>
                    <a:lstStyle/>
                    <a:p>
                      <a:r>
                        <a:rPr lang="en-GB" dirty="0"/>
                        <a:t>rows</a:t>
                      </a:r>
                    </a:p>
                  </a:txBody>
                  <a:tcPr/>
                </a:tc>
                <a:tc>
                  <a:txBody>
                    <a:bodyPr/>
                    <a:lstStyle/>
                    <a:p>
                      <a:r>
                        <a:rPr lang="en-GB" dirty="0"/>
                        <a:t>PYTHON 3 UGLY</a:t>
                      </a:r>
                    </a:p>
                  </a:txBody>
                  <a:tcPr/>
                </a:tc>
                <a:tc>
                  <a:txBody>
                    <a:bodyPr/>
                    <a:lstStyle/>
                    <a:p>
                      <a:r>
                        <a:rPr lang="en-GB" dirty="0"/>
                        <a:t>PYTHON 3</a:t>
                      </a:r>
                    </a:p>
                    <a:p>
                      <a:r>
                        <a:rPr lang="en-GB" dirty="0"/>
                        <a:t>BAD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PYTHON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GOOD</a:t>
                      </a:r>
                    </a:p>
                  </a:txBody>
                  <a:tcPr/>
                </a:tc>
                <a:extLst>
                  <a:ext uri="{0D108BD9-81ED-4DB2-BD59-A6C34878D82A}">
                    <a16:rowId xmlns:a16="http://schemas.microsoft.com/office/drawing/2014/main" val="441828893"/>
                  </a:ext>
                </a:extLst>
              </a:tr>
              <a:tr h="396007">
                <a:tc>
                  <a:txBody>
                    <a:bodyPr/>
                    <a:lstStyle/>
                    <a:p>
                      <a:r>
                        <a:rPr lang="en-GB" dirty="0"/>
                        <a:t>1,000,000</a:t>
                      </a:r>
                    </a:p>
                  </a:txBody>
                  <a:tcPr/>
                </a:tc>
                <a:tc>
                  <a:txBody>
                    <a:bodyPr/>
                    <a:lstStyle/>
                    <a:p>
                      <a:r>
                        <a:rPr lang="en-GB" dirty="0"/>
                        <a:t>0.16s</a:t>
                      </a:r>
                    </a:p>
                  </a:txBody>
                  <a:tcPr/>
                </a:tc>
                <a:tc>
                  <a:txBody>
                    <a:bodyPr/>
                    <a:lstStyle/>
                    <a:p>
                      <a:r>
                        <a:rPr lang="en-GB" dirty="0"/>
                        <a:t>0.12s</a:t>
                      </a:r>
                    </a:p>
                  </a:txBody>
                  <a:tcPr/>
                </a:tc>
                <a:tc>
                  <a:txBody>
                    <a:bodyPr/>
                    <a:lstStyle/>
                    <a:p>
                      <a:r>
                        <a:rPr lang="en-GB" dirty="0"/>
                        <a:t>0s</a:t>
                      </a:r>
                    </a:p>
                  </a:txBody>
                  <a:tcPr/>
                </a:tc>
                <a:extLst>
                  <a:ext uri="{0D108BD9-81ED-4DB2-BD59-A6C34878D82A}">
                    <a16:rowId xmlns:a16="http://schemas.microsoft.com/office/drawing/2014/main" val="411581965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1,000,000,000</a:t>
                      </a:r>
                    </a:p>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Out of  mem</a:t>
                      </a:r>
                    </a:p>
                  </a:txBody>
                  <a:tcPr/>
                </a:tc>
                <a:tc>
                  <a:txBody>
                    <a:bodyPr/>
                    <a:lstStyle/>
                    <a:p>
                      <a:r>
                        <a:rPr lang="en-GB" dirty="0"/>
                        <a:t>132.27s</a:t>
                      </a:r>
                    </a:p>
                  </a:txBody>
                  <a:tcPr/>
                </a:tc>
                <a:tc>
                  <a:txBody>
                    <a:bodyPr/>
                    <a:lstStyle/>
                    <a:p>
                      <a:r>
                        <a:rPr lang="en-GB" dirty="0"/>
                        <a:t>0s</a:t>
                      </a:r>
                    </a:p>
                  </a:txBody>
                  <a:tcPr/>
                </a:tc>
                <a:extLst>
                  <a:ext uri="{0D108BD9-81ED-4DB2-BD59-A6C34878D82A}">
                    <a16:rowId xmlns:a16="http://schemas.microsoft.com/office/drawing/2014/main" val="554196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1,000,000,000,000</a:t>
                      </a:r>
                    </a:p>
                  </a:txBody>
                  <a:tcPr/>
                </a:tc>
                <a:tc>
                  <a:txBody>
                    <a:bodyPr/>
                    <a:lstStyle/>
                    <a:p>
                      <a:r>
                        <a:rPr lang="en-GB" dirty="0"/>
                        <a:t>Out of mem</a:t>
                      </a:r>
                    </a:p>
                  </a:txBody>
                  <a:tcPr/>
                </a:tc>
                <a:tc>
                  <a:txBody>
                    <a:bodyPr/>
                    <a:lstStyle/>
                    <a:p>
                      <a:r>
                        <a:rPr lang="en-GB" dirty="0"/>
                        <a:t>Estimate</a:t>
                      </a:r>
                    </a:p>
                    <a:p>
                      <a:r>
                        <a:rPr lang="en-GB" dirty="0"/>
                        <a:t>~ 22 mins</a:t>
                      </a:r>
                    </a:p>
                  </a:txBody>
                  <a:tcPr/>
                </a:tc>
                <a:tc>
                  <a:txBody>
                    <a:bodyPr/>
                    <a:lstStyle/>
                    <a:p>
                      <a:r>
                        <a:rPr lang="en-GB" dirty="0"/>
                        <a:t>0s</a:t>
                      </a:r>
                    </a:p>
                  </a:txBody>
                  <a:tcPr/>
                </a:tc>
                <a:extLst>
                  <a:ext uri="{0D108BD9-81ED-4DB2-BD59-A6C34878D82A}">
                    <a16:rowId xmlns:a16="http://schemas.microsoft.com/office/drawing/2014/main" val="2009448045"/>
                  </a:ext>
                </a:extLst>
              </a:tr>
              <a:tr h="370840">
                <a:tc>
                  <a:txBody>
                    <a:bodyPr/>
                    <a:lstStyle/>
                    <a:p>
                      <a:r>
                        <a:rPr lang="en-GB" dirty="0"/>
                        <a:t>SPEED COST</a:t>
                      </a:r>
                    </a:p>
                  </a:txBody>
                  <a:tcPr/>
                </a:tc>
                <a:tc>
                  <a:txBody>
                    <a:bodyPr/>
                    <a:lstStyle/>
                    <a:p>
                      <a:r>
                        <a:rPr lang="en-GB" dirty="0"/>
                        <a:t>HUGE 2</a:t>
                      </a:r>
                      <a:r>
                        <a:rPr lang="en-GB" b="1" dirty="0"/>
                        <a:t>X</a:t>
                      </a:r>
                    </a:p>
                  </a:txBody>
                  <a:tcPr/>
                </a:tc>
                <a:tc>
                  <a:txBody>
                    <a:bodyPr/>
                    <a:lstStyle/>
                    <a:p>
                      <a:r>
                        <a:rPr lang="en-GB" dirty="0"/>
                        <a:t>HUGE </a:t>
                      </a:r>
                      <a:r>
                        <a:rPr lang="en-GB" b="1" dirty="0"/>
                        <a:t>X</a:t>
                      </a:r>
                    </a:p>
                  </a:txBody>
                  <a:tcPr/>
                </a:tc>
                <a:tc>
                  <a:txBody>
                    <a:bodyPr/>
                    <a:lstStyle/>
                    <a:p>
                      <a:r>
                        <a:rPr lang="en-GB" dirty="0"/>
                        <a:t>LOW </a:t>
                      </a:r>
                      <a:r>
                        <a:rPr lang="en-GB" b="1" dirty="0"/>
                        <a:t>C</a:t>
                      </a:r>
                    </a:p>
                  </a:txBody>
                  <a:tcPr/>
                </a:tc>
                <a:extLst>
                  <a:ext uri="{0D108BD9-81ED-4DB2-BD59-A6C34878D82A}">
                    <a16:rowId xmlns:a16="http://schemas.microsoft.com/office/drawing/2014/main" val="3432416626"/>
                  </a:ext>
                </a:extLst>
              </a:tr>
              <a:tr h="370840">
                <a:tc>
                  <a:txBody>
                    <a:bodyPr/>
                    <a:lstStyle/>
                    <a:p>
                      <a:r>
                        <a:rPr lang="en-GB" dirty="0"/>
                        <a:t>MEMORY COST</a:t>
                      </a:r>
                    </a:p>
                  </a:txBody>
                  <a:tcPr/>
                </a:tc>
                <a:tc>
                  <a:txBody>
                    <a:bodyPr/>
                    <a:lstStyle/>
                    <a:p>
                      <a:r>
                        <a:rPr lang="en-GB" dirty="0"/>
                        <a:t>HUGE </a:t>
                      </a:r>
                      <a:r>
                        <a:rPr lang="en-GB" b="1" dirty="0"/>
                        <a:t>X</a:t>
                      </a:r>
                    </a:p>
                  </a:txBody>
                  <a:tcPr/>
                </a:tc>
                <a:tc>
                  <a:txBody>
                    <a:bodyPr/>
                    <a:lstStyle/>
                    <a:p>
                      <a:r>
                        <a:rPr lang="en-GB" dirty="0"/>
                        <a:t>LOW </a:t>
                      </a:r>
                      <a:r>
                        <a:rPr lang="en-GB" b="1" dirty="0"/>
                        <a:t>C</a:t>
                      </a:r>
                    </a:p>
                  </a:txBody>
                  <a:tcPr/>
                </a:tc>
                <a:tc>
                  <a:txBody>
                    <a:bodyPr/>
                    <a:lstStyle/>
                    <a:p>
                      <a:r>
                        <a:rPr lang="en-GB" dirty="0"/>
                        <a:t>LOW </a:t>
                      </a:r>
                      <a:r>
                        <a:rPr lang="en-GB" b="1" dirty="0"/>
                        <a:t>C</a:t>
                      </a:r>
                    </a:p>
                  </a:txBody>
                  <a:tcPr/>
                </a:tc>
                <a:extLst>
                  <a:ext uri="{0D108BD9-81ED-4DB2-BD59-A6C34878D82A}">
                    <a16:rowId xmlns:a16="http://schemas.microsoft.com/office/drawing/2014/main" val="312362697"/>
                  </a:ext>
                </a:extLst>
              </a:tr>
            </a:tbl>
          </a:graphicData>
        </a:graphic>
      </p:graphicFrame>
    </p:spTree>
    <p:extLst>
      <p:ext uri="{BB962C8B-B14F-4D97-AF65-F5344CB8AC3E}">
        <p14:creationId xmlns:p14="http://schemas.microsoft.com/office/powerpoint/2010/main" val="40223470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How to speed up a program</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5"/>
            <a:ext cx="9891320" cy="4084637"/>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5400" dirty="0"/>
              <a:t>Discussion / Questions</a:t>
            </a:r>
          </a:p>
          <a:p>
            <a:pPr marL="0" indent="0">
              <a:buNone/>
            </a:pPr>
            <a:endParaRPr lang="en-GB" sz="5400" dirty="0"/>
          </a:p>
          <a:p>
            <a:pPr>
              <a:buFontTx/>
              <a:buChar char="-"/>
            </a:pPr>
            <a:r>
              <a:rPr lang="en-GB" sz="5400" dirty="0"/>
              <a:t>Algorithms</a:t>
            </a:r>
          </a:p>
          <a:p>
            <a:pPr>
              <a:buFontTx/>
              <a:buChar char="-"/>
            </a:pPr>
            <a:r>
              <a:rPr lang="en-GB" sz="5400" dirty="0"/>
              <a:t>Refactor (Code)</a:t>
            </a:r>
          </a:p>
          <a:p>
            <a:pPr>
              <a:buFontTx/>
              <a:buChar char="-"/>
            </a:pPr>
            <a:r>
              <a:rPr lang="en-GB" sz="5400" dirty="0"/>
              <a:t>Language</a:t>
            </a:r>
          </a:p>
          <a:p>
            <a:pPr>
              <a:buFontTx/>
              <a:buChar char="-"/>
            </a:pPr>
            <a:r>
              <a:rPr lang="en-GB" sz="5400" dirty="0"/>
              <a:t>Hardware</a:t>
            </a:r>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85077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D1422FC-77FA-4C18-85F2-385C7ADBC58B}"/>
              </a:ext>
            </a:extLst>
          </p:cNvPr>
          <p:cNvSpPr>
            <a:spLocks noGrp="1"/>
          </p:cNvSpPr>
          <p:nvPr>
            <p:ph type="body" sz="quarter" idx="10"/>
          </p:nvPr>
        </p:nvSpPr>
        <p:spPr>
          <a:xfrm>
            <a:off x="7584766" y="1889969"/>
            <a:ext cx="4237698" cy="792800"/>
          </a:xfrm>
        </p:spPr>
        <p:txBody>
          <a:bodyPr/>
          <a:lstStyle/>
          <a:p>
            <a:pPr algn="r"/>
            <a:r>
              <a:rPr lang="en-GB" dirty="0"/>
              <a:t>Onto the Salesman</a:t>
            </a:r>
          </a:p>
        </p:txBody>
      </p:sp>
    </p:spTree>
    <p:extLst>
      <p:ext uri="{BB962C8B-B14F-4D97-AF65-F5344CB8AC3E}">
        <p14:creationId xmlns:p14="http://schemas.microsoft.com/office/powerpoint/2010/main" val="22829657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Premise</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5"/>
            <a:ext cx="9891320" cy="4084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800" dirty="0"/>
              <a:t>You are a salesman</a:t>
            </a:r>
          </a:p>
          <a:p>
            <a:pPr>
              <a:buFontTx/>
              <a:buChar char="-"/>
            </a:pPr>
            <a:r>
              <a:rPr lang="en-GB" sz="4800" dirty="0"/>
              <a:t>Travel to all destinations</a:t>
            </a:r>
          </a:p>
          <a:p>
            <a:pPr>
              <a:buFontTx/>
              <a:buChar char="-"/>
            </a:pPr>
            <a:r>
              <a:rPr lang="en-GB" sz="4800" dirty="0"/>
              <a:t>Finish at the starting destination</a:t>
            </a:r>
          </a:p>
          <a:p>
            <a:pPr marL="0" indent="0">
              <a:buNone/>
            </a:pPr>
            <a:endParaRPr lang="en-GB" sz="4800" dirty="0"/>
          </a:p>
          <a:p>
            <a:pPr marL="0" indent="0">
              <a:buNone/>
            </a:pPr>
            <a:r>
              <a:rPr lang="en-GB" sz="4800" dirty="0"/>
              <a:t>Try to find the shortest distance</a:t>
            </a:r>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29234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Premise</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5"/>
            <a:ext cx="5819776" cy="4084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800" dirty="0" err="1"/>
              <a:t>Eg</a:t>
            </a:r>
            <a:r>
              <a:rPr lang="en-GB" sz="4800" dirty="0"/>
              <a:t>: how to get around the UK cities</a:t>
            </a:r>
          </a:p>
          <a:p>
            <a:pPr marL="0" indent="0">
              <a:buNone/>
            </a:pPr>
            <a:endParaRPr lang="en-GB" sz="4800" dirty="0"/>
          </a:p>
          <a:p>
            <a:pPr marL="0" indent="0">
              <a:buNone/>
            </a:pPr>
            <a:r>
              <a:rPr lang="en-GB" sz="4800" dirty="0"/>
              <a:t>What’s the fastest route</a:t>
            </a:r>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4" name="Picture 2" descr="Compass Points and Directions in the UK Diagram | Quizlet">
            <a:extLst>
              <a:ext uri="{FF2B5EF4-FFF2-40B4-BE49-F238E27FC236}">
                <a16:creationId xmlns:a16="http://schemas.microsoft.com/office/drawing/2014/main" id="{244C32B6-9CA3-4D2B-8F54-4ADBFE8C65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5464" y="1092200"/>
            <a:ext cx="3586698" cy="540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4539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Mr McKale’s Shipping</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5"/>
            <a:ext cx="9891320" cy="4084637"/>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400" dirty="0"/>
              <a:t>Welcome to Mr McKale’s Shipping</a:t>
            </a:r>
            <a:endParaRPr lang="en-GB" sz="2000" dirty="0"/>
          </a:p>
          <a:p>
            <a:pPr marL="0" indent="0">
              <a:buNone/>
            </a:pPr>
            <a:r>
              <a:rPr lang="en-GB" sz="1800" dirty="0">
                <a:hlinkClick r:id="rId2"/>
              </a:rPr>
              <a:t>https://github.com/RiverSafeUK/exercise-mr-salesman</a:t>
            </a:r>
            <a:r>
              <a:rPr lang="en-GB" sz="2000" dirty="0"/>
              <a:t> </a:t>
            </a:r>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r>
              <a:rPr lang="en-GB" sz="2000" dirty="0"/>
              <a:t>.</a:t>
            </a:r>
            <a:endParaRPr lang="en-GB" sz="1800" dirty="0"/>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E2012834-57FB-451C-B8F7-CAE4D7096C6F}"/>
              </a:ext>
            </a:extLst>
          </p:cNvPr>
          <p:cNvPicPr>
            <a:picLocks noChangeAspect="1"/>
          </p:cNvPicPr>
          <p:nvPr/>
        </p:nvPicPr>
        <p:blipFill>
          <a:blip r:embed="rId3"/>
          <a:stretch>
            <a:fillRect/>
          </a:stretch>
        </p:blipFill>
        <p:spPr>
          <a:xfrm>
            <a:off x="2347240" y="2799718"/>
            <a:ext cx="6415020" cy="3925115"/>
          </a:xfrm>
          <a:prstGeom prst="rect">
            <a:avLst/>
          </a:prstGeom>
        </p:spPr>
      </p:pic>
    </p:spTree>
    <p:extLst>
      <p:ext uri="{BB962C8B-B14F-4D97-AF65-F5344CB8AC3E}">
        <p14:creationId xmlns:p14="http://schemas.microsoft.com/office/powerpoint/2010/main" val="22079313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Mr McKale’s Shipping</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5"/>
            <a:ext cx="9891320" cy="4084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i="0" dirty="0">
                <a:solidFill>
                  <a:srgbClr val="24292F"/>
                </a:solidFill>
                <a:effectLst/>
                <a:latin typeface="-apple-system"/>
              </a:rPr>
              <a:t>How to run:</a:t>
            </a:r>
            <a:endParaRPr lang="en-GB" b="0" i="0" dirty="0">
              <a:solidFill>
                <a:srgbClr val="24292F"/>
              </a:solidFill>
              <a:effectLst/>
              <a:latin typeface="-apple-system"/>
            </a:endParaRPr>
          </a:p>
          <a:p>
            <a:pPr>
              <a:buFontTx/>
              <a:buChar char="-"/>
            </a:pPr>
            <a:endParaRPr lang="en-GB" sz="1800" dirty="0"/>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F076EBDA-F3FB-4297-86B5-BCFA8E023FA3}"/>
              </a:ext>
            </a:extLst>
          </p:cNvPr>
          <p:cNvPicPr>
            <a:picLocks noChangeAspect="1"/>
          </p:cNvPicPr>
          <p:nvPr/>
        </p:nvPicPr>
        <p:blipFill>
          <a:blip r:embed="rId2"/>
          <a:stretch>
            <a:fillRect/>
          </a:stretch>
        </p:blipFill>
        <p:spPr>
          <a:xfrm>
            <a:off x="1777800" y="2593297"/>
            <a:ext cx="7553325" cy="4476750"/>
          </a:xfrm>
          <a:prstGeom prst="rect">
            <a:avLst/>
          </a:prstGeom>
        </p:spPr>
      </p:pic>
    </p:spTree>
    <p:extLst>
      <p:ext uri="{BB962C8B-B14F-4D97-AF65-F5344CB8AC3E}">
        <p14:creationId xmlns:p14="http://schemas.microsoft.com/office/powerpoint/2010/main" val="33228271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D1422FC-77FA-4C18-85F2-385C7ADBC58B}"/>
              </a:ext>
            </a:extLst>
          </p:cNvPr>
          <p:cNvSpPr>
            <a:spLocks noGrp="1"/>
          </p:cNvSpPr>
          <p:nvPr>
            <p:ph type="body" sz="quarter" idx="10"/>
          </p:nvPr>
        </p:nvSpPr>
        <p:spPr>
          <a:xfrm>
            <a:off x="7584766" y="1889969"/>
            <a:ext cx="4237698" cy="792800"/>
          </a:xfrm>
        </p:spPr>
        <p:txBody>
          <a:bodyPr/>
          <a:lstStyle/>
          <a:p>
            <a:pPr algn="r"/>
            <a:r>
              <a:rPr lang="en-GB" dirty="0"/>
              <a:t>Onto the Salesman:</a:t>
            </a:r>
          </a:p>
          <a:p>
            <a:pPr algn="r"/>
            <a:r>
              <a:rPr lang="en-GB" dirty="0"/>
              <a:t>Solutions</a:t>
            </a:r>
          </a:p>
        </p:txBody>
      </p:sp>
    </p:spTree>
    <p:extLst>
      <p:ext uri="{BB962C8B-B14F-4D97-AF65-F5344CB8AC3E}">
        <p14:creationId xmlns:p14="http://schemas.microsoft.com/office/powerpoint/2010/main" val="25435750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Algorithms Evaluation</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5"/>
            <a:ext cx="9891320" cy="4084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800" dirty="0"/>
              <a:t>Costs:</a:t>
            </a:r>
          </a:p>
          <a:p>
            <a:pPr>
              <a:buFontTx/>
              <a:buChar char="-"/>
            </a:pPr>
            <a:r>
              <a:rPr lang="en-GB" sz="4800" dirty="0"/>
              <a:t>CPU Speed</a:t>
            </a:r>
          </a:p>
          <a:p>
            <a:pPr>
              <a:buFontTx/>
              <a:buChar char="-"/>
            </a:pPr>
            <a:r>
              <a:rPr lang="en-GB" sz="4800" dirty="0"/>
              <a:t>Memory Cost</a:t>
            </a:r>
          </a:p>
          <a:p>
            <a:pPr>
              <a:buFontTx/>
              <a:buChar char="-"/>
            </a:pPr>
            <a:r>
              <a:rPr lang="en-GB" sz="4800" dirty="0"/>
              <a:t>Completeness</a:t>
            </a:r>
            <a:br>
              <a:rPr lang="en-GB" sz="4800" dirty="0"/>
            </a:br>
            <a:r>
              <a:rPr lang="en-GB" sz="4800" i="1" dirty="0"/>
              <a:t>aka is it the fastest route?</a:t>
            </a:r>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1190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4FB6DD-FB6B-4506-B919-32AEEA5D066F}"/>
              </a:ext>
            </a:extLst>
          </p:cNvPr>
          <p:cNvSpPr>
            <a:spLocks noGrp="1"/>
          </p:cNvSpPr>
          <p:nvPr>
            <p:ph type="title"/>
          </p:nvPr>
        </p:nvSpPr>
        <p:spPr/>
        <p:txBody>
          <a:bodyPr/>
          <a:lstStyle/>
          <a:p>
            <a:r>
              <a:rPr lang="en-GB" dirty="0"/>
              <a:t>Computational Complexity:</a:t>
            </a:r>
            <a:br>
              <a:rPr lang="en-GB" dirty="0"/>
            </a:br>
            <a:r>
              <a:rPr lang="en-GB" dirty="0"/>
              <a:t>Trade offs 101</a:t>
            </a:r>
            <a:br>
              <a:rPr lang="en-GB" dirty="0"/>
            </a:br>
            <a:endParaRPr lang="en-GB" dirty="0"/>
          </a:p>
        </p:txBody>
      </p:sp>
      <p:sp>
        <p:nvSpPr>
          <p:cNvPr id="4" name="Content Placeholder 2">
            <a:extLst>
              <a:ext uri="{FF2B5EF4-FFF2-40B4-BE49-F238E27FC236}">
                <a16:creationId xmlns:a16="http://schemas.microsoft.com/office/drawing/2014/main" id="{5D6C6E00-DD25-4CD7-AFFE-B24A277D3AD5}"/>
              </a:ext>
            </a:extLst>
          </p:cNvPr>
          <p:cNvSpPr txBox="1">
            <a:spLocks/>
          </p:cNvSpPr>
          <p:nvPr/>
        </p:nvSpPr>
        <p:spPr>
          <a:xfrm>
            <a:off x="838200" y="1159800"/>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GB" dirty="0"/>
          </a:p>
        </p:txBody>
      </p:sp>
      <p:pic>
        <p:nvPicPr>
          <p:cNvPr id="1026" name="Picture 2">
            <a:extLst>
              <a:ext uri="{FF2B5EF4-FFF2-40B4-BE49-F238E27FC236}">
                <a16:creationId xmlns:a16="http://schemas.microsoft.com/office/drawing/2014/main" id="{44E07617-3F56-41F0-8E5F-79A9ADC642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8851" y="1803643"/>
            <a:ext cx="76200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7449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Algorithms: Anthony’s Crazy Sort</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5"/>
            <a:ext cx="9891320" cy="4084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800" dirty="0"/>
              <a:t>Steps:</a:t>
            </a:r>
          </a:p>
          <a:p>
            <a:pPr>
              <a:buFontTx/>
              <a:buChar char="-"/>
            </a:pPr>
            <a:r>
              <a:rPr lang="en-GB" sz="4800" dirty="0"/>
              <a:t>Jumble up list of places</a:t>
            </a:r>
          </a:p>
          <a:p>
            <a:pPr>
              <a:buFontTx/>
              <a:buChar char="-"/>
            </a:pPr>
            <a:r>
              <a:rPr lang="en-GB" sz="4800" dirty="0"/>
              <a:t>Add first place to end of list</a:t>
            </a:r>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3897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Algorithms: Anthony’s Crazy Sort</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5"/>
            <a:ext cx="9891320" cy="4084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4800" i="1" dirty="0"/>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5">
            <a:extLst>
              <a:ext uri="{FF2B5EF4-FFF2-40B4-BE49-F238E27FC236}">
                <a16:creationId xmlns:a16="http://schemas.microsoft.com/office/drawing/2014/main" id="{B1184D11-F056-45CD-B5CF-FF66933EC080}"/>
              </a:ext>
            </a:extLst>
          </p:cNvPr>
          <p:cNvGraphicFramePr>
            <a:graphicFrameLocks noGrp="1"/>
          </p:cNvGraphicFramePr>
          <p:nvPr>
            <p:extLst>
              <p:ext uri="{D42A27DB-BD31-4B8C-83A1-F6EECF244321}">
                <p14:modId xmlns:p14="http://schemas.microsoft.com/office/powerpoint/2010/main" val="3915216050"/>
              </p:ext>
            </p:extLst>
          </p:nvPr>
        </p:nvGraphicFramePr>
        <p:xfrm>
          <a:off x="993313" y="1412856"/>
          <a:ext cx="6096000" cy="1381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65467309"/>
                    </a:ext>
                  </a:extLst>
                </a:gridCol>
                <a:gridCol w="2032000">
                  <a:extLst>
                    <a:ext uri="{9D8B030D-6E8A-4147-A177-3AD203B41FA5}">
                      <a16:colId xmlns:a16="http://schemas.microsoft.com/office/drawing/2014/main" val="4276051318"/>
                    </a:ext>
                  </a:extLst>
                </a:gridCol>
                <a:gridCol w="2032000">
                  <a:extLst>
                    <a:ext uri="{9D8B030D-6E8A-4147-A177-3AD203B41FA5}">
                      <a16:colId xmlns:a16="http://schemas.microsoft.com/office/drawing/2014/main" val="2237881882"/>
                    </a:ext>
                  </a:extLst>
                </a:gridCol>
              </a:tblGrid>
              <a:tr h="370840">
                <a:tc>
                  <a:txBody>
                    <a:bodyPr/>
                    <a:lstStyle/>
                    <a:p>
                      <a:r>
                        <a:rPr lang="en-GB" dirty="0"/>
                        <a:t>Speed</a:t>
                      </a:r>
                    </a:p>
                  </a:txBody>
                  <a:tcPr/>
                </a:tc>
                <a:tc>
                  <a:txBody>
                    <a:bodyPr/>
                    <a:lstStyle/>
                    <a:p>
                      <a:r>
                        <a:rPr lang="en-GB" dirty="0"/>
                        <a:t>Memory</a:t>
                      </a:r>
                    </a:p>
                  </a:txBody>
                  <a:tcPr/>
                </a:tc>
                <a:tc>
                  <a:txBody>
                    <a:bodyPr/>
                    <a:lstStyle/>
                    <a:p>
                      <a:r>
                        <a:rPr lang="en-GB" dirty="0"/>
                        <a:t>Completeness</a:t>
                      </a:r>
                    </a:p>
                  </a:txBody>
                  <a:tcPr/>
                </a:tc>
                <a:extLst>
                  <a:ext uri="{0D108BD9-81ED-4DB2-BD59-A6C34878D82A}">
                    <a16:rowId xmlns:a16="http://schemas.microsoft.com/office/drawing/2014/main" val="3584367526"/>
                  </a:ext>
                </a:extLst>
              </a:tr>
              <a:tr h="370840">
                <a:tc>
                  <a:txBody>
                    <a:bodyPr/>
                    <a:lstStyle/>
                    <a:p>
                      <a:r>
                        <a:rPr lang="en-GB" dirty="0"/>
                        <a:t>FAST</a:t>
                      </a:r>
                    </a:p>
                  </a:txBody>
                  <a:tcPr/>
                </a:tc>
                <a:tc>
                  <a:txBody>
                    <a:bodyPr/>
                    <a:lstStyle/>
                    <a:p>
                      <a:r>
                        <a:rPr lang="en-GB" dirty="0"/>
                        <a:t>LOW</a:t>
                      </a:r>
                    </a:p>
                  </a:txBody>
                  <a:tcPr/>
                </a:tc>
                <a:tc>
                  <a:txBody>
                    <a:bodyPr/>
                    <a:lstStyle/>
                    <a:p>
                      <a:r>
                        <a:rPr lang="en-GB" dirty="0"/>
                        <a:t>NOT EVEN CLOSE</a:t>
                      </a:r>
                    </a:p>
                  </a:txBody>
                  <a:tcPr/>
                </a:tc>
                <a:extLst>
                  <a:ext uri="{0D108BD9-81ED-4DB2-BD59-A6C34878D82A}">
                    <a16:rowId xmlns:a16="http://schemas.microsoft.com/office/drawing/2014/main" val="2145164164"/>
                  </a:ext>
                </a:extLst>
              </a:tr>
              <a:tr h="370840">
                <a:tc>
                  <a:txBody>
                    <a:bodyPr/>
                    <a:lstStyle/>
                    <a:p>
                      <a:r>
                        <a:rPr lang="en-GB" dirty="0"/>
                        <a:t>sub second 0.0014</a:t>
                      </a:r>
                    </a:p>
                  </a:txBody>
                  <a:tcPr/>
                </a:tc>
                <a:tc>
                  <a:txBody>
                    <a:bodyPr/>
                    <a:lstStyle/>
                    <a:p>
                      <a:endParaRPr lang="en-GB"/>
                    </a:p>
                  </a:txBody>
                  <a:tcPr/>
                </a:tc>
                <a:tc>
                  <a:txBody>
                    <a:bodyPr/>
                    <a:lstStyle/>
                    <a:p>
                      <a:r>
                        <a:rPr lang="en-GB" dirty="0"/>
                        <a:t>average ~39</a:t>
                      </a:r>
                    </a:p>
                    <a:p>
                      <a:r>
                        <a:rPr lang="en-GB" dirty="0"/>
                        <a:t>2698 miles</a:t>
                      </a:r>
                    </a:p>
                  </a:txBody>
                  <a:tcPr/>
                </a:tc>
                <a:extLst>
                  <a:ext uri="{0D108BD9-81ED-4DB2-BD59-A6C34878D82A}">
                    <a16:rowId xmlns:a16="http://schemas.microsoft.com/office/drawing/2014/main" val="88883124"/>
                  </a:ext>
                </a:extLst>
              </a:tr>
            </a:tbl>
          </a:graphicData>
        </a:graphic>
      </p:graphicFrame>
      <p:pic>
        <p:nvPicPr>
          <p:cNvPr id="7" name="Picture 6">
            <a:extLst>
              <a:ext uri="{FF2B5EF4-FFF2-40B4-BE49-F238E27FC236}">
                <a16:creationId xmlns:a16="http://schemas.microsoft.com/office/drawing/2014/main" id="{2B43E334-C3F7-40F6-ABCD-1B1F34AEB453}"/>
              </a:ext>
            </a:extLst>
          </p:cNvPr>
          <p:cNvPicPr>
            <a:picLocks noChangeAspect="1"/>
          </p:cNvPicPr>
          <p:nvPr/>
        </p:nvPicPr>
        <p:blipFill>
          <a:blip r:embed="rId2"/>
          <a:stretch>
            <a:fillRect/>
          </a:stretch>
        </p:blipFill>
        <p:spPr>
          <a:xfrm>
            <a:off x="993313" y="2929553"/>
            <a:ext cx="9020699" cy="3470559"/>
          </a:xfrm>
          <a:prstGeom prst="rect">
            <a:avLst/>
          </a:prstGeom>
        </p:spPr>
      </p:pic>
    </p:spTree>
    <p:extLst>
      <p:ext uri="{BB962C8B-B14F-4D97-AF65-F5344CB8AC3E}">
        <p14:creationId xmlns:p14="http://schemas.microsoft.com/office/powerpoint/2010/main" val="30955830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Algorithms: best of 10 randoms</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5"/>
            <a:ext cx="9891320" cy="4084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800" dirty="0"/>
              <a:t>Steps:</a:t>
            </a:r>
          </a:p>
          <a:p>
            <a:pPr>
              <a:buFontTx/>
              <a:buChar char="-"/>
            </a:pPr>
            <a:r>
              <a:rPr lang="en-GB" sz="4800" dirty="0"/>
              <a:t>Jumble up list of places</a:t>
            </a:r>
          </a:p>
          <a:p>
            <a:pPr>
              <a:buFontTx/>
              <a:buChar char="-"/>
            </a:pPr>
            <a:r>
              <a:rPr lang="en-GB" sz="4800" dirty="0"/>
              <a:t>Add first place to end of list</a:t>
            </a:r>
          </a:p>
          <a:p>
            <a:pPr>
              <a:buFontTx/>
              <a:buChar char="-"/>
            </a:pPr>
            <a:r>
              <a:rPr lang="en-GB" sz="4800" dirty="0"/>
              <a:t>Repeat 10 times, and choose bets</a:t>
            </a:r>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12819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Algorithms: Anthony’s Crazy Sort</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5"/>
            <a:ext cx="9891320" cy="4084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4800" i="1" dirty="0"/>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5">
            <a:extLst>
              <a:ext uri="{FF2B5EF4-FFF2-40B4-BE49-F238E27FC236}">
                <a16:creationId xmlns:a16="http://schemas.microsoft.com/office/drawing/2014/main" id="{B1184D11-F056-45CD-B5CF-FF66933EC080}"/>
              </a:ext>
            </a:extLst>
          </p:cNvPr>
          <p:cNvGraphicFramePr>
            <a:graphicFrameLocks noGrp="1"/>
          </p:cNvGraphicFramePr>
          <p:nvPr>
            <p:extLst>
              <p:ext uri="{D42A27DB-BD31-4B8C-83A1-F6EECF244321}">
                <p14:modId xmlns:p14="http://schemas.microsoft.com/office/powerpoint/2010/main" val="3383458008"/>
              </p:ext>
            </p:extLst>
          </p:nvPr>
        </p:nvGraphicFramePr>
        <p:xfrm>
          <a:off x="993313" y="1412856"/>
          <a:ext cx="6096000" cy="1381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65467309"/>
                    </a:ext>
                  </a:extLst>
                </a:gridCol>
                <a:gridCol w="2032000">
                  <a:extLst>
                    <a:ext uri="{9D8B030D-6E8A-4147-A177-3AD203B41FA5}">
                      <a16:colId xmlns:a16="http://schemas.microsoft.com/office/drawing/2014/main" val="4276051318"/>
                    </a:ext>
                  </a:extLst>
                </a:gridCol>
                <a:gridCol w="2032000">
                  <a:extLst>
                    <a:ext uri="{9D8B030D-6E8A-4147-A177-3AD203B41FA5}">
                      <a16:colId xmlns:a16="http://schemas.microsoft.com/office/drawing/2014/main" val="2237881882"/>
                    </a:ext>
                  </a:extLst>
                </a:gridCol>
              </a:tblGrid>
              <a:tr h="370840">
                <a:tc>
                  <a:txBody>
                    <a:bodyPr/>
                    <a:lstStyle/>
                    <a:p>
                      <a:r>
                        <a:rPr lang="en-GB" dirty="0"/>
                        <a:t>Speed</a:t>
                      </a:r>
                    </a:p>
                  </a:txBody>
                  <a:tcPr/>
                </a:tc>
                <a:tc>
                  <a:txBody>
                    <a:bodyPr/>
                    <a:lstStyle/>
                    <a:p>
                      <a:r>
                        <a:rPr lang="en-GB" dirty="0"/>
                        <a:t>Memory</a:t>
                      </a:r>
                    </a:p>
                  </a:txBody>
                  <a:tcPr/>
                </a:tc>
                <a:tc>
                  <a:txBody>
                    <a:bodyPr/>
                    <a:lstStyle/>
                    <a:p>
                      <a:r>
                        <a:rPr lang="en-GB" dirty="0"/>
                        <a:t>Completeness</a:t>
                      </a:r>
                    </a:p>
                  </a:txBody>
                  <a:tcPr/>
                </a:tc>
                <a:extLst>
                  <a:ext uri="{0D108BD9-81ED-4DB2-BD59-A6C34878D82A}">
                    <a16:rowId xmlns:a16="http://schemas.microsoft.com/office/drawing/2014/main" val="3584367526"/>
                  </a:ext>
                </a:extLst>
              </a:tr>
              <a:tr h="370840">
                <a:tc>
                  <a:txBody>
                    <a:bodyPr/>
                    <a:lstStyle/>
                    <a:p>
                      <a:r>
                        <a:rPr lang="en-GB" dirty="0"/>
                        <a:t>FAST</a:t>
                      </a:r>
                    </a:p>
                  </a:txBody>
                  <a:tcPr/>
                </a:tc>
                <a:tc>
                  <a:txBody>
                    <a:bodyPr/>
                    <a:lstStyle/>
                    <a:p>
                      <a:r>
                        <a:rPr lang="en-GB" dirty="0"/>
                        <a:t>LOW</a:t>
                      </a:r>
                    </a:p>
                  </a:txBody>
                  <a:tcPr/>
                </a:tc>
                <a:tc>
                  <a:txBody>
                    <a:bodyPr/>
                    <a:lstStyle/>
                    <a:p>
                      <a:r>
                        <a:rPr lang="en-GB" dirty="0"/>
                        <a:t>OK-</a:t>
                      </a:r>
                      <a:r>
                        <a:rPr lang="en-GB" dirty="0" err="1"/>
                        <a:t>ish</a:t>
                      </a:r>
                      <a:endParaRPr lang="en-GB" dirty="0"/>
                    </a:p>
                  </a:txBody>
                  <a:tcPr/>
                </a:tc>
                <a:extLst>
                  <a:ext uri="{0D108BD9-81ED-4DB2-BD59-A6C34878D82A}">
                    <a16:rowId xmlns:a16="http://schemas.microsoft.com/office/drawing/2014/main" val="2145164164"/>
                  </a:ext>
                </a:extLst>
              </a:tr>
              <a:tr h="370840">
                <a:tc>
                  <a:txBody>
                    <a:bodyPr/>
                    <a:lstStyle/>
                    <a:p>
                      <a:r>
                        <a:rPr lang="en-GB" dirty="0"/>
                        <a:t>sub second 0.012</a:t>
                      </a:r>
                    </a:p>
                  </a:txBody>
                  <a:tcPr/>
                </a:tc>
                <a:tc>
                  <a:txBody>
                    <a:bodyPr/>
                    <a:lstStyle/>
                    <a:p>
                      <a:endParaRPr lang="en-GB"/>
                    </a:p>
                  </a:txBody>
                  <a:tcPr/>
                </a:tc>
                <a:tc>
                  <a:txBody>
                    <a:bodyPr/>
                    <a:lstStyle/>
                    <a:p>
                      <a:r>
                        <a:rPr lang="en-GB" dirty="0"/>
                        <a:t>average ~30</a:t>
                      </a:r>
                    </a:p>
                    <a:p>
                      <a:r>
                        <a:rPr lang="en-GB" dirty="0"/>
                        <a:t>2097 miles</a:t>
                      </a:r>
                    </a:p>
                  </a:txBody>
                  <a:tcPr/>
                </a:tc>
                <a:extLst>
                  <a:ext uri="{0D108BD9-81ED-4DB2-BD59-A6C34878D82A}">
                    <a16:rowId xmlns:a16="http://schemas.microsoft.com/office/drawing/2014/main" val="88883124"/>
                  </a:ext>
                </a:extLst>
              </a:tr>
            </a:tbl>
          </a:graphicData>
        </a:graphic>
      </p:graphicFrame>
      <p:pic>
        <p:nvPicPr>
          <p:cNvPr id="8" name="Picture 7">
            <a:extLst>
              <a:ext uri="{FF2B5EF4-FFF2-40B4-BE49-F238E27FC236}">
                <a16:creationId xmlns:a16="http://schemas.microsoft.com/office/drawing/2014/main" id="{F090E4FE-F6E5-4AE1-A8F9-4E6C05292A71}"/>
              </a:ext>
            </a:extLst>
          </p:cNvPr>
          <p:cNvPicPr>
            <a:picLocks noChangeAspect="1"/>
          </p:cNvPicPr>
          <p:nvPr/>
        </p:nvPicPr>
        <p:blipFill>
          <a:blip r:embed="rId2"/>
          <a:stretch>
            <a:fillRect/>
          </a:stretch>
        </p:blipFill>
        <p:spPr>
          <a:xfrm>
            <a:off x="993313" y="2794616"/>
            <a:ext cx="7431596" cy="4008942"/>
          </a:xfrm>
          <a:prstGeom prst="rect">
            <a:avLst/>
          </a:prstGeom>
        </p:spPr>
      </p:pic>
    </p:spTree>
    <p:extLst>
      <p:ext uri="{BB962C8B-B14F-4D97-AF65-F5344CB8AC3E}">
        <p14:creationId xmlns:p14="http://schemas.microsoft.com/office/powerpoint/2010/main" val="21682916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Algorithms: brute force</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5"/>
            <a:ext cx="9891320" cy="4084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800" dirty="0"/>
              <a:t>Steps:</a:t>
            </a:r>
          </a:p>
          <a:p>
            <a:pPr>
              <a:buFontTx/>
              <a:buChar char="-"/>
            </a:pPr>
            <a:r>
              <a:rPr lang="en-GB" sz="4800" dirty="0"/>
              <a:t>Choose a starting location</a:t>
            </a:r>
          </a:p>
          <a:p>
            <a:pPr>
              <a:buFontTx/>
              <a:buChar char="-"/>
            </a:pPr>
            <a:r>
              <a:rPr lang="en-GB" sz="4800" dirty="0"/>
              <a:t>Try every single route possible</a:t>
            </a:r>
          </a:p>
          <a:p>
            <a:pPr>
              <a:buFontTx/>
              <a:buChar char="-"/>
            </a:pPr>
            <a:r>
              <a:rPr lang="en-GB" sz="4800" dirty="0"/>
              <a:t>Choose best route</a:t>
            </a:r>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5939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Algorithms: Anthony’s Crazy Sort</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5"/>
            <a:ext cx="9891320" cy="4084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4800" i="1" dirty="0"/>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5">
            <a:extLst>
              <a:ext uri="{FF2B5EF4-FFF2-40B4-BE49-F238E27FC236}">
                <a16:creationId xmlns:a16="http://schemas.microsoft.com/office/drawing/2014/main" id="{B1184D11-F056-45CD-B5CF-FF66933EC080}"/>
              </a:ext>
            </a:extLst>
          </p:cNvPr>
          <p:cNvGraphicFramePr>
            <a:graphicFrameLocks noGrp="1"/>
          </p:cNvGraphicFramePr>
          <p:nvPr>
            <p:extLst>
              <p:ext uri="{D42A27DB-BD31-4B8C-83A1-F6EECF244321}">
                <p14:modId xmlns:p14="http://schemas.microsoft.com/office/powerpoint/2010/main" val="494405239"/>
              </p:ext>
            </p:extLst>
          </p:nvPr>
        </p:nvGraphicFramePr>
        <p:xfrm>
          <a:off x="993313" y="1412856"/>
          <a:ext cx="6552565" cy="1381760"/>
        </p:xfrm>
        <a:graphic>
          <a:graphicData uri="http://schemas.openxmlformats.org/drawingml/2006/table">
            <a:tbl>
              <a:tblPr firstRow="1" bandRow="1">
                <a:tableStyleId>{5C22544A-7EE6-4342-B048-85BDC9FD1C3A}</a:tableStyleId>
              </a:tblPr>
              <a:tblGrid>
                <a:gridCol w="2488565">
                  <a:extLst>
                    <a:ext uri="{9D8B030D-6E8A-4147-A177-3AD203B41FA5}">
                      <a16:colId xmlns:a16="http://schemas.microsoft.com/office/drawing/2014/main" val="2065467309"/>
                    </a:ext>
                  </a:extLst>
                </a:gridCol>
                <a:gridCol w="2032000">
                  <a:extLst>
                    <a:ext uri="{9D8B030D-6E8A-4147-A177-3AD203B41FA5}">
                      <a16:colId xmlns:a16="http://schemas.microsoft.com/office/drawing/2014/main" val="4276051318"/>
                    </a:ext>
                  </a:extLst>
                </a:gridCol>
                <a:gridCol w="2032000">
                  <a:extLst>
                    <a:ext uri="{9D8B030D-6E8A-4147-A177-3AD203B41FA5}">
                      <a16:colId xmlns:a16="http://schemas.microsoft.com/office/drawing/2014/main" val="2237881882"/>
                    </a:ext>
                  </a:extLst>
                </a:gridCol>
              </a:tblGrid>
              <a:tr h="370840">
                <a:tc>
                  <a:txBody>
                    <a:bodyPr/>
                    <a:lstStyle/>
                    <a:p>
                      <a:r>
                        <a:rPr lang="en-GB" dirty="0"/>
                        <a:t>Speed</a:t>
                      </a:r>
                    </a:p>
                  </a:txBody>
                  <a:tcPr/>
                </a:tc>
                <a:tc>
                  <a:txBody>
                    <a:bodyPr/>
                    <a:lstStyle/>
                    <a:p>
                      <a:r>
                        <a:rPr lang="en-GB" dirty="0"/>
                        <a:t>Memory</a:t>
                      </a:r>
                    </a:p>
                  </a:txBody>
                  <a:tcPr/>
                </a:tc>
                <a:tc>
                  <a:txBody>
                    <a:bodyPr/>
                    <a:lstStyle/>
                    <a:p>
                      <a:r>
                        <a:rPr lang="en-GB" dirty="0"/>
                        <a:t>Completeness</a:t>
                      </a:r>
                    </a:p>
                  </a:txBody>
                  <a:tcPr/>
                </a:tc>
                <a:extLst>
                  <a:ext uri="{0D108BD9-81ED-4DB2-BD59-A6C34878D82A}">
                    <a16:rowId xmlns:a16="http://schemas.microsoft.com/office/drawing/2014/main" val="3584367526"/>
                  </a:ext>
                </a:extLst>
              </a:tr>
              <a:tr h="370840">
                <a:tc>
                  <a:txBody>
                    <a:bodyPr/>
                    <a:lstStyle/>
                    <a:p>
                      <a:r>
                        <a:rPr lang="en-GB" dirty="0"/>
                        <a:t>SLOW Factorial Time</a:t>
                      </a:r>
                    </a:p>
                  </a:txBody>
                  <a:tcPr/>
                </a:tc>
                <a:tc>
                  <a:txBody>
                    <a:bodyPr/>
                    <a:lstStyle/>
                    <a:p>
                      <a:r>
                        <a:rPr lang="en-GB" dirty="0"/>
                        <a:t>LOW-MEDIUM</a:t>
                      </a:r>
                    </a:p>
                  </a:txBody>
                  <a:tcPr/>
                </a:tc>
                <a:tc>
                  <a:txBody>
                    <a:bodyPr/>
                    <a:lstStyle/>
                    <a:p>
                      <a:r>
                        <a:rPr lang="en-GB" dirty="0"/>
                        <a:t>PERFECT</a:t>
                      </a:r>
                    </a:p>
                  </a:txBody>
                  <a:tcPr/>
                </a:tc>
                <a:extLst>
                  <a:ext uri="{0D108BD9-81ED-4DB2-BD59-A6C34878D82A}">
                    <a16:rowId xmlns:a16="http://schemas.microsoft.com/office/drawing/2014/main" val="2145164164"/>
                  </a:ext>
                </a:extLst>
              </a:tr>
              <a:tr h="370840">
                <a:tc>
                  <a:txBody>
                    <a:bodyPr/>
                    <a:lstStyle/>
                    <a:p>
                      <a:r>
                        <a:rPr lang="en-GB" dirty="0"/>
                        <a:t>5888 mins</a:t>
                      </a:r>
                    </a:p>
                    <a:p>
                      <a:r>
                        <a:rPr lang="en-GB" dirty="0"/>
                        <a:t>500 billion routes tested</a:t>
                      </a:r>
                    </a:p>
                  </a:txBody>
                  <a:tcPr/>
                </a:tc>
                <a:tc>
                  <a:txBody>
                    <a:bodyPr/>
                    <a:lstStyle/>
                    <a:p>
                      <a:endParaRPr lang="en-GB" dirty="0"/>
                    </a:p>
                  </a:txBody>
                  <a:tcPr/>
                </a:tc>
                <a:tc>
                  <a:txBody>
                    <a:bodyPr/>
                    <a:lstStyle/>
                    <a:p>
                      <a:r>
                        <a:rPr lang="en-GB" dirty="0"/>
                        <a:t>18.07</a:t>
                      </a:r>
                    </a:p>
                    <a:p>
                      <a:r>
                        <a:rPr lang="en-GB" dirty="0"/>
                        <a:t>1263 miles</a:t>
                      </a:r>
                    </a:p>
                  </a:txBody>
                  <a:tcPr/>
                </a:tc>
                <a:extLst>
                  <a:ext uri="{0D108BD9-81ED-4DB2-BD59-A6C34878D82A}">
                    <a16:rowId xmlns:a16="http://schemas.microsoft.com/office/drawing/2014/main" val="88883124"/>
                  </a:ext>
                </a:extLst>
              </a:tr>
            </a:tbl>
          </a:graphicData>
        </a:graphic>
      </p:graphicFrame>
      <p:pic>
        <p:nvPicPr>
          <p:cNvPr id="7" name="Picture 6">
            <a:extLst>
              <a:ext uri="{FF2B5EF4-FFF2-40B4-BE49-F238E27FC236}">
                <a16:creationId xmlns:a16="http://schemas.microsoft.com/office/drawing/2014/main" id="{12D7F190-BB91-4B0A-BCB7-F4CEF1389F54}"/>
              </a:ext>
            </a:extLst>
          </p:cNvPr>
          <p:cNvPicPr>
            <a:picLocks noChangeAspect="1"/>
          </p:cNvPicPr>
          <p:nvPr/>
        </p:nvPicPr>
        <p:blipFill>
          <a:blip r:embed="rId2"/>
          <a:stretch>
            <a:fillRect/>
          </a:stretch>
        </p:blipFill>
        <p:spPr>
          <a:xfrm>
            <a:off x="993313" y="2794616"/>
            <a:ext cx="4253390" cy="3875731"/>
          </a:xfrm>
          <a:prstGeom prst="rect">
            <a:avLst/>
          </a:prstGeom>
        </p:spPr>
      </p:pic>
    </p:spTree>
    <p:extLst>
      <p:ext uri="{BB962C8B-B14F-4D97-AF65-F5344CB8AC3E}">
        <p14:creationId xmlns:p14="http://schemas.microsoft.com/office/powerpoint/2010/main" val="6075817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Algorithms: Anthony’s Crazy Sort</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5"/>
            <a:ext cx="9891320" cy="4084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4800" i="1" dirty="0"/>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12D7F190-BB91-4B0A-BCB7-F4CEF1389F54}"/>
              </a:ext>
            </a:extLst>
          </p:cNvPr>
          <p:cNvPicPr>
            <a:picLocks noChangeAspect="1"/>
          </p:cNvPicPr>
          <p:nvPr/>
        </p:nvPicPr>
        <p:blipFill>
          <a:blip r:embed="rId2"/>
          <a:stretch>
            <a:fillRect/>
          </a:stretch>
        </p:blipFill>
        <p:spPr>
          <a:xfrm>
            <a:off x="735862" y="27589"/>
            <a:ext cx="7502487" cy="6836341"/>
          </a:xfrm>
          <a:prstGeom prst="rect">
            <a:avLst/>
          </a:prstGeom>
        </p:spPr>
      </p:pic>
    </p:spTree>
    <p:extLst>
      <p:ext uri="{BB962C8B-B14F-4D97-AF65-F5344CB8AC3E}">
        <p14:creationId xmlns:p14="http://schemas.microsoft.com/office/powerpoint/2010/main" val="30427202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Algorithms: brute force mk2</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5"/>
            <a:ext cx="9891320" cy="4084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800" dirty="0"/>
              <a:t>Steps:</a:t>
            </a:r>
          </a:p>
          <a:p>
            <a:pPr>
              <a:buFontTx/>
              <a:buChar char="-"/>
            </a:pPr>
            <a:r>
              <a:rPr lang="en-GB" sz="4800" dirty="0"/>
              <a:t>Choose a starting location</a:t>
            </a:r>
          </a:p>
          <a:p>
            <a:pPr>
              <a:buFontTx/>
              <a:buChar char="-"/>
            </a:pPr>
            <a:r>
              <a:rPr lang="en-GB" sz="4800" dirty="0"/>
              <a:t>Try every single route possible</a:t>
            </a:r>
          </a:p>
          <a:p>
            <a:pPr>
              <a:buFontTx/>
              <a:buChar char="-"/>
            </a:pPr>
            <a:r>
              <a:rPr lang="en-GB" sz="4800" dirty="0"/>
              <a:t>Choose best route</a:t>
            </a:r>
          </a:p>
          <a:p>
            <a:pPr marL="0" indent="0">
              <a:buNone/>
            </a:pPr>
            <a:r>
              <a:rPr lang="en-GB" sz="4800" dirty="0"/>
              <a:t>+ Refactoring</a:t>
            </a:r>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45738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Algorithms: brute force mk2</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5"/>
            <a:ext cx="9891320" cy="4084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4800" i="1" dirty="0"/>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5">
            <a:extLst>
              <a:ext uri="{FF2B5EF4-FFF2-40B4-BE49-F238E27FC236}">
                <a16:creationId xmlns:a16="http://schemas.microsoft.com/office/drawing/2014/main" id="{B1184D11-F056-45CD-B5CF-FF66933EC080}"/>
              </a:ext>
            </a:extLst>
          </p:cNvPr>
          <p:cNvGraphicFramePr>
            <a:graphicFrameLocks noGrp="1"/>
          </p:cNvGraphicFramePr>
          <p:nvPr>
            <p:extLst>
              <p:ext uri="{D42A27DB-BD31-4B8C-83A1-F6EECF244321}">
                <p14:modId xmlns:p14="http://schemas.microsoft.com/office/powerpoint/2010/main" val="2578993268"/>
              </p:ext>
            </p:extLst>
          </p:nvPr>
        </p:nvGraphicFramePr>
        <p:xfrm>
          <a:off x="993313" y="1412856"/>
          <a:ext cx="6552565" cy="1381760"/>
        </p:xfrm>
        <a:graphic>
          <a:graphicData uri="http://schemas.openxmlformats.org/drawingml/2006/table">
            <a:tbl>
              <a:tblPr firstRow="1" bandRow="1">
                <a:tableStyleId>{5C22544A-7EE6-4342-B048-85BDC9FD1C3A}</a:tableStyleId>
              </a:tblPr>
              <a:tblGrid>
                <a:gridCol w="2488565">
                  <a:extLst>
                    <a:ext uri="{9D8B030D-6E8A-4147-A177-3AD203B41FA5}">
                      <a16:colId xmlns:a16="http://schemas.microsoft.com/office/drawing/2014/main" val="2065467309"/>
                    </a:ext>
                  </a:extLst>
                </a:gridCol>
                <a:gridCol w="2032000">
                  <a:extLst>
                    <a:ext uri="{9D8B030D-6E8A-4147-A177-3AD203B41FA5}">
                      <a16:colId xmlns:a16="http://schemas.microsoft.com/office/drawing/2014/main" val="4276051318"/>
                    </a:ext>
                  </a:extLst>
                </a:gridCol>
                <a:gridCol w="2032000">
                  <a:extLst>
                    <a:ext uri="{9D8B030D-6E8A-4147-A177-3AD203B41FA5}">
                      <a16:colId xmlns:a16="http://schemas.microsoft.com/office/drawing/2014/main" val="2237881882"/>
                    </a:ext>
                  </a:extLst>
                </a:gridCol>
              </a:tblGrid>
              <a:tr h="370840">
                <a:tc>
                  <a:txBody>
                    <a:bodyPr/>
                    <a:lstStyle/>
                    <a:p>
                      <a:r>
                        <a:rPr lang="en-GB" dirty="0"/>
                        <a:t>Speed</a:t>
                      </a:r>
                    </a:p>
                  </a:txBody>
                  <a:tcPr/>
                </a:tc>
                <a:tc>
                  <a:txBody>
                    <a:bodyPr/>
                    <a:lstStyle/>
                    <a:p>
                      <a:r>
                        <a:rPr lang="en-GB" dirty="0"/>
                        <a:t>Memory</a:t>
                      </a:r>
                    </a:p>
                  </a:txBody>
                  <a:tcPr/>
                </a:tc>
                <a:tc>
                  <a:txBody>
                    <a:bodyPr/>
                    <a:lstStyle/>
                    <a:p>
                      <a:r>
                        <a:rPr lang="en-GB" dirty="0"/>
                        <a:t>Completeness</a:t>
                      </a:r>
                    </a:p>
                  </a:txBody>
                  <a:tcPr/>
                </a:tc>
                <a:extLst>
                  <a:ext uri="{0D108BD9-81ED-4DB2-BD59-A6C34878D82A}">
                    <a16:rowId xmlns:a16="http://schemas.microsoft.com/office/drawing/2014/main" val="3584367526"/>
                  </a:ext>
                </a:extLst>
              </a:tr>
              <a:tr h="370840">
                <a:tc>
                  <a:txBody>
                    <a:bodyPr/>
                    <a:lstStyle/>
                    <a:p>
                      <a:r>
                        <a:rPr lang="en-GB" dirty="0" err="1"/>
                        <a:t>SLOWish</a:t>
                      </a:r>
                      <a:r>
                        <a:rPr lang="en-GB" dirty="0"/>
                        <a:t> Factorial Time</a:t>
                      </a:r>
                    </a:p>
                  </a:txBody>
                  <a:tcPr/>
                </a:tc>
                <a:tc>
                  <a:txBody>
                    <a:bodyPr/>
                    <a:lstStyle/>
                    <a:p>
                      <a:r>
                        <a:rPr lang="en-GB" dirty="0"/>
                        <a:t>LOW-MEDIUM</a:t>
                      </a:r>
                    </a:p>
                  </a:txBody>
                  <a:tcPr/>
                </a:tc>
                <a:tc>
                  <a:txBody>
                    <a:bodyPr/>
                    <a:lstStyle/>
                    <a:p>
                      <a:r>
                        <a:rPr lang="en-GB" dirty="0"/>
                        <a:t>PERFECT</a:t>
                      </a:r>
                    </a:p>
                  </a:txBody>
                  <a:tcPr/>
                </a:tc>
                <a:extLst>
                  <a:ext uri="{0D108BD9-81ED-4DB2-BD59-A6C34878D82A}">
                    <a16:rowId xmlns:a16="http://schemas.microsoft.com/office/drawing/2014/main" val="2145164164"/>
                  </a:ext>
                </a:extLst>
              </a:tr>
              <a:tr h="370840">
                <a:tc>
                  <a:txBody>
                    <a:bodyPr/>
                    <a:lstStyle/>
                    <a:p>
                      <a:r>
                        <a:rPr lang="en-GB" dirty="0"/>
                        <a:t>13 mins</a:t>
                      </a:r>
                    </a:p>
                    <a:p>
                      <a:r>
                        <a:rPr lang="en-GB" dirty="0"/>
                        <a:t>500 billion routes tested</a:t>
                      </a:r>
                    </a:p>
                  </a:txBody>
                  <a:tcPr/>
                </a:tc>
                <a:tc>
                  <a:txBody>
                    <a:bodyPr/>
                    <a:lstStyle/>
                    <a:p>
                      <a:endParaRPr lang="en-GB" dirty="0"/>
                    </a:p>
                  </a:txBody>
                  <a:tcPr/>
                </a:tc>
                <a:tc>
                  <a:txBody>
                    <a:bodyPr/>
                    <a:lstStyle/>
                    <a:p>
                      <a:r>
                        <a:rPr lang="en-GB" dirty="0"/>
                        <a:t>18.07</a:t>
                      </a:r>
                    </a:p>
                    <a:p>
                      <a:r>
                        <a:rPr lang="en-GB" dirty="0"/>
                        <a:t>1263 miles</a:t>
                      </a:r>
                    </a:p>
                  </a:txBody>
                  <a:tcPr/>
                </a:tc>
                <a:extLst>
                  <a:ext uri="{0D108BD9-81ED-4DB2-BD59-A6C34878D82A}">
                    <a16:rowId xmlns:a16="http://schemas.microsoft.com/office/drawing/2014/main" val="88883124"/>
                  </a:ext>
                </a:extLst>
              </a:tr>
            </a:tbl>
          </a:graphicData>
        </a:graphic>
      </p:graphicFrame>
      <p:pic>
        <p:nvPicPr>
          <p:cNvPr id="8" name="Picture 7">
            <a:extLst>
              <a:ext uri="{FF2B5EF4-FFF2-40B4-BE49-F238E27FC236}">
                <a16:creationId xmlns:a16="http://schemas.microsoft.com/office/drawing/2014/main" id="{349EDD20-F438-4B2F-9114-6FCAE07C5790}"/>
              </a:ext>
            </a:extLst>
          </p:cNvPr>
          <p:cNvPicPr>
            <a:picLocks noChangeAspect="1"/>
          </p:cNvPicPr>
          <p:nvPr/>
        </p:nvPicPr>
        <p:blipFill>
          <a:blip r:embed="rId2"/>
          <a:stretch>
            <a:fillRect/>
          </a:stretch>
        </p:blipFill>
        <p:spPr>
          <a:xfrm>
            <a:off x="993313" y="2794615"/>
            <a:ext cx="7333941" cy="4033667"/>
          </a:xfrm>
          <a:prstGeom prst="rect">
            <a:avLst/>
          </a:prstGeom>
        </p:spPr>
      </p:pic>
    </p:spTree>
    <p:extLst>
      <p:ext uri="{BB962C8B-B14F-4D97-AF65-F5344CB8AC3E}">
        <p14:creationId xmlns:p14="http://schemas.microsoft.com/office/powerpoint/2010/main" val="38673656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Algorithms: Anthony’s Crazy Sort</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5"/>
            <a:ext cx="9891320" cy="4084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4800" i="1" dirty="0"/>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5">
            <a:extLst>
              <a:ext uri="{FF2B5EF4-FFF2-40B4-BE49-F238E27FC236}">
                <a16:creationId xmlns:a16="http://schemas.microsoft.com/office/drawing/2014/main" id="{B1184D11-F056-45CD-B5CF-FF66933EC080}"/>
              </a:ext>
            </a:extLst>
          </p:cNvPr>
          <p:cNvGraphicFramePr>
            <a:graphicFrameLocks noGrp="1"/>
          </p:cNvGraphicFramePr>
          <p:nvPr/>
        </p:nvGraphicFramePr>
        <p:xfrm>
          <a:off x="993313" y="1412856"/>
          <a:ext cx="6552565" cy="1381760"/>
        </p:xfrm>
        <a:graphic>
          <a:graphicData uri="http://schemas.openxmlformats.org/drawingml/2006/table">
            <a:tbl>
              <a:tblPr firstRow="1" bandRow="1">
                <a:tableStyleId>{5C22544A-7EE6-4342-B048-85BDC9FD1C3A}</a:tableStyleId>
              </a:tblPr>
              <a:tblGrid>
                <a:gridCol w="2488565">
                  <a:extLst>
                    <a:ext uri="{9D8B030D-6E8A-4147-A177-3AD203B41FA5}">
                      <a16:colId xmlns:a16="http://schemas.microsoft.com/office/drawing/2014/main" val="2065467309"/>
                    </a:ext>
                  </a:extLst>
                </a:gridCol>
                <a:gridCol w="2032000">
                  <a:extLst>
                    <a:ext uri="{9D8B030D-6E8A-4147-A177-3AD203B41FA5}">
                      <a16:colId xmlns:a16="http://schemas.microsoft.com/office/drawing/2014/main" val="4276051318"/>
                    </a:ext>
                  </a:extLst>
                </a:gridCol>
                <a:gridCol w="2032000">
                  <a:extLst>
                    <a:ext uri="{9D8B030D-6E8A-4147-A177-3AD203B41FA5}">
                      <a16:colId xmlns:a16="http://schemas.microsoft.com/office/drawing/2014/main" val="2237881882"/>
                    </a:ext>
                  </a:extLst>
                </a:gridCol>
              </a:tblGrid>
              <a:tr h="370840">
                <a:tc>
                  <a:txBody>
                    <a:bodyPr/>
                    <a:lstStyle/>
                    <a:p>
                      <a:r>
                        <a:rPr lang="en-GB" dirty="0"/>
                        <a:t>Speed</a:t>
                      </a:r>
                    </a:p>
                  </a:txBody>
                  <a:tcPr/>
                </a:tc>
                <a:tc>
                  <a:txBody>
                    <a:bodyPr/>
                    <a:lstStyle/>
                    <a:p>
                      <a:r>
                        <a:rPr lang="en-GB" dirty="0"/>
                        <a:t>Memory</a:t>
                      </a:r>
                    </a:p>
                  </a:txBody>
                  <a:tcPr/>
                </a:tc>
                <a:tc>
                  <a:txBody>
                    <a:bodyPr/>
                    <a:lstStyle/>
                    <a:p>
                      <a:r>
                        <a:rPr lang="en-GB" dirty="0"/>
                        <a:t>Completeness</a:t>
                      </a:r>
                    </a:p>
                  </a:txBody>
                  <a:tcPr/>
                </a:tc>
                <a:extLst>
                  <a:ext uri="{0D108BD9-81ED-4DB2-BD59-A6C34878D82A}">
                    <a16:rowId xmlns:a16="http://schemas.microsoft.com/office/drawing/2014/main" val="3584367526"/>
                  </a:ext>
                </a:extLst>
              </a:tr>
              <a:tr h="370840">
                <a:tc>
                  <a:txBody>
                    <a:bodyPr/>
                    <a:lstStyle/>
                    <a:p>
                      <a:r>
                        <a:rPr lang="en-GB" dirty="0" err="1"/>
                        <a:t>SLOWish</a:t>
                      </a:r>
                      <a:r>
                        <a:rPr lang="en-GB" dirty="0"/>
                        <a:t> Factorial Time</a:t>
                      </a:r>
                    </a:p>
                  </a:txBody>
                  <a:tcPr/>
                </a:tc>
                <a:tc>
                  <a:txBody>
                    <a:bodyPr/>
                    <a:lstStyle/>
                    <a:p>
                      <a:r>
                        <a:rPr lang="en-GB" dirty="0"/>
                        <a:t>LOW-MEDIUM</a:t>
                      </a:r>
                    </a:p>
                  </a:txBody>
                  <a:tcPr/>
                </a:tc>
                <a:tc>
                  <a:txBody>
                    <a:bodyPr/>
                    <a:lstStyle/>
                    <a:p>
                      <a:r>
                        <a:rPr lang="en-GB" dirty="0"/>
                        <a:t>PERFECT</a:t>
                      </a:r>
                    </a:p>
                  </a:txBody>
                  <a:tcPr/>
                </a:tc>
                <a:extLst>
                  <a:ext uri="{0D108BD9-81ED-4DB2-BD59-A6C34878D82A}">
                    <a16:rowId xmlns:a16="http://schemas.microsoft.com/office/drawing/2014/main" val="2145164164"/>
                  </a:ext>
                </a:extLst>
              </a:tr>
              <a:tr h="370840">
                <a:tc>
                  <a:txBody>
                    <a:bodyPr/>
                    <a:lstStyle/>
                    <a:p>
                      <a:r>
                        <a:rPr lang="en-GB" dirty="0"/>
                        <a:t>13 mins</a:t>
                      </a:r>
                    </a:p>
                    <a:p>
                      <a:r>
                        <a:rPr lang="en-GB" dirty="0"/>
                        <a:t>500 billion routes tested</a:t>
                      </a:r>
                    </a:p>
                  </a:txBody>
                  <a:tcPr/>
                </a:tc>
                <a:tc>
                  <a:txBody>
                    <a:bodyPr/>
                    <a:lstStyle/>
                    <a:p>
                      <a:endParaRPr lang="en-GB" dirty="0"/>
                    </a:p>
                  </a:txBody>
                  <a:tcPr/>
                </a:tc>
                <a:tc>
                  <a:txBody>
                    <a:bodyPr/>
                    <a:lstStyle/>
                    <a:p>
                      <a:r>
                        <a:rPr lang="en-GB" dirty="0"/>
                        <a:t>18.07</a:t>
                      </a:r>
                    </a:p>
                    <a:p>
                      <a:r>
                        <a:rPr lang="en-GB" dirty="0"/>
                        <a:t>1263 miles</a:t>
                      </a:r>
                    </a:p>
                  </a:txBody>
                  <a:tcPr/>
                </a:tc>
                <a:extLst>
                  <a:ext uri="{0D108BD9-81ED-4DB2-BD59-A6C34878D82A}">
                    <a16:rowId xmlns:a16="http://schemas.microsoft.com/office/drawing/2014/main" val="88883124"/>
                  </a:ext>
                </a:extLst>
              </a:tr>
            </a:tbl>
          </a:graphicData>
        </a:graphic>
      </p:graphicFrame>
      <p:pic>
        <p:nvPicPr>
          <p:cNvPr id="8" name="Picture 7">
            <a:extLst>
              <a:ext uri="{FF2B5EF4-FFF2-40B4-BE49-F238E27FC236}">
                <a16:creationId xmlns:a16="http://schemas.microsoft.com/office/drawing/2014/main" id="{349EDD20-F438-4B2F-9114-6FCAE07C5790}"/>
              </a:ext>
            </a:extLst>
          </p:cNvPr>
          <p:cNvPicPr>
            <a:picLocks noChangeAspect="1"/>
          </p:cNvPicPr>
          <p:nvPr/>
        </p:nvPicPr>
        <p:blipFill>
          <a:blip r:embed="rId2"/>
          <a:stretch>
            <a:fillRect/>
          </a:stretch>
        </p:blipFill>
        <p:spPr>
          <a:xfrm>
            <a:off x="172934" y="113536"/>
            <a:ext cx="11785288" cy="6481908"/>
          </a:xfrm>
          <a:prstGeom prst="rect">
            <a:avLst/>
          </a:prstGeom>
        </p:spPr>
      </p:pic>
    </p:spTree>
    <p:extLst>
      <p:ext uri="{BB962C8B-B14F-4D97-AF65-F5344CB8AC3E}">
        <p14:creationId xmlns:p14="http://schemas.microsoft.com/office/powerpoint/2010/main" val="4254339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4FB6DD-FB6B-4506-B919-32AEEA5D066F}"/>
              </a:ext>
            </a:extLst>
          </p:cNvPr>
          <p:cNvSpPr>
            <a:spLocks noGrp="1"/>
          </p:cNvSpPr>
          <p:nvPr>
            <p:ph type="title"/>
          </p:nvPr>
        </p:nvSpPr>
        <p:spPr/>
        <p:txBody>
          <a:bodyPr/>
          <a:lstStyle/>
          <a:p>
            <a:r>
              <a:rPr lang="en-GB" dirty="0"/>
              <a:t>Computational Complexity:</a:t>
            </a:r>
            <a:br>
              <a:rPr lang="en-GB" dirty="0"/>
            </a:br>
            <a:r>
              <a:rPr lang="en-GB" dirty="0"/>
              <a:t>cost examples</a:t>
            </a:r>
          </a:p>
        </p:txBody>
      </p:sp>
      <p:sp>
        <p:nvSpPr>
          <p:cNvPr id="4" name="Content Placeholder 2">
            <a:extLst>
              <a:ext uri="{FF2B5EF4-FFF2-40B4-BE49-F238E27FC236}">
                <a16:creationId xmlns:a16="http://schemas.microsoft.com/office/drawing/2014/main" id="{5D6C6E00-DD25-4CD7-AFFE-B24A277D3AD5}"/>
              </a:ext>
            </a:extLst>
          </p:cNvPr>
          <p:cNvSpPr txBox="1">
            <a:spLocks/>
          </p:cNvSpPr>
          <p:nvPr/>
        </p:nvSpPr>
        <p:spPr>
          <a:xfrm>
            <a:off x="838200" y="1159800"/>
            <a:ext cx="10515600" cy="43513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dirty="0"/>
              <a:t> </a:t>
            </a:r>
          </a:p>
          <a:p>
            <a:pPr>
              <a:lnSpc>
                <a:spcPct val="120000"/>
              </a:lnSpc>
              <a:buFontTx/>
              <a:buChar char="-"/>
            </a:pPr>
            <a:r>
              <a:rPr lang="en-GB" dirty="0"/>
              <a:t>CPU Time </a:t>
            </a:r>
          </a:p>
          <a:p>
            <a:pPr>
              <a:lnSpc>
                <a:spcPct val="120000"/>
              </a:lnSpc>
              <a:buFontTx/>
              <a:buChar char="-"/>
            </a:pPr>
            <a:r>
              <a:rPr lang="en-GB" dirty="0"/>
              <a:t>MEMORY</a:t>
            </a:r>
          </a:p>
          <a:p>
            <a:pPr>
              <a:lnSpc>
                <a:spcPct val="120000"/>
              </a:lnSpc>
              <a:buFontTx/>
              <a:buChar char="-"/>
            </a:pPr>
            <a:r>
              <a:rPr lang="en-GB" dirty="0"/>
              <a:t>NETWORK WORK TRANSFER</a:t>
            </a:r>
          </a:p>
          <a:p>
            <a:pPr>
              <a:lnSpc>
                <a:spcPct val="120000"/>
              </a:lnSpc>
              <a:buFontTx/>
              <a:buChar char="-"/>
            </a:pPr>
            <a:r>
              <a:rPr lang="en-GB" dirty="0"/>
              <a:t>DISK I/O</a:t>
            </a:r>
          </a:p>
          <a:p>
            <a:pPr>
              <a:lnSpc>
                <a:spcPct val="120000"/>
              </a:lnSpc>
              <a:buFontTx/>
              <a:buChar char="-"/>
            </a:pPr>
            <a:r>
              <a:rPr lang="en-GB" dirty="0"/>
              <a:t>Cloud Costs</a:t>
            </a:r>
          </a:p>
          <a:p>
            <a:pPr>
              <a:lnSpc>
                <a:spcPct val="120000"/>
              </a:lnSpc>
              <a:buFontTx/>
              <a:buChar char="-"/>
            </a:pPr>
            <a:r>
              <a:rPr lang="en-GB" dirty="0"/>
              <a:t>Developer Time</a:t>
            </a:r>
          </a:p>
        </p:txBody>
      </p:sp>
    </p:spTree>
    <p:extLst>
      <p:ext uri="{BB962C8B-B14F-4D97-AF65-F5344CB8AC3E}">
        <p14:creationId xmlns:p14="http://schemas.microsoft.com/office/powerpoint/2010/main" val="24681063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Algorithms: brute force mk2</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5"/>
            <a:ext cx="9891320" cy="4084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4800" i="1" dirty="0"/>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B739FA1A-6684-400A-9899-AFA402F1D990}"/>
              </a:ext>
            </a:extLst>
          </p:cNvPr>
          <p:cNvPicPr>
            <a:picLocks noChangeAspect="1"/>
          </p:cNvPicPr>
          <p:nvPr/>
        </p:nvPicPr>
        <p:blipFill>
          <a:blip r:embed="rId2"/>
          <a:stretch>
            <a:fillRect/>
          </a:stretch>
        </p:blipFill>
        <p:spPr>
          <a:xfrm>
            <a:off x="435005" y="4324870"/>
            <a:ext cx="10989370" cy="1248792"/>
          </a:xfrm>
          <a:prstGeom prst="rect">
            <a:avLst/>
          </a:prstGeom>
        </p:spPr>
      </p:pic>
      <p:pic>
        <p:nvPicPr>
          <p:cNvPr id="10" name="Picture 9">
            <a:extLst>
              <a:ext uri="{FF2B5EF4-FFF2-40B4-BE49-F238E27FC236}">
                <a16:creationId xmlns:a16="http://schemas.microsoft.com/office/drawing/2014/main" id="{01303F7D-E08A-40F0-A7C1-0340F351803A}"/>
              </a:ext>
            </a:extLst>
          </p:cNvPr>
          <p:cNvPicPr>
            <a:picLocks noChangeAspect="1"/>
          </p:cNvPicPr>
          <p:nvPr/>
        </p:nvPicPr>
        <p:blipFill>
          <a:blip r:embed="rId3"/>
          <a:stretch>
            <a:fillRect/>
          </a:stretch>
        </p:blipFill>
        <p:spPr>
          <a:xfrm>
            <a:off x="435005" y="1284338"/>
            <a:ext cx="7359589" cy="2209340"/>
          </a:xfrm>
          <a:prstGeom prst="rect">
            <a:avLst/>
          </a:prstGeom>
        </p:spPr>
      </p:pic>
    </p:spTree>
    <p:extLst>
      <p:ext uri="{BB962C8B-B14F-4D97-AF65-F5344CB8AC3E}">
        <p14:creationId xmlns:p14="http://schemas.microsoft.com/office/powerpoint/2010/main" val="38873572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Algorithms: Liam’s nearest neighbour</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5"/>
            <a:ext cx="9891320" cy="4084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800" dirty="0"/>
              <a:t>Steps:</a:t>
            </a:r>
          </a:p>
          <a:p>
            <a:pPr>
              <a:buFontTx/>
              <a:buChar char="-"/>
            </a:pPr>
            <a:r>
              <a:rPr lang="en-GB" sz="4800" dirty="0"/>
              <a:t>LIAM TAKE OVER</a:t>
            </a:r>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73084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Algorithms: Liam’s nearest neighbour</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5"/>
            <a:ext cx="9891320" cy="4084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4800" i="1" dirty="0"/>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5">
            <a:extLst>
              <a:ext uri="{FF2B5EF4-FFF2-40B4-BE49-F238E27FC236}">
                <a16:creationId xmlns:a16="http://schemas.microsoft.com/office/drawing/2014/main" id="{B1184D11-F056-45CD-B5CF-FF66933EC080}"/>
              </a:ext>
            </a:extLst>
          </p:cNvPr>
          <p:cNvGraphicFramePr>
            <a:graphicFrameLocks noGrp="1"/>
          </p:cNvGraphicFramePr>
          <p:nvPr>
            <p:extLst>
              <p:ext uri="{D42A27DB-BD31-4B8C-83A1-F6EECF244321}">
                <p14:modId xmlns:p14="http://schemas.microsoft.com/office/powerpoint/2010/main" val="583304236"/>
              </p:ext>
            </p:extLst>
          </p:nvPr>
        </p:nvGraphicFramePr>
        <p:xfrm>
          <a:off x="993313" y="1412856"/>
          <a:ext cx="6552565" cy="1381760"/>
        </p:xfrm>
        <a:graphic>
          <a:graphicData uri="http://schemas.openxmlformats.org/drawingml/2006/table">
            <a:tbl>
              <a:tblPr firstRow="1" bandRow="1">
                <a:tableStyleId>{5C22544A-7EE6-4342-B048-85BDC9FD1C3A}</a:tableStyleId>
              </a:tblPr>
              <a:tblGrid>
                <a:gridCol w="2488565">
                  <a:extLst>
                    <a:ext uri="{9D8B030D-6E8A-4147-A177-3AD203B41FA5}">
                      <a16:colId xmlns:a16="http://schemas.microsoft.com/office/drawing/2014/main" val="2065467309"/>
                    </a:ext>
                  </a:extLst>
                </a:gridCol>
                <a:gridCol w="2032000">
                  <a:extLst>
                    <a:ext uri="{9D8B030D-6E8A-4147-A177-3AD203B41FA5}">
                      <a16:colId xmlns:a16="http://schemas.microsoft.com/office/drawing/2014/main" val="4276051318"/>
                    </a:ext>
                  </a:extLst>
                </a:gridCol>
                <a:gridCol w="2032000">
                  <a:extLst>
                    <a:ext uri="{9D8B030D-6E8A-4147-A177-3AD203B41FA5}">
                      <a16:colId xmlns:a16="http://schemas.microsoft.com/office/drawing/2014/main" val="2237881882"/>
                    </a:ext>
                  </a:extLst>
                </a:gridCol>
              </a:tblGrid>
              <a:tr h="370840">
                <a:tc>
                  <a:txBody>
                    <a:bodyPr/>
                    <a:lstStyle/>
                    <a:p>
                      <a:r>
                        <a:rPr lang="en-GB" dirty="0"/>
                        <a:t>Speed</a:t>
                      </a:r>
                    </a:p>
                  </a:txBody>
                  <a:tcPr/>
                </a:tc>
                <a:tc>
                  <a:txBody>
                    <a:bodyPr/>
                    <a:lstStyle/>
                    <a:p>
                      <a:r>
                        <a:rPr lang="en-GB" dirty="0"/>
                        <a:t>Memory</a:t>
                      </a:r>
                    </a:p>
                  </a:txBody>
                  <a:tcPr/>
                </a:tc>
                <a:tc>
                  <a:txBody>
                    <a:bodyPr/>
                    <a:lstStyle/>
                    <a:p>
                      <a:r>
                        <a:rPr lang="en-GB" dirty="0"/>
                        <a:t>Completeness</a:t>
                      </a:r>
                    </a:p>
                  </a:txBody>
                  <a:tcPr/>
                </a:tc>
                <a:extLst>
                  <a:ext uri="{0D108BD9-81ED-4DB2-BD59-A6C34878D82A}">
                    <a16:rowId xmlns:a16="http://schemas.microsoft.com/office/drawing/2014/main" val="3584367526"/>
                  </a:ext>
                </a:extLst>
              </a:tr>
              <a:tr h="370840">
                <a:tc>
                  <a:txBody>
                    <a:bodyPr/>
                    <a:lstStyle/>
                    <a:p>
                      <a:r>
                        <a:rPr lang="en-GB" dirty="0"/>
                        <a:t>FAST Constant Time</a:t>
                      </a:r>
                    </a:p>
                  </a:txBody>
                  <a:tcPr/>
                </a:tc>
                <a:tc>
                  <a:txBody>
                    <a:bodyPr/>
                    <a:lstStyle/>
                    <a:p>
                      <a:r>
                        <a:rPr lang="en-GB" dirty="0"/>
                        <a:t>LOW</a:t>
                      </a:r>
                    </a:p>
                  </a:txBody>
                  <a:tcPr/>
                </a:tc>
                <a:tc>
                  <a:txBody>
                    <a:bodyPr/>
                    <a:lstStyle/>
                    <a:p>
                      <a:r>
                        <a:rPr lang="en-GB" dirty="0"/>
                        <a:t>GOOD, not perfect</a:t>
                      </a:r>
                    </a:p>
                  </a:txBody>
                  <a:tcPr/>
                </a:tc>
                <a:extLst>
                  <a:ext uri="{0D108BD9-81ED-4DB2-BD59-A6C34878D82A}">
                    <a16:rowId xmlns:a16="http://schemas.microsoft.com/office/drawing/2014/main" val="2145164164"/>
                  </a:ext>
                </a:extLst>
              </a:tr>
              <a:tr h="370840">
                <a:tc>
                  <a:txBody>
                    <a:bodyPr/>
                    <a:lstStyle/>
                    <a:p>
                      <a:r>
                        <a:rPr lang="en-GB" dirty="0"/>
                        <a:t>0.013s</a:t>
                      </a:r>
                    </a:p>
                    <a:p>
                      <a:r>
                        <a:rPr lang="en-GB" dirty="0"/>
                        <a:t>1 route tested</a:t>
                      </a:r>
                    </a:p>
                  </a:txBody>
                  <a:tcPr/>
                </a:tc>
                <a:tc>
                  <a:txBody>
                    <a:bodyPr/>
                    <a:lstStyle/>
                    <a:p>
                      <a:endParaRPr lang="en-GB" dirty="0"/>
                    </a:p>
                  </a:txBody>
                  <a:tcPr/>
                </a:tc>
                <a:tc>
                  <a:txBody>
                    <a:bodyPr/>
                    <a:lstStyle/>
                    <a:p>
                      <a:r>
                        <a:rPr lang="en-GB" dirty="0"/>
                        <a:t>~20</a:t>
                      </a:r>
                    </a:p>
                    <a:p>
                      <a:r>
                        <a:rPr lang="en-GB" dirty="0"/>
                        <a:t>1398 miles</a:t>
                      </a:r>
                    </a:p>
                  </a:txBody>
                  <a:tcPr/>
                </a:tc>
                <a:extLst>
                  <a:ext uri="{0D108BD9-81ED-4DB2-BD59-A6C34878D82A}">
                    <a16:rowId xmlns:a16="http://schemas.microsoft.com/office/drawing/2014/main" val="88883124"/>
                  </a:ext>
                </a:extLst>
              </a:tr>
            </a:tbl>
          </a:graphicData>
        </a:graphic>
      </p:graphicFrame>
      <p:pic>
        <p:nvPicPr>
          <p:cNvPr id="7" name="Picture 6">
            <a:extLst>
              <a:ext uri="{FF2B5EF4-FFF2-40B4-BE49-F238E27FC236}">
                <a16:creationId xmlns:a16="http://schemas.microsoft.com/office/drawing/2014/main" id="{9B00378C-24E6-457D-BE2E-676422EEF6E2}"/>
              </a:ext>
            </a:extLst>
          </p:cNvPr>
          <p:cNvPicPr>
            <a:picLocks noChangeAspect="1"/>
          </p:cNvPicPr>
          <p:nvPr/>
        </p:nvPicPr>
        <p:blipFill>
          <a:blip r:embed="rId2"/>
          <a:stretch>
            <a:fillRect/>
          </a:stretch>
        </p:blipFill>
        <p:spPr>
          <a:xfrm>
            <a:off x="1096548" y="2929553"/>
            <a:ext cx="3407221" cy="3812959"/>
          </a:xfrm>
          <a:prstGeom prst="rect">
            <a:avLst/>
          </a:prstGeom>
        </p:spPr>
      </p:pic>
    </p:spTree>
    <p:extLst>
      <p:ext uri="{BB962C8B-B14F-4D97-AF65-F5344CB8AC3E}">
        <p14:creationId xmlns:p14="http://schemas.microsoft.com/office/powerpoint/2010/main" val="9259948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Algorithms: Any others</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5"/>
            <a:ext cx="9891320" cy="4084637"/>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800" dirty="0"/>
              <a:t>Any others… before </a:t>
            </a:r>
            <a:r>
              <a:rPr lang="en-GB" sz="4800" b="1" dirty="0"/>
              <a:t>Anthony</a:t>
            </a:r>
            <a:r>
              <a:rPr lang="en-GB" sz="4800" dirty="0"/>
              <a:t> cheats</a:t>
            </a:r>
          </a:p>
          <a:p>
            <a:pPr marL="0" indent="0">
              <a:buNone/>
            </a:pPr>
            <a:endParaRPr lang="en-GB" sz="4800" dirty="0"/>
          </a:p>
          <a:p>
            <a:pPr marL="0" indent="0">
              <a:buNone/>
            </a:pPr>
            <a:endParaRPr lang="en-GB" sz="4800" dirty="0"/>
          </a:p>
          <a:p>
            <a:pPr marL="0" indent="0">
              <a:buNone/>
            </a:pPr>
            <a:endParaRPr lang="en-GB" sz="4800" dirty="0"/>
          </a:p>
          <a:p>
            <a:pPr marL="0" indent="0">
              <a:buNone/>
            </a:pPr>
            <a:endParaRPr lang="en-GB" sz="4800" dirty="0"/>
          </a:p>
          <a:p>
            <a:pPr marL="0" indent="0">
              <a:buNone/>
            </a:pPr>
            <a:endParaRPr lang="en-GB" sz="4800" dirty="0"/>
          </a:p>
          <a:p>
            <a:pPr marL="0" indent="0">
              <a:buNone/>
            </a:pPr>
            <a:r>
              <a:rPr lang="en-GB" sz="4800" dirty="0"/>
              <a:t>.</a:t>
            </a:r>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46245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Algorithms: Anthony’s cheat</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5"/>
            <a:ext cx="9891320" cy="4084637"/>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800" dirty="0"/>
              <a:t>Steps:</a:t>
            </a:r>
          </a:p>
          <a:p>
            <a:pPr>
              <a:buFontTx/>
              <a:buChar char="-"/>
            </a:pPr>
            <a:r>
              <a:rPr lang="en-GB" sz="4800" dirty="0"/>
              <a:t>use opensource library</a:t>
            </a:r>
          </a:p>
          <a:p>
            <a:pPr>
              <a:buFontTx/>
              <a:buChar char="-"/>
            </a:pPr>
            <a:r>
              <a:rPr lang="en-GB" sz="4800" dirty="0"/>
              <a:t>…</a:t>
            </a:r>
          </a:p>
          <a:p>
            <a:pPr>
              <a:buFontTx/>
              <a:buChar char="-"/>
            </a:pPr>
            <a:r>
              <a:rPr lang="en-GB" sz="4800" dirty="0"/>
              <a:t>Profit</a:t>
            </a:r>
          </a:p>
          <a:p>
            <a:pPr>
              <a:buFontTx/>
              <a:buChar char="-"/>
            </a:pPr>
            <a:endParaRPr lang="en-GB" sz="4800" dirty="0"/>
          </a:p>
          <a:p>
            <a:pPr marL="0" indent="0">
              <a:buNone/>
            </a:pPr>
            <a:r>
              <a:rPr lang="en-GB" sz="4800" dirty="0"/>
              <a:t>Aka or don’t reinvent the wheel</a:t>
            </a:r>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56180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a:xfrm>
            <a:off x="838200" y="365125"/>
            <a:ext cx="10515600" cy="1325563"/>
          </a:xfrm>
        </p:spPr>
        <p:txBody>
          <a:bodyPr>
            <a:normAutofit/>
          </a:bodyPr>
          <a:lstStyle/>
          <a:p>
            <a:r>
              <a:rPr lang="en-US" kern="1200" dirty="0">
                <a:latin typeface="+mj-lt"/>
                <a:ea typeface="+mj-ea"/>
                <a:cs typeface="+mj-cs"/>
              </a:rPr>
              <a:t>Algorithms: Ant Colony Optimisation</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2600" dirty="0"/>
              <a:t>Steps:</a:t>
            </a:r>
          </a:p>
          <a:p>
            <a:r>
              <a:rPr lang="en-US" sz="2600" dirty="0"/>
              <a:t>Use nearest neighbor to get close</a:t>
            </a:r>
          </a:p>
          <a:p>
            <a:r>
              <a:rPr lang="en-US" sz="2600" dirty="0" err="1"/>
              <a:t>Randomise</a:t>
            </a:r>
            <a:r>
              <a:rPr lang="en-US" sz="2600" dirty="0"/>
              <a:t> route with how good heuristic ( aka Ant Pheromones )</a:t>
            </a:r>
          </a:p>
          <a:p>
            <a:r>
              <a:rPr lang="en-US" sz="2600" dirty="0"/>
              <a:t>Algorithm to </a:t>
            </a:r>
            <a:r>
              <a:rPr lang="en-US" sz="2600" dirty="0" err="1"/>
              <a:t>randomise</a:t>
            </a:r>
            <a:r>
              <a:rPr lang="en-US" sz="2600" dirty="0"/>
              <a:t> the routes further based on improvement</a:t>
            </a:r>
          </a:p>
          <a:p>
            <a:endParaRPr lang="en-US" sz="2600" dirty="0"/>
          </a:p>
          <a:p>
            <a:pPr marL="0"/>
            <a:r>
              <a:rPr lang="en-US" sz="2600" dirty="0">
                <a:hlinkClick r:id="rId2"/>
              </a:rPr>
              <a:t>https://en.wikipedia.org/wiki/Ant_colony_optimization_algorithms</a:t>
            </a:r>
            <a:r>
              <a:rPr lang="en-US" sz="2600" dirty="0"/>
              <a:t> </a:t>
            </a:r>
          </a:p>
        </p:txBody>
      </p:sp>
      <p:pic>
        <p:nvPicPr>
          <p:cNvPr id="4098" name="Picture 2">
            <a:extLst>
              <a:ext uri="{FF2B5EF4-FFF2-40B4-BE49-F238E27FC236}">
                <a16:creationId xmlns:a16="http://schemas.microsoft.com/office/drawing/2014/main" id="{D01ECCF0-ADD3-40C6-AC27-4FD0B42AACE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96026" y="1035069"/>
            <a:ext cx="5895910" cy="5380019"/>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15181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US" kern="1200" dirty="0">
                <a:latin typeface="+mj-lt"/>
                <a:ea typeface="+mj-ea"/>
                <a:cs typeface="+mj-cs"/>
              </a:rPr>
              <a:t>Algorithms: Ant Colony Optimisation</a:t>
            </a:r>
            <a:endParaRPr lang="en-GB" dirty="0"/>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5"/>
            <a:ext cx="9891320" cy="4084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4800" i="1" dirty="0"/>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5">
            <a:extLst>
              <a:ext uri="{FF2B5EF4-FFF2-40B4-BE49-F238E27FC236}">
                <a16:creationId xmlns:a16="http://schemas.microsoft.com/office/drawing/2014/main" id="{B1184D11-F056-45CD-B5CF-FF66933EC080}"/>
              </a:ext>
            </a:extLst>
          </p:cNvPr>
          <p:cNvGraphicFramePr>
            <a:graphicFrameLocks noGrp="1"/>
          </p:cNvGraphicFramePr>
          <p:nvPr>
            <p:extLst>
              <p:ext uri="{D42A27DB-BD31-4B8C-83A1-F6EECF244321}">
                <p14:modId xmlns:p14="http://schemas.microsoft.com/office/powerpoint/2010/main" val="843770441"/>
              </p:ext>
            </p:extLst>
          </p:nvPr>
        </p:nvGraphicFramePr>
        <p:xfrm>
          <a:off x="993313" y="1165822"/>
          <a:ext cx="6552565" cy="1651000"/>
        </p:xfrm>
        <a:graphic>
          <a:graphicData uri="http://schemas.openxmlformats.org/drawingml/2006/table">
            <a:tbl>
              <a:tblPr firstRow="1" bandRow="1">
                <a:tableStyleId>{5C22544A-7EE6-4342-B048-85BDC9FD1C3A}</a:tableStyleId>
              </a:tblPr>
              <a:tblGrid>
                <a:gridCol w="2488565">
                  <a:extLst>
                    <a:ext uri="{9D8B030D-6E8A-4147-A177-3AD203B41FA5}">
                      <a16:colId xmlns:a16="http://schemas.microsoft.com/office/drawing/2014/main" val="2065467309"/>
                    </a:ext>
                  </a:extLst>
                </a:gridCol>
                <a:gridCol w="2032000">
                  <a:extLst>
                    <a:ext uri="{9D8B030D-6E8A-4147-A177-3AD203B41FA5}">
                      <a16:colId xmlns:a16="http://schemas.microsoft.com/office/drawing/2014/main" val="4276051318"/>
                    </a:ext>
                  </a:extLst>
                </a:gridCol>
                <a:gridCol w="2032000">
                  <a:extLst>
                    <a:ext uri="{9D8B030D-6E8A-4147-A177-3AD203B41FA5}">
                      <a16:colId xmlns:a16="http://schemas.microsoft.com/office/drawing/2014/main" val="2237881882"/>
                    </a:ext>
                  </a:extLst>
                </a:gridCol>
              </a:tblGrid>
              <a:tr h="370840">
                <a:tc>
                  <a:txBody>
                    <a:bodyPr/>
                    <a:lstStyle/>
                    <a:p>
                      <a:r>
                        <a:rPr lang="en-GB" dirty="0"/>
                        <a:t>Speed</a:t>
                      </a:r>
                    </a:p>
                  </a:txBody>
                  <a:tcPr/>
                </a:tc>
                <a:tc>
                  <a:txBody>
                    <a:bodyPr/>
                    <a:lstStyle/>
                    <a:p>
                      <a:r>
                        <a:rPr lang="en-GB" dirty="0"/>
                        <a:t>Memory</a:t>
                      </a:r>
                    </a:p>
                  </a:txBody>
                  <a:tcPr/>
                </a:tc>
                <a:tc>
                  <a:txBody>
                    <a:bodyPr/>
                    <a:lstStyle/>
                    <a:p>
                      <a:r>
                        <a:rPr lang="en-GB" dirty="0"/>
                        <a:t>Completeness</a:t>
                      </a:r>
                    </a:p>
                  </a:txBody>
                  <a:tcPr/>
                </a:tc>
                <a:extLst>
                  <a:ext uri="{0D108BD9-81ED-4DB2-BD59-A6C34878D82A}">
                    <a16:rowId xmlns:a16="http://schemas.microsoft.com/office/drawing/2014/main" val="3584367526"/>
                  </a:ext>
                </a:extLst>
              </a:tr>
              <a:tr h="370840">
                <a:tc>
                  <a:txBody>
                    <a:bodyPr/>
                    <a:lstStyle/>
                    <a:p>
                      <a:r>
                        <a:rPr lang="en-GB" dirty="0"/>
                        <a:t>FAST Constant Time</a:t>
                      </a:r>
                    </a:p>
                  </a:txBody>
                  <a:tcPr/>
                </a:tc>
                <a:tc>
                  <a:txBody>
                    <a:bodyPr/>
                    <a:lstStyle/>
                    <a:p>
                      <a:r>
                        <a:rPr lang="en-GB" dirty="0"/>
                        <a:t>MEDIUM</a:t>
                      </a:r>
                    </a:p>
                  </a:txBody>
                  <a:tcPr/>
                </a:tc>
                <a:tc>
                  <a:txBody>
                    <a:bodyPr/>
                    <a:lstStyle/>
                    <a:p>
                      <a:r>
                        <a:rPr lang="en-GB" dirty="0"/>
                        <a:t>PERFECT, not always perfect</a:t>
                      </a:r>
                    </a:p>
                  </a:txBody>
                  <a:tcPr/>
                </a:tc>
                <a:extLst>
                  <a:ext uri="{0D108BD9-81ED-4DB2-BD59-A6C34878D82A}">
                    <a16:rowId xmlns:a16="http://schemas.microsoft.com/office/drawing/2014/main" val="2145164164"/>
                  </a:ext>
                </a:extLst>
              </a:tr>
              <a:tr h="370840">
                <a:tc>
                  <a:txBody>
                    <a:bodyPr/>
                    <a:lstStyle/>
                    <a:p>
                      <a:r>
                        <a:rPr lang="en-GB" dirty="0"/>
                        <a:t>0.087s</a:t>
                      </a:r>
                    </a:p>
                  </a:txBody>
                  <a:tcPr/>
                </a:tc>
                <a:tc>
                  <a:txBody>
                    <a:bodyPr/>
                    <a:lstStyle/>
                    <a:p>
                      <a:endParaRPr lang="en-GB" dirty="0"/>
                    </a:p>
                  </a:txBody>
                  <a:tcPr/>
                </a:tc>
                <a:tc>
                  <a:txBody>
                    <a:bodyPr/>
                    <a:lstStyle/>
                    <a:p>
                      <a:r>
                        <a:rPr lang="en-GB" dirty="0"/>
                        <a:t>~18</a:t>
                      </a:r>
                    </a:p>
                    <a:p>
                      <a:r>
                        <a:rPr lang="en-GB" dirty="0"/>
                        <a:t>1258 miles</a:t>
                      </a:r>
                    </a:p>
                  </a:txBody>
                  <a:tcPr/>
                </a:tc>
                <a:extLst>
                  <a:ext uri="{0D108BD9-81ED-4DB2-BD59-A6C34878D82A}">
                    <a16:rowId xmlns:a16="http://schemas.microsoft.com/office/drawing/2014/main" val="88883124"/>
                  </a:ext>
                </a:extLst>
              </a:tr>
            </a:tbl>
          </a:graphicData>
        </a:graphic>
      </p:graphicFrame>
      <p:pic>
        <p:nvPicPr>
          <p:cNvPr id="7" name="Picture 6">
            <a:extLst>
              <a:ext uri="{FF2B5EF4-FFF2-40B4-BE49-F238E27FC236}">
                <a16:creationId xmlns:a16="http://schemas.microsoft.com/office/drawing/2014/main" id="{9B00378C-24E6-457D-BE2E-676422EEF6E2}"/>
              </a:ext>
            </a:extLst>
          </p:cNvPr>
          <p:cNvPicPr>
            <a:picLocks noChangeAspect="1"/>
          </p:cNvPicPr>
          <p:nvPr/>
        </p:nvPicPr>
        <p:blipFill>
          <a:blip r:embed="rId2"/>
          <a:stretch>
            <a:fillRect/>
          </a:stretch>
        </p:blipFill>
        <p:spPr>
          <a:xfrm>
            <a:off x="1096548" y="2929553"/>
            <a:ext cx="3407221" cy="3812959"/>
          </a:xfrm>
          <a:prstGeom prst="rect">
            <a:avLst/>
          </a:prstGeom>
        </p:spPr>
      </p:pic>
    </p:spTree>
    <p:extLst>
      <p:ext uri="{BB962C8B-B14F-4D97-AF65-F5344CB8AC3E}">
        <p14:creationId xmlns:p14="http://schemas.microsoft.com/office/powerpoint/2010/main" val="34935919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US" kern="1200" dirty="0">
                <a:latin typeface="+mj-lt"/>
                <a:ea typeface="+mj-ea"/>
                <a:cs typeface="+mj-cs"/>
              </a:rPr>
              <a:t>Algorithms: Ant Colony Optimisation</a:t>
            </a:r>
            <a:endParaRPr lang="en-GB" dirty="0"/>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5"/>
            <a:ext cx="9891320" cy="4084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4800" i="1" dirty="0"/>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5">
            <a:extLst>
              <a:ext uri="{FF2B5EF4-FFF2-40B4-BE49-F238E27FC236}">
                <a16:creationId xmlns:a16="http://schemas.microsoft.com/office/drawing/2014/main" id="{B1184D11-F056-45CD-B5CF-FF66933EC080}"/>
              </a:ext>
            </a:extLst>
          </p:cNvPr>
          <p:cNvGraphicFramePr>
            <a:graphicFrameLocks noGrp="1"/>
          </p:cNvGraphicFramePr>
          <p:nvPr>
            <p:extLst>
              <p:ext uri="{D42A27DB-BD31-4B8C-83A1-F6EECF244321}">
                <p14:modId xmlns:p14="http://schemas.microsoft.com/office/powerpoint/2010/main" val="1190032938"/>
              </p:ext>
            </p:extLst>
          </p:nvPr>
        </p:nvGraphicFramePr>
        <p:xfrm>
          <a:off x="993313" y="1165822"/>
          <a:ext cx="7547004" cy="1651000"/>
        </p:xfrm>
        <a:graphic>
          <a:graphicData uri="http://schemas.openxmlformats.org/drawingml/2006/table">
            <a:tbl>
              <a:tblPr firstRow="1" bandRow="1">
                <a:tableStyleId>{5C22544A-7EE6-4342-B048-85BDC9FD1C3A}</a:tableStyleId>
              </a:tblPr>
              <a:tblGrid>
                <a:gridCol w="2866238">
                  <a:extLst>
                    <a:ext uri="{9D8B030D-6E8A-4147-A177-3AD203B41FA5}">
                      <a16:colId xmlns:a16="http://schemas.microsoft.com/office/drawing/2014/main" val="2065467309"/>
                    </a:ext>
                  </a:extLst>
                </a:gridCol>
                <a:gridCol w="2340383">
                  <a:extLst>
                    <a:ext uri="{9D8B030D-6E8A-4147-A177-3AD203B41FA5}">
                      <a16:colId xmlns:a16="http://schemas.microsoft.com/office/drawing/2014/main" val="4276051318"/>
                    </a:ext>
                  </a:extLst>
                </a:gridCol>
                <a:gridCol w="2340383">
                  <a:extLst>
                    <a:ext uri="{9D8B030D-6E8A-4147-A177-3AD203B41FA5}">
                      <a16:colId xmlns:a16="http://schemas.microsoft.com/office/drawing/2014/main" val="2237881882"/>
                    </a:ext>
                  </a:extLst>
                </a:gridCol>
              </a:tblGrid>
              <a:tr h="370840">
                <a:tc>
                  <a:txBody>
                    <a:bodyPr/>
                    <a:lstStyle/>
                    <a:p>
                      <a:r>
                        <a:rPr lang="en-GB" dirty="0"/>
                        <a:t>Speed</a:t>
                      </a:r>
                    </a:p>
                  </a:txBody>
                  <a:tcPr/>
                </a:tc>
                <a:tc>
                  <a:txBody>
                    <a:bodyPr/>
                    <a:lstStyle/>
                    <a:p>
                      <a:r>
                        <a:rPr lang="en-GB" dirty="0"/>
                        <a:t>Memory</a:t>
                      </a:r>
                    </a:p>
                  </a:txBody>
                  <a:tcPr/>
                </a:tc>
                <a:tc>
                  <a:txBody>
                    <a:bodyPr/>
                    <a:lstStyle/>
                    <a:p>
                      <a:r>
                        <a:rPr lang="en-GB" dirty="0"/>
                        <a:t>Completeness</a:t>
                      </a:r>
                    </a:p>
                  </a:txBody>
                  <a:tcPr/>
                </a:tc>
                <a:extLst>
                  <a:ext uri="{0D108BD9-81ED-4DB2-BD59-A6C34878D82A}">
                    <a16:rowId xmlns:a16="http://schemas.microsoft.com/office/drawing/2014/main" val="3584367526"/>
                  </a:ext>
                </a:extLst>
              </a:tr>
              <a:tr h="370840">
                <a:tc>
                  <a:txBody>
                    <a:bodyPr/>
                    <a:lstStyle/>
                    <a:p>
                      <a:r>
                        <a:rPr lang="en-GB" dirty="0"/>
                        <a:t>FAST Constant Time</a:t>
                      </a:r>
                    </a:p>
                  </a:txBody>
                  <a:tcPr/>
                </a:tc>
                <a:tc>
                  <a:txBody>
                    <a:bodyPr/>
                    <a:lstStyle/>
                    <a:p>
                      <a:r>
                        <a:rPr lang="en-GB" dirty="0"/>
                        <a:t>MEDIUM</a:t>
                      </a:r>
                    </a:p>
                  </a:txBody>
                  <a:tcPr/>
                </a:tc>
                <a:tc>
                  <a:txBody>
                    <a:bodyPr/>
                    <a:lstStyle/>
                    <a:p>
                      <a:r>
                        <a:rPr lang="en-GB" dirty="0"/>
                        <a:t>Randomly PERFECT, but not always perfect</a:t>
                      </a:r>
                    </a:p>
                  </a:txBody>
                  <a:tcPr/>
                </a:tc>
                <a:extLst>
                  <a:ext uri="{0D108BD9-81ED-4DB2-BD59-A6C34878D82A}">
                    <a16:rowId xmlns:a16="http://schemas.microsoft.com/office/drawing/2014/main" val="2145164164"/>
                  </a:ext>
                </a:extLst>
              </a:tr>
              <a:tr h="370840">
                <a:tc>
                  <a:txBody>
                    <a:bodyPr/>
                    <a:lstStyle/>
                    <a:p>
                      <a:r>
                        <a:rPr lang="en-GB" dirty="0"/>
                        <a:t>0.087s</a:t>
                      </a:r>
                    </a:p>
                  </a:txBody>
                  <a:tcPr/>
                </a:tc>
                <a:tc>
                  <a:txBody>
                    <a:bodyPr/>
                    <a:lstStyle/>
                    <a:p>
                      <a:endParaRPr lang="en-GB" dirty="0"/>
                    </a:p>
                  </a:txBody>
                  <a:tcPr/>
                </a:tc>
                <a:tc>
                  <a:txBody>
                    <a:bodyPr/>
                    <a:lstStyle/>
                    <a:p>
                      <a:r>
                        <a:rPr lang="en-GB" dirty="0"/>
                        <a:t>~18</a:t>
                      </a:r>
                    </a:p>
                    <a:p>
                      <a:r>
                        <a:rPr lang="en-GB" dirty="0"/>
                        <a:t>1258 miles</a:t>
                      </a:r>
                    </a:p>
                  </a:txBody>
                  <a:tcPr/>
                </a:tc>
                <a:extLst>
                  <a:ext uri="{0D108BD9-81ED-4DB2-BD59-A6C34878D82A}">
                    <a16:rowId xmlns:a16="http://schemas.microsoft.com/office/drawing/2014/main" val="88883124"/>
                  </a:ext>
                </a:extLst>
              </a:tr>
            </a:tbl>
          </a:graphicData>
        </a:graphic>
      </p:graphicFrame>
      <p:pic>
        <p:nvPicPr>
          <p:cNvPr id="7" name="Picture 6">
            <a:extLst>
              <a:ext uri="{FF2B5EF4-FFF2-40B4-BE49-F238E27FC236}">
                <a16:creationId xmlns:a16="http://schemas.microsoft.com/office/drawing/2014/main" id="{9B00378C-24E6-457D-BE2E-676422EEF6E2}"/>
              </a:ext>
            </a:extLst>
          </p:cNvPr>
          <p:cNvPicPr>
            <a:picLocks noChangeAspect="1"/>
          </p:cNvPicPr>
          <p:nvPr/>
        </p:nvPicPr>
        <p:blipFill>
          <a:blip r:embed="rId2"/>
          <a:stretch>
            <a:fillRect/>
          </a:stretch>
        </p:blipFill>
        <p:spPr>
          <a:xfrm>
            <a:off x="1096548" y="2929553"/>
            <a:ext cx="3407221" cy="3812959"/>
          </a:xfrm>
          <a:prstGeom prst="rect">
            <a:avLst/>
          </a:prstGeom>
        </p:spPr>
      </p:pic>
    </p:spTree>
    <p:extLst>
      <p:ext uri="{BB962C8B-B14F-4D97-AF65-F5344CB8AC3E}">
        <p14:creationId xmlns:p14="http://schemas.microsoft.com/office/powerpoint/2010/main" val="32413271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sz="4400" dirty="0" err="1"/>
              <a:t>Salemans</a:t>
            </a:r>
            <a:r>
              <a:rPr lang="en-GB" sz="4400" dirty="0"/>
              <a:t> Discussion / Questions</a:t>
            </a:r>
            <a:br>
              <a:rPr lang="en-GB" sz="4400" dirty="0"/>
            </a:br>
            <a:endParaRPr lang="en-GB" dirty="0"/>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051364"/>
            <a:ext cx="9891320" cy="4084637"/>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5400" dirty="0"/>
              <a:t>Best Route</a:t>
            </a:r>
          </a:p>
          <a:p>
            <a:pPr marL="0" indent="0">
              <a:buNone/>
            </a:pPr>
            <a:endParaRPr lang="en-GB" sz="5400" dirty="0"/>
          </a:p>
          <a:p>
            <a:pPr marL="0" indent="0">
              <a:buNone/>
            </a:pPr>
            <a:endParaRPr lang="en-GB" sz="5400" dirty="0"/>
          </a:p>
          <a:p>
            <a:pPr marL="0" indent="0">
              <a:buNone/>
            </a:pPr>
            <a:endParaRPr lang="en-GB" sz="5400" dirty="0"/>
          </a:p>
          <a:p>
            <a:pPr marL="0" indent="0">
              <a:buNone/>
            </a:pPr>
            <a:endParaRPr lang="en-GB" sz="5400" dirty="0"/>
          </a:p>
          <a:p>
            <a:pPr marL="0" indent="0">
              <a:buNone/>
            </a:pPr>
            <a:endParaRPr lang="en-GB" sz="5400" dirty="0"/>
          </a:p>
          <a:p>
            <a:pPr marL="0" indent="0">
              <a:buNone/>
            </a:pPr>
            <a:r>
              <a:rPr lang="en-GB" sz="5400" dirty="0"/>
              <a:t>.</a:t>
            </a:r>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2EB3C8DA-265A-469E-AAA1-0A750B5BB9D9}"/>
              </a:ext>
            </a:extLst>
          </p:cNvPr>
          <p:cNvPicPr>
            <a:picLocks noChangeAspect="1"/>
          </p:cNvPicPr>
          <p:nvPr/>
        </p:nvPicPr>
        <p:blipFill>
          <a:blip r:embed="rId2"/>
          <a:stretch>
            <a:fillRect/>
          </a:stretch>
        </p:blipFill>
        <p:spPr>
          <a:xfrm>
            <a:off x="973215" y="1605068"/>
            <a:ext cx="8401604" cy="5131359"/>
          </a:xfrm>
          <a:prstGeom prst="rect">
            <a:avLst/>
          </a:prstGeom>
        </p:spPr>
      </p:pic>
    </p:spTree>
    <p:extLst>
      <p:ext uri="{BB962C8B-B14F-4D97-AF65-F5344CB8AC3E}">
        <p14:creationId xmlns:p14="http://schemas.microsoft.com/office/powerpoint/2010/main" val="31168419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5"/>
            <a:ext cx="9891320" cy="4084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800" dirty="0"/>
              <a:t>I’ve been Anthony M</a:t>
            </a:r>
            <a:r>
              <a:rPr lang="en-GB" sz="2800" baseline="30000" dirty="0"/>
              <a:t>c</a:t>
            </a:r>
            <a:r>
              <a:rPr lang="en-GB" sz="2800" dirty="0"/>
              <a:t>Kale</a:t>
            </a:r>
            <a:br>
              <a:rPr lang="en-GB" sz="2800" dirty="0"/>
            </a:br>
            <a:br>
              <a:rPr lang="en-GB" sz="2800" dirty="0"/>
            </a:br>
            <a:r>
              <a:rPr lang="en-GB" sz="2800" i="1" dirty="0"/>
              <a:t>“Wizard without Portfolio”</a:t>
            </a:r>
            <a:br>
              <a:rPr lang="en-GB" sz="2800" dirty="0"/>
            </a:br>
            <a:br>
              <a:rPr lang="en-GB" sz="2800" dirty="0"/>
            </a:br>
            <a:r>
              <a:rPr lang="en-GB" sz="2800" dirty="0"/>
              <a:t>Fixer-Upper of </a:t>
            </a:r>
            <a:r>
              <a:rPr lang="en-GB" sz="2800" b="1" i="1" dirty="0"/>
              <a:t>Broken</a:t>
            </a:r>
            <a:r>
              <a:rPr lang="en-GB" sz="2800" dirty="0"/>
              <a:t> things, and </a:t>
            </a:r>
            <a:r>
              <a:rPr lang="en-GB" sz="2800" b="1" i="1" dirty="0"/>
              <a:t>creator</a:t>
            </a:r>
            <a:r>
              <a:rPr lang="en-GB" sz="2800" dirty="0"/>
              <a:t> of time-constrained workable </a:t>
            </a:r>
            <a:r>
              <a:rPr lang="en-GB" sz="2800" b="1" i="1" dirty="0"/>
              <a:t>Fudges</a:t>
            </a:r>
            <a:r>
              <a:rPr lang="en-GB" sz="2800" dirty="0"/>
              <a:t> for 15 years. </a:t>
            </a:r>
            <a:br>
              <a:rPr lang="en-GB" sz="2800" dirty="0"/>
            </a:br>
            <a:br>
              <a:rPr lang="en-GB" sz="2800" dirty="0"/>
            </a:br>
            <a:r>
              <a:rPr lang="en-GB" sz="2800" dirty="0"/>
              <a:t>Email :</a:t>
            </a:r>
            <a:br>
              <a:rPr lang="en-GB" sz="2800" dirty="0"/>
            </a:br>
            <a:r>
              <a:rPr lang="en-GB" sz="2800" dirty="0">
                <a:hlinkClick r:id="rId2"/>
              </a:rPr>
              <a:t>anthony@zapper.hodgers.com</a:t>
            </a:r>
            <a:endParaRPr lang="en-GB" sz="2800" dirty="0"/>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0830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4FB6DD-FB6B-4506-B919-32AEEA5D066F}"/>
              </a:ext>
            </a:extLst>
          </p:cNvPr>
          <p:cNvSpPr>
            <a:spLocks noGrp="1"/>
          </p:cNvSpPr>
          <p:nvPr>
            <p:ph type="title"/>
          </p:nvPr>
        </p:nvSpPr>
        <p:spPr/>
        <p:txBody>
          <a:bodyPr/>
          <a:lstStyle/>
          <a:p>
            <a:r>
              <a:rPr lang="en-GB" dirty="0"/>
              <a:t>Computational Complexity: </a:t>
            </a:r>
            <a:br>
              <a:rPr lang="en-GB" dirty="0"/>
            </a:br>
            <a:r>
              <a:rPr lang="en-GB" dirty="0"/>
              <a:t>common trade offs</a:t>
            </a:r>
          </a:p>
        </p:txBody>
      </p:sp>
      <p:sp>
        <p:nvSpPr>
          <p:cNvPr id="4" name="Content Placeholder 2">
            <a:extLst>
              <a:ext uri="{FF2B5EF4-FFF2-40B4-BE49-F238E27FC236}">
                <a16:creationId xmlns:a16="http://schemas.microsoft.com/office/drawing/2014/main" id="{5D6C6E00-DD25-4CD7-AFFE-B24A277D3AD5}"/>
              </a:ext>
            </a:extLst>
          </p:cNvPr>
          <p:cNvSpPr txBox="1">
            <a:spLocks/>
          </p:cNvSpPr>
          <p:nvPr/>
        </p:nvSpPr>
        <p:spPr>
          <a:xfrm>
            <a:off x="838200" y="1159800"/>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dirty="0"/>
              <a:t> </a:t>
            </a:r>
          </a:p>
          <a:p>
            <a:pPr marL="0" indent="0">
              <a:lnSpc>
                <a:spcPct val="120000"/>
              </a:lnSpc>
              <a:buNone/>
            </a:pPr>
            <a:r>
              <a:rPr lang="en-GB" dirty="0"/>
              <a:t>Compress network traffic</a:t>
            </a:r>
          </a:p>
          <a:p>
            <a:pPr marL="457200" lvl="1" indent="0">
              <a:lnSpc>
                <a:spcPct val="120000"/>
              </a:lnSpc>
              <a:buNone/>
            </a:pPr>
            <a:r>
              <a:rPr lang="en-GB" dirty="0">
                <a:solidFill>
                  <a:srgbClr val="C00000"/>
                </a:solidFill>
              </a:rPr>
              <a:t>CON</a:t>
            </a:r>
            <a:r>
              <a:rPr lang="en-GB" dirty="0"/>
              <a:t> costs CPU</a:t>
            </a:r>
          </a:p>
          <a:p>
            <a:pPr marL="457200" lvl="1" indent="0">
              <a:lnSpc>
                <a:spcPct val="120000"/>
              </a:lnSpc>
              <a:buNone/>
            </a:pPr>
            <a:r>
              <a:rPr lang="en-GB" dirty="0">
                <a:solidFill>
                  <a:schemeClr val="accent6">
                    <a:lumMod val="75000"/>
                  </a:schemeClr>
                </a:solidFill>
              </a:rPr>
              <a:t>PRO</a:t>
            </a:r>
            <a:r>
              <a:rPr lang="en-GB" dirty="0"/>
              <a:t> saves Network IO</a:t>
            </a:r>
          </a:p>
          <a:p>
            <a:pPr marL="0" indent="0">
              <a:lnSpc>
                <a:spcPct val="120000"/>
              </a:lnSpc>
              <a:buNone/>
            </a:pPr>
            <a:r>
              <a:rPr lang="en-GB" dirty="0"/>
              <a:t>Cache index keys in a database</a:t>
            </a:r>
          </a:p>
          <a:p>
            <a:pPr marL="457200" lvl="1" indent="0">
              <a:lnSpc>
                <a:spcPct val="120000"/>
              </a:lnSpc>
              <a:buNone/>
            </a:pPr>
            <a:r>
              <a:rPr lang="en-GB" dirty="0">
                <a:solidFill>
                  <a:srgbClr val="C00000"/>
                </a:solidFill>
              </a:rPr>
              <a:t>CON</a:t>
            </a:r>
            <a:r>
              <a:rPr lang="en-GB" dirty="0"/>
              <a:t> costs MEMORY</a:t>
            </a:r>
          </a:p>
          <a:p>
            <a:pPr marL="457200" lvl="1" indent="0">
              <a:lnSpc>
                <a:spcPct val="120000"/>
              </a:lnSpc>
              <a:buNone/>
            </a:pPr>
            <a:r>
              <a:rPr lang="en-GB" dirty="0">
                <a:solidFill>
                  <a:schemeClr val="accent6">
                    <a:lumMod val="75000"/>
                  </a:schemeClr>
                </a:solidFill>
              </a:rPr>
              <a:t>PRO</a:t>
            </a:r>
            <a:r>
              <a:rPr lang="en-GB" dirty="0"/>
              <a:t> saves CPU and DISK IO</a:t>
            </a:r>
          </a:p>
          <a:p>
            <a:pPr marL="0" indent="0">
              <a:lnSpc>
                <a:spcPct val="120000"/>
              </a:lnSpc>
              <a:buNone/>
            </a:pPr>
            <a:endParaRPr lang="en-GB" dirty="0"/>
          </a:p>
          <a:p>
            <a:pPr marL="0" indent="0">
              <a:lnSpc>
                <a:spcPct val="120000"/>
              </a:lnSpc>
              <a:buNone/>
            </a:pPr>
            <a:endParaRPr lang="en-GB" dirty="0"/>
          </a:p>
        </p:txBody>
      </p:sp>
    </p:spTree>
    <p:extLst>
      <p:ext uri="{BB962C8B-B14F-4D97-AF65-F5344CB8AC3E}">
        <p14:creationId xmlns:p14="http://schemas.microsoft.com/office/powerpoint/2010/main" val="13868675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D1422FC-77FA-4C18-85F2-385C7ADBC58B}"/>
              </a:ext>
            </a:extLst>
          </p:cNvPr>
          <p:cNvSpPr>
            <a:spLocks noGrp="1"/>
          </p:cNvSpPr>
          <p:nvPr>
            <p:ph type="body" sz="quarter" idx="10"/>
          </p:nvPr>
        </p:nvSpPr>
        <p:spPr>
          <a:xfrm>
            <a:off x="7584766" y="1889969"/>
            <a:ext cx="4237698" cy="792800"/>
          </a:xfrm>
        </p:spPr>
        <p:txBody>
          <a:bodyPr/>
          <a:lstStyle/>
          <a:p>
            <a:pPr algn="r"/>
            <a:r>
              <a:rPr lang="en-GB" dirty="0"/>
              <a:t>Thank </a:t>
            </a:r>
          </a:p>
          <a:p>
            <a:pPr algn="r"/>
            <a:r>
              <a:rPr lang="en-GB" dirty="0"/>
              <a:t>you</a:t>
            </a:r>
          </a:p>
        </p:txBody>
      </p:sp>
    </p:spTree>
    <p:extLst>
      <p:ext uri="{BB962C8B-B14F-4D97-AF65-F5344CB8AC3E}">
        <p14:creationId xmlns:p14="http://schemas.microsoft.com/office/powerpoint/2010/main" val="269825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9635-46F0-4905-9747-025A72D2D4B4}"/>
              </a:ext>
            </a:extLst>
          </p:cNvPr>
          <p:cNvSpPr>
            <a:spLocks noGrp="1"/>
          </p:cNvSpPr>
          <p:nvPr>
            <p:ph type="title"/>
          </p:nvPr>
        </p:nvSpPr>
        <p:spPr/>
        <p:txBody>
          <a:bodyPr/>
          <a:lstStyle/>
          <a:p>
            <a:r>
              <a:rPr lang="en-GB" dirty="0"/>
              <a:t>common trade offs</a:t>
            </a:r>
          </a:p>
        </p:txBody>
      </p:sp>
      <p:sp>
        <p:nvSpPr>
          <p:cNvPr id="3" name="Content Placeholder 2">
            <a:extLst>
              <a:ext uri="{FF2B5EF4-FFF2-40B4-BE49-F238E27FC236}">
                <a16:creationId xmlns:a16="http://schemas.microsoft.com/office/drawing/2014/main" id="{38D17ACB-A504-458B-8722-E2D9CC9CF0A2}"/>
              </a:ext>
            </a:extLst>
          </p:cNvPr>
          <p:cNvSpPr txBox="1">
            <a:spLocks/>
          </p:cNvSpPr>
          <p:nvPr/>
        </p:nvSpPr>
        <p:spPr>
          <a:xfrm>
            <a:off x="838199" y="1825625"/>
            <a:ext cx="9891320" cy="4084637"/>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5400" dirty="0"/>
              <a:t>Discussion / Questions</a:t>
            </a:r>
          </a:p>
          <a:p>
            <a:pPr marL="0" indent="0">
              <a:buNone/>
            </a:pPr>
            <a:endParaRPr lang="en-GB" sz="5400" dirty="0"/>
          </a:p>
          <a:p>
            <a:pPr>
              <a:buFontTx/>
              <a:buChar char="-"/>
            </a:pPr>
            <a:r>
              <a:rPr lang="en-GB" sz="5400" dirty="0"/>
              <a:t>Traffic Compression is it always good?</a:t>
            </a:r>
          </a:p>
          <a:p>
            <a:pPr>
              <a:buFontTx/>
              <a:buChar char="-"/>
            </a:pPr>
            <a:r>
              <a:rPr lang="en-GB" sz="5400" dirty="0"/>
              <a:t>DB Indexes are they always needed?</a:t>
            </a:r>
          </a:p>
        </p:txBody>
      </p:sp>
      <p:sp>
        <p:nvSpPr>
          <p:cNvPr id="5" name="Rectangle 2">
            <a:extLst>
              <a:ext uri="{FF2B5EF4-FFF2-40B4-BE49-F238E27FC236}">
                <a16:creationId xmlns:a16="http://schemas.microsoft.com/office/drawing/2014/main" id="{B9B48605-DC2C-4C22-9048-89687C9ABCC2}"/>
              </a:ext>
            </a:extLst>
          </p:cNvPr>
          <p:cNvSpPr>
            <a:spLocks noChangeArrowheads="1"/>
          </p:cNvSpPr>
          <p:nvPr/>
        </p:nvSpPr>
        <p:spPr bwMode="auto">
          <a:xfrm>
            <a:off x="0" y="38820"/>
            <a:ext cx="65" cy="379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9556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D1422FC-77FA-4C18-85F2-385C7ADBC58B}"/>
              </a:ext>
            </a:extLst>
          </p:cNvPr>
          <p:cNvSpPr>
            <a:spLocks noGrp="1"/>
          </p:cNvSpPr>
          <p:nvPr>
            <p:ph type="body" sz="quarter" idx="10"/>
          </p:nvPr>
        </p:nvSpPr>
        <p:spPr>
          <a:xfrm>
            <a:off x="4714613" y="2225529"/>
            <a:ext cx="7107851" cy="792800"/>
          </a:xfrm>
        </p:spPr>
        <p:txBody>
          <a:bodyPr/>
          <a:lstStyle/>
          <a:p>
            <a:pPr algn="r"/>
            <a:r>
              <a:rPr lang="en-GB" dirty="0"/>
              <a:t>Computational Complexity</a:t>
            </a:r>
          </a:p>
          <a:p>
            <a:pPr algn="r"/>
            <a:r>
              <a:rPr lang="en-GB" dirty="0"/>
              <a:t>Quantification</a:t>
            </a:r>
          </a:p>
        </p:txBody>
      </p:sp>
    </p:spTree>
    <p:extLst>
      <p:ext uri="{BB962C8B-B14F-4D97-AF65-F5344CB8AC3E}">
        <p14:creationId xmlns:p14="http://schemas.microsoft.com/office/powerpoint/2010/main" val="3495209390"/>
      </p:ext>
    </p:extLst>
  </p:cSld>
  <p:clrMapOvr>
    <a:masterClrMapping/>
  </p:clrMapOvr>
</p:sld>
</file>

<file path=ppt/theme/theme1.xml><?xml version="1.0" encoding="utf-8"?>
<a:theme xmlns:a="http://schemas.openxmlformats.org/drawingml/2006/main" name="Title Sl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lnSpc>
            <a:spcPts val="6000"/>
          </a:lnSpc>
          <a:defRPr sz="6000" b="1" dirty="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Riversafe PPT Template" id="{15312C86-7DA5-244E-8974-0116B017F2C0}" vid="{8B879BD9-7B38-0E4B-967E-2B2C695050F2}"/>
    </a:ext>
  </a:extLst>
</a:theme>
</file>

<file path=ppt/theme/theme2.xml><?xml version="1.0" encoding="utf-8"?>
<a:theme xmlns:a="http://schemas.openxmlformats.org/drawingml/2006/main" name="Body Sl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iversafe PPT Template" id="{15312C86-7DA5-244E-8974-0116B017F2C0}" vid="{76C87B3E-45FE-E649-BD7A-258DAC1DAD0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Riversafe PPT Template - NEW</Template>
  <TotalTime>579</TotalTime>
  <Words>2136</Words>
  <Application>Microsoft Office PowerPoint</Application>
  <PresentationFormat>Widescreen</PresentationFormat>
  <Paragraphs>509</Paragraphs>
  <Slides>70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70</vt:i4>
      </vt:variant>
    </vt:vector>
  </HeadingPairs>
  <TitlesOfParts>
    <vt:vector size="78" baseType="lpstr">
      <vt:lpstr>-apple-system</vt:lpstr>
      <vt:lpstr>Arial</vt:lpstr>
      <vt:lpstr>Calibri</vt:lpstr>
      <vt:lpstr>Calibri Light</vt:lpstr>
      <vt:lpstr>Open Sans</vt:lpstr>
      <vt:lpstr>Wingdings</vt:lpstr>
      <vt:lpstr>Title Slides</vt:lpstr>
      <vt:lpstr>Body Slides</vt:lpstr>
      <vt:lpstr>PowerPoint Presentation</vt:lpstr>
      <vt:lpstr>Good, Bad, Ugly</vt:lpstr>
      <vt:lpstr>PowerPoint Presentation</vt:lpstr>
      <vt:lpstr>Computational Complexity</vt:lpstr>
      <vt:lpstr>Computational Complexity: Trade offs 101 </vt:lpstr>
      <vt:lpstr>Computational Complexity: cost examples</vt:lpstr>
      <vt:lpstr>Computational Complexity:  common trade offs</vt:lpstr>
      <vt:lpstr>common trade offs</vt:lpstr>
      <vt:lpstr>PowerPoint Presentation</vt:lpstr>
      <vt:lpstr>Computational Complexity</vt:lpstr>
      <vt:lpstr>Computational Complexity:  Quantifying cost</vt:lpstr>
      <vt:lpstr>Computational Complexity:  Quantifying cost: Examples</vt:lpstr>
      <vt:lpstr>Computational Complexity:  Quantifying cost: INDEXED</vt:lpstr>
      <vt:lpstr>Computational Complexity:  Quantifying cost: UNINDEXED</vt:lpstr>
      <vt:lpstr>Computational Complexity:  Quantifying cost: JOINED UNINDEXED</vt:lpstr>
      <vt:lpstr>Computational Complexity:  Quantifying cost</vt:lpstr>
      <vt:lpstr>Computational Complexity:  Quantifying cost</vt:lpstr>
      <vt:lpstr>Computational Complexity:  Quantifying cost</vt:lpstr>
      <vt:lpstr>Computational Complexity</vt:lpstr>
      <vt:lpstr>PowerPoint Presentation</vt:lpstr>
      <vt:lpstr>Computational Complexity</vt:lpstr>
      <vt:lpstr>Ugly: 1 to 1,000,000</vt:lpstr>
      <vt:lpstr>Ugly: 1 to 1,000,000</vt:lpstr>
      <vt:lpstr>Bad: 1 to 1,000,000</vt:lpstr>
      <vt:lpstr>Ugly: 1 to 1,000,000</vt:lpstr>
      <vt:lpstr>Good: 1 to 1,000,000, Gaussian</vt:lpstr>
      <vt:lpstr>Good: 1 to 1,000,000, Gaussian</vt:lpstr>
      <vt:lpstr>Good: 1 to 1,000,000, Gaussian</vt:lpstr>
      <vt:lpstr>Good: 1 to 1,000,000, Gaussian</vt:lpstr>
      <vt:lpstr>Good: 1 to 1,000,000, Gaussian</vt:lpstr>
      <vt:lpstr>1 to 1,000,000</vt:lpstr>
      <vt:lpstr>PowerPoint Presentation</vt:lpstr>
      <vt:lpstr>How to speed up a program</vt:lpstr>
      <vt:lpstr>How to speed up a program</vt:lpstr>
      <vt:lpstr>How to speed up a program: Languages (versus)</vt:lpstr>
      <vt:lpstr>How to speed up a program</vt:lpstr>
      <vt:lpstr>How to speed up a program: Languages (custom engines)</vt:lpstr>
      <vt:lpstr>How to speed up a program</vt:lpstr>
      <vt:lpstr>How to speed up a program: Code (debug statements + bad algorithm)</vt:lpstr>
      <vt:lpstr>How to speed up a program</vt:lpstr>
      <vt:lpstr>How to speed up a program: Code (debug statements + bad algorithm)</vt:lpstr>
      <vt:lpstr>How to speed up a program</vt:lpstr>
      <vt:lpstr>PowerPoint Presentation</vt:lpstr>
      <vt:lpstr>Premise</vt:lpstr>
      <vt:lpstr>Premise</vt:lpstr>
      <vt:lpstr>Mr McKale’s Shipping</vt:lpstr>
      <vt:lpstr>Mr McKale’s Shipping</vt:lpstr>
      <vt:lpstr>PowerPoint Presentation</vt:lpstr>
      <vt:lpstr>Algorithms Evaluation</vt:lpstr>
      <vt:lpstr>Algorithms: Anthony’s Crazy Sort</vt:lpstr>
      <vt:lpstr>Algorithms: Anthony’s Crazy Sort</vt:lpstr>
      <vt:lpstr>Algorithms: best of 10 randoms</vt:lpstr>
      <vt:lpstr>Algorithms: Anthony’s Crazy Sort</vt:lpstr>
      <vt:lpstr>Algorithms: brute force</vt:lpstr>
      <vt:lpstr>Algorithms: Anthony’s Crazy Sort</vt:lpstr>
      <vt:lpstr>Algorithms: Anthony’s Crazy Sort</vt:lpstr>
      <vt:lpstr>Algorithms: brute force mk2</vt:lpstr>
      <vt:lpstr>Algorithms: brute force mk2</vt:lpstr>
      <vt:lpstr>Algorithms: Anthony’s Crazy Sort</vt:lpstr>
      <vt:lpstr>Algorithms: brute force mk2</vt:lpstr>
      <vt:lpstr>Algorithms: Liam’s nearest neighbour</vt:lpstr>
      <vt:lpstr>Algorithms: Liam’s nearest neighbour</vt:lpstr>
      <vt:lpstr>Algorithms: Any others</vt:lpstr>
      <vt:lpstr>Algorithms: Anthony’s cheat</vt:lpstr>
      <vt:lpstr>Algorithms: Ant Colony Optimisation</vt:lpstr>
      <vt:lpstr>Algorithms: Ant Colony Optimisation</vt:lpstr>
      <vt:lpstr>Algorithms: Ant Colony Optimisation</vt:lpstr>
      <vt:lpstr>Salemans Discussion / Questions </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Cristina Burgos</dc:creator>
  <cp:lastModifiedBy>Anthony McKale</cp:lastModifiedBy>
  <cp:revision>26</cp:revision>
  <dcterms:created xsi:type="dcterms:W3CDTF">2021-03-03T12:43:49Z</dcterms:created>
  <dcterms:modified xsi:type="dcterms:W3CDTF">2022-04-01T13:02:31Z</dcterms:modified>
</cp:coreProperties>
</file>