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22"/>
  </p:notesMasterIdLst>
  <p:sldIdLst>
    <p:sldId id="272" r:id="rId2"/>
    <p:sldId id="258" r:id="rId3"/>
    <p:sldId id="259" r:id="rId4"/>
    <p:sldId id="260" r:id="rId5"/>
    <p:sldId id="261" r:id="rId6"/>
    <p:sldId id="262" r:id="rId7"/>
    <p:sldId id="257" r:id="rId8"/>
    <p:sldId id="274" r:id="rId9"/>
    <p:sldId id="275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8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9862" autoAdjust="0"/>
  </p:normalViewPr>
  <p:slideViewPr>
    <p:cSldViewPr snapToGrid="0" snapToObjects="1">
      <p:cViewPr varScale="1">
        <p:scale>
          <a:sx n="124" d="100"/>
          <a:sy n="124" d="100"/>
        </p:scale>
        <p:origin x="-28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EF66D-0EE7-0545-B072-62805BE623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F2F9B-2142-454C-A2F9-7617ED94F795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B28BCA64-EFFB-8A49-B6F3-36DAD0001B44}" type="parTrans" cxnId="{B70C67AC-6CFB-2244-9B77-BDA2BFE80534}">
      <dgm:prSet/>
      <dgm:spPr/>
      <dgm:t>
        <a:bodyPr/>
        <a:lstStyle/>
        <a:p>
          <a:endParaRPr lang="en-US"/>
        </a:p>
      </dgm:t>
    </dgm:pt>
    <dgm:pt modelId="{02E11514-C262-CE4A-B02F-5AF2134D7181}" type="sibTrans" cxnId="{B70C67AC-6CFB-2244-9B77-BDA2BFE80534}">
      <dgm:prSet/>
      <dgm:spPr/>
      <dgm:t>
        <a:bodyPr/>
        <a:lstStyle/>
        <a:p>
          <a:endParaRPr lang="en-US"/>
        </a:p>
      </dgm:t>
    </dgm:pt>
    <dgm:pt modelId="{48BEEB66-7286-F445-886E-305F30A9ADBC}">
      <dgm:prSet phldrT="[Text]"/>
      <dgm:spPr/>
      <dgm:t>
        <a:bodyPr/>
        <a:lstStyle/>
        <a:p>
          <a:r>
            <a:rPr lang="en-US" dirty="0" smtClean="0"/>
            <a:t>Define Goals</a:t>
          </a:r>
          <a:endParaRPr lang="en-US" dirty="0"/>
        </a:p>
      </dgm:t>
    </dgm:pt>
    <dgm:pt modelId="{5749DB57-CD9F-A94B-B0E3-73F866A41EC3}" type="parTrans" cxnId="{95045536-A7B9-2040-8BD6-E74E40EB867B}">
      <dgm:prSet/>
      <dgm:spPr/>
      <dgm:t>
        <a:bodyPr/>
        <a:lstStyle/>
        <a:p>
          <a:endParaRPr lang="en-US"/>
        </a:p>
      </dgm:t>
    </dgm:pt>
    <dgm:pt modelId="{A8C29A47-56CB-AE44-BA44-A78E95B65FCA}" type="sibTrans" cxnId="{95045536-A7B9-2040-8BD6-E74E40EB867B}">
      <dgm:prSet/>
      <dgm:spPr/>
      <dgm:t>
        <a:bodyPr/>
        <a:lstStyle/>
        <a:p>
          <a:endParaRPr lang="en-US"/>
        </a:p>
      </dgm:t>
    </dgm:pt>
    <dgm:pt modelId="{B6CE3269-3997-7547-B7D5-81E761768294}">
      <dgm:prSet phldrT="[Text]"/>
      <dgm:spPr/>
      <dgm:t>
        <a:bodyPr/>
        <a:lstStyle/>
        <a:p>
          <a:r>
            <a:rPr lang="en-US" dirty="0" smtClean="0"/>
            <a:t>Breakdown Goals into Tickets</a:t>
          </a:r>
          <a:endParaRPr lang="en-US" dirty="0"/>
        </a:p>
      </dgm:t>
    </dgm:pt>
    <dgm:pt modelId="{338E8B1B-9005-7F45-A924-A5A3E73D4370}" type="parTrans" cxnId="{592FFF22-85E4-B94C-97B4-946E5EF68AA0}">
      <dgm:prSet/>
      <dgm:spPr/>
      <dgm:t>
        <a:bodyPr/>
        <a:lstStyle/>
        <a:p>
          <a:endParaRPr lang="en-US"/>
        </a:p>
      </dgm:t>
    </dgm:pt>
    <dgm:pt modelId="{5005EADD-83B2-5D4E-A217-FF7EC6797F21}" type="sibTrans" cxnId="{592FFF22-85E4-B94C-97B4-946E5EF68AA0}">
      <dgm:prSet/>
      <dgm:spPr/>
      <dgm:t>
        <a:bodyPr/>
        <a:lstStyle/>
        <a:p>
          <a:endParaRPr lang="en-US"/>
        </a:p>
      </dgm:t>
    </dgm:pt>
    <dgm:pt modelId="{2AD8D431-DAB0-7B4E-B1AE-35B6876238E1}">
      <dgm:prSet phldrT="[Text]"/>
      <dgm:spPr/>
      <dgm:t>
        <a:bodyPr/>
        <a:lstStyle/>
        <a:p>
          <a:r>
            <a:rPr lang="en-US" dirty="0" smtClean="0"/>
            <a:t>Size Tickets as Team</a:t>
          </a:r>
          <a:endParaRPr lang="en-US" dirty="0"/>
        </a:p>
      </dgm:t>
    </dgm:pt>
    <dgm:pt modelId="{89E19435-F21B-864F-A84C-683CD26D5B07}" type="parTrans" cxnId="{221D257F-1497-BB4D-9A1F-A09B4EE66B8E}">
      <dgm:prSet/>
      <dgm:spPr/>
      <dgm:t>
        <a:bodyPr/>
        <a:lstStyle/>
        <a:p>
          <a:endParaRPr lang="en-US"/>
        </a:p>
      </dgm:t>
    </dgm:pt>
    <dgm:pt modelId="{5C1F2F3E-ADA4-BE4B-99C0-6FEC149234C9}" type="sibTrans" cxnId="{221D257F-1497-BB4D-9A1F-A09B4EE66B8E}">
      <dgm:prSet/>
      <dgm:spPr/>
      <dgm:t>
        <a:bodyPr/>
        <a:lstStyle/>
        <a:p>
          <a:endParaRPr lang="en-US"/>
        </a:p>
      </dgm:t>
    </dgm:pt>
    <dgm:pt modelId="{5A12E13D-FF5D-3A40-BF97-E6DCA827C962}">
      <dgm:prSet phldrT="[Text]"/>
      <dgm:spPr/>
      <dgm:t>
        <a:bodyPr/>
        <a:lstStyle/>
        <a:p>
          <a:r>
            <a:rPr lang="en-US" dirty="0" smtClean="0"/>
            <a:t>Agree Sprint Tickets</a:t>
          </a:r>
          <a:endParaRPr lang="en-US" dirty="0"/>
        </a:p>
      </dgm:t>
    </dgm:pt>
    <dgm:pt modelId="{531955F0-79BA-9846-A119-8157FA12F63D}" type="parTrans" cxnId="{0EC41FD8-3F2E-4A4F-A3F1-61D1FFC65425}">
      <dgm:prSet/>
      <dgm:spPr/>
      <dgm:t>
        <a:bodyPr/>
        <a:lstStyle/>
        <a:p>
          <a:endParaRPr lang="en-US"/>
        </a:p>
      </dgm:t>
    </dgm:pt>
    <dgm:pt modelId="{01D3F067-E543-AE44-A6DB-24B733999ED7}" type="sibTrans" cxnId="{0EC41FD8-3F2E-4A4F-A3F1-61D1FFC65425}">
      <dgm:prSet/>
      <dgm:spPr/>
      <dgm:t>
        <a:bodyPr/>
        <a:lstStyle/>
        <a:p>
          <a:endParaRPr lang="en-US"/>
        </a:p>
      </dgm:t>
    </dgm:pt>
    <dgm:pt modelId="{4B934381-4F8B-2647-9704-664EBDC6A726}">
      <dgm:prSet phldrT="[Text]"/>
      <dgm:spPr/>
      <dgm:t>
        <a:bodyPr/>
        <a:lstStyle/>
        <a:p>
          <a:r>
            <a:rPr lang="en-US" dirty="0" smtClean="0"/>
            <a:t>Put Sprint Tickets on board</a:t>
          </a:r>
          <a:endParaRPr lang="en-US" dirty="0"/>
        </a:p>
      </dgm:t>
    </dgm:pt>
    <dgm:pt modelId="{60EA1BAC-40B8-B44D-921E-996EDC412A85}" type="parTrans" cxnId="{2B130C64-CB5F-FA45-86F5-52535B5775F4}">
      <dgm:prSet/>
      <dgm:spPr/>
      <dgm:t>
        <a:bodyPr/>
        <a:lstStyle/>
        <a:p>
          <a:endParaRPr lang="en-US"/>
        </a:p>
      </dgm:t>
    </dgm:pt>
    <dgm:pt modelId="{BA22BE24-3512-D040-9F0A-78DCCC014CFD}" type="sibTrans" cxnId="{2B130C64-CB5F-FA45-86F5-52535B5775F4}">
      <dgm:prSet/>
      <dgm:spPr/>
      <dgm:t>
        <a:bodyPr/>
        <a:lstStyle/>
        <a:p>
          <a:endParaRPr lang="en-US"/>
        </a:p>
      </dgm:t>
    </dgm:pt>
    <dgm:pt modelId="{8E836DC6-2F2E-BD4E-80B7-B6C23E2D2677}" type="pres">
      <dgm:prSet presAssocID="{FDEEF66D-0EE7-0545-B072-62805BE623F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3632FA-34FA-4145-9383-6B0E5CDCAC93}" type="pres">
      <dgm:prSet presAssocID="{D19F2F9B-2142-454C-A2F9-7617ED94F795}" presName="dummy" presStyleCnt="0"/>
      <dgm:spPr/>
    </dgm:pt>
    <dgm:pt modelId="{71F66489-3810-E341-9329-86A50DF34FB4}" type="pres">
      <dgm:prSet presAssocID="{D19F2F9B-2142-454C-A2F9-7617ED94F795}" presName="node" presStyleLbl="revTx" presStyleIdx="0" presStyleCnt="6" custRadScaleRad="19467" custRadScaleInc="-1678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3D850-699A-DA4C-AEFE-60AD53AEB4BF}" type="pres">
      <dgm:prSet presAssocID="{02E11514-C262-CE4A-B02F-5AF2134D7181}" presName="sibTrans" presStyleLbl="node1" presStyleIdx="0" presStyleCnt="6"/>
      <dgm:spPr/>
      <dgm:t>
        <a:bodyPr/>
        <a:lstStyle/>
        <a:p>
          <a:endParaRPr lang="en-US"/>
        </a:p>
      </dgm:t>
    </dgm:pt>
    <dgm:pt modelId="{5B6CFECE-9E48-E148-9A9D-37AEA445FD97}" type="pres">
      <dgm:prSet presAssocID="{48BEEB66-7286-F445-886E-305F30A9ADBC}" presName="dummy" presStyleCnt="0"/>
      <dgm:spPr/>
    </dgm:pt>
    <dgm:pt modelId="{9BFF525C-2AB5-0E47-AA04-2CEBC0D96A0F}" type="pres">
      <dgm:prSet presAssocID="{48BEEB66-7286-F445-886E-305F30A9ADBC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1AE28-2177-DF4A-83C1-187B727AB04A}" type="pres">
      <dgm:prSet presAssocID="{A8C29A47-56CB-AE44-BA44-A78E95B65FCA}" presName="sibTrans" presStyleLbl="node1" presStyleIdx="1" presStyleCnt="6"/>
      <dgm:spPr/>
      <dgm:t>
        <a:bodyPr/>
        <a:lstStyle/>
        <a:p>
          <a:endParaRPr lang="en-US"/>
        </a:p>
      </dgm:t>
    </dgm:pt>
    <dgm:pt modelId="{68D87401-B5E7-C94A-A898-F27D43F84DE5}" type="pres">
      <dgm:prSet presAssocID="{B6CE3269-3997-7547-B7D5-81E761768294}" presName="dummy" presStyleCnt="0"/>
      <dgm:spPr/>
    </dgm:pt>
    <dgm:pt modelId="{210FD7E9-7F4F-314F-95C9-1A606706AC85}" type="pres">
      <dgm:prSet presAssocID="{B6CE3269-3997-7547-B7D5-81E761768294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CA270-16A0-1A4F-9396-AFE022EC4E9A}" type="pres">
      <dgm:prSet presAssocID="{5005EADD-83B2-5D4E-A217-FF7EC6797F21}" presName="sibTrans" presStyleLbl="node1" presStyleIdx="2" presStyleCnt="6"/>
      <dgm:spPr/>
      <dgm:t>
        <a:bodyPr/>
        <a:lstStyle/>
        <a:p>
          <a:endParaRPr lang="en-US"/>
        </a:p>
      </dgm:t>
    </dgm:pt>
    <dgm:pt modelId="{2AF4C179-109A-0340-8662-AB9A300F130E}" type="pres">
      <dgm:prSet presAssocID="{2AD8D431-DAB0-7B4E-B1AE-35B6876238E1}" presName="dummy" presStyleCnt="0"/>
      <dgm:spPr/>
    </dgm:pt>
    <dgm:pt modelId="{99670D1E-FD88-CB4C-AD3A-BFC3250ED316}" type="pres">
      <dgm:prSet presAssocID="{2AD8D431-DAB0-7B4E-B1AE-35B6876238E1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2365B-5BC4-A84B-BE2E-765F43A38A66}" type="pres">
      <dgm:prSet presAssocID="{5C1F2F3E-ADA4-BE4B-99C0-6FEC149234C9}" presName="sibTrans" presStyleLbl="node1" presStyleIdx="3" presStyleCnt="6"/>
      <dgm:spPr/>
      <dgm:t>
        <a:bodyPr/>
        <a:lstStyle/>
        <a:p>
          <a:endParaRPr lang="en-US"/>
        </a:p>
      </dgm:t>
    </dgm:pt>
    <dgm:pt modelId="{AE8B383E-0BBE-3442-A0E6-4D8079C22743}" type="pres">
      <dgm:prSet presAssocID="{5A12E13D-FF5D-3A40-BF97-E6DCA827C962}" presName="dummy" presStyleCnt="0"/>
      <dgm:spPr/>
    </dgm:pt>
    <dgm:pt modelId="{56D0B0F8-FC89-EA41-8129-6570D0F2BCFC}" type="pres">
      <dgm:prSet presAssocID="{5A12E13D-FF5D-3A40-BF97-E6DCA827C962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75D4E-9D4A-3F4D-B0C0-17193749AB50}" type="pres">
      <dgm:prSet presAssocID="{01D3F067-E543-AE44-A6DB-24B733999ED7}" presName="sibTrans" presStyleLbl="node1" presStyleIdx="4" presStyleCnt="6"/>
      <dgm:spPr/>
      <dgm:t>
        <a:bodyPr/>
        <a:lstStyle/>
        <a:p>
          <a:endParaRPr lang="en-US"/>
        </a:p>
      </dgm:t>
    </dgm:pt>
    <dgm:pt modelId="{68D692AA-BC4F-3B4B-B985-7148A82DAC95}" type="pres">
      <dgm:prSet presAssocID="{4B934381-4F8B-2647-9704-664EBDC6A726}" presName="dummy" presStyleCnt="0"/>
      <dgm:spPr/>
    </dgm:pt>
    <dgm:pt modelId="{9FE310C1-FCA6-4F4E-A919-942AC01471CC}" type="pres">
      <dgm:prSet presAssocID="{4B934381-4F8B-2647-9704-664EBDC6A726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DBEF1-520A-7B4A-91BD-A2088FCE6F00}" type="pres">
      <dgm:prSet presAssocID="{BA22BE24-3512-D040-9F0A-78DCCC014CFD}" presName="sibTrans" presStyleLbl="node1" presStyleIdx="5" presStyleCnt="6" custAng="18557852" custLinFactNeighborX="60420" custLinFactNeighborY="35886"/>
      <dgm:spPr/>
      <dgm:t>
        <a:bodyPr/>
        <a:lstStyle/>
        <a:p>
          <a:endParaRPr lang="en-US"/>
        </a:p>
      </dgm:t>
    </dgm:pt>
  </dgm:ptLst>
  <dgm:cxnLst>
    <dgm:cxn modelId="{95045536-A7B9-2040-8BD6-E74E40EB867B}" srcId="{FDEEF66D-0EE7-0545-B072-62805BE623F1}" destId="{48BEEB66-7286-F445-886E-305F30A9ADBC}" srcOrd="1" destOrd="0" parTransId="{5749DB57-CD9F-A94B-B0E3-73F866A41EC3}" sibTransId="{A8C29A47-56CB-AE44-BA44-A78E95B65FCA}"/>
    <dgm:cxn modelId="{221D257F-1497-BB4D-9A1F-A09B4EE66B8E}" srcId="{FDEEF66D-0EE7-0545-B072-62805BE623F1}" destId="{2AD8D431-DAB0-7B4E-B1AE-35B6876238E1}" srcOrd="3" destOrd="0" parTransId="{89E19435-F21B-864F-A84C-683CD26D5B07}" sibTransId="{5C1F2F3E-ADA4-BE4B-99C0-6FEC149234C9}"/>
    <dgm:cxn modelId="{414FD1CB-389C-4345-98F9-D6F19EBF8989}" type="presOf" srcId="{B6CE3269-3997-7547-B7D5-81E761768294}" destId="{210FD7E9-7F4F-314F-95C9-1A606706AC85}" srcOrd="0" destOrd="0" presId="urn:microsoft.com/office/officeart/2005/8/layout/cycle1"/>
    <dgm:cxn modelId="{53A444B3-7665-F245-B70E-AE85C29A7860}" type="presOf" srcId="{BA22BE24-3512-D040-9F0A-78DCCC014CFD}" destId="{E43DBEF1-520A-7B4A-91BD-A2088FCE6F00}" srcOrd="0" destOrd="0" presId="urn:microsoft.com/office/officeart/2005/8/layout/cycle1"/>
    <dgm:cxn modelId="{B1554A75-50C4-6F44-9302-62DD2EF02773}" type="presOf" srcId="{48BEEB66-7286-F445-886E-305F30A9ADBC}" destId="{9BFF525C-2AB5-0E47-AA04-2CEBC0D96A0F}" srcOrd="0" destOrd="0" presId="urn:microsoft.com/office/officeart/2005/8/layout/cycle1"/>
    <dgm:cxn modelId="{2B130C64-CB5F-FA45-86F5-52535B5775F4}" srcId="{FDEEF66D-0EE7-0545-B072-62805BE623F1}" destId="{4B934381-4F8B-2647-9704-664EBDC6A726}" srcOrd="5" destOrd="0" parTransId="{60EA1BAC-40B8-B44D-921E-996EDC412A85}" sibTransId="{BA22BE24-3512-D040-9F0A-78DCCC014CFD}"/>
    <dgm:cxn modelId="{B70C67AC-6CFB-2244-9B77-BDA2BFE80534}" srcId="{FDEEF66D-0EE7-0545-B072-62805BE623F1}" destId="{D19F2F9B-2142-454C-A2F9-7617ED94F795}" srcOrd="0" destOrd="0" parTransId="{B28BCA64-EFFB-8A49-B6F3-36DAD0001B44}" sibTransId="{02E11514-C262-CE4A-B02F-5AF2134D7181}"/>
    <dgm:cxn modelId="{0EC41FD8-3F2E-4A4F-A3F1-61D1FFC65425}" srcId="{FDEEF66D-0EE7-0545-B072-62805BE623F1}" destId="{5A12E13D-FF5D-3A40-BF97-E6DCA827C962}" srcOrd="4" destOrd="0" parTransId="{531955F0-79BA-9846-A119-8157FA12F63D}" sibTransId="{01D3F067-E543-AE44-A6DB-24B733999ED7}"/>
    <dgm:cxn modelId="{A7FA2A2A-FEA0-E042-9357-34844E5F92EA}" type="presOf" srcId="{FDEEF66D-0EE7-0545-B072-62805BE623F1}" destId="{8E836DC6-2F2E-BD4E-80B7-B6C23E2D2677}" srcOrd="0" destOrd="0" presId="urn:microsoft.com/office/officeart/2005/8/layout/cycle1"/>
    <dgm:cxn modelId="{4B502971-7F40-F543-BC29-0919B370D7B1}" type="presOf" srcId="{01D3F067-E543-AE44-A6DB-24B733999ED7}" destId="{80075D4E-9D4A-3F4D-B0C0-17193749AB50}" srcOrd="0" destOrd="0" presId="urn:microsoft.com/office/officeart/2005/8/layout/cycle1"/>
    <dgm:cxn modelId="{EA54BF15-2AD8-9844-9F57-3CA63EC6540E}" type="presOf" srcId="{4B934381-4F8B-2647-9704-664EBDC6A726}" destId="{9FE310C1-FCA6-4F4E-A919-942AC01471CC}" srcOrd="0" destOrd="0" presId="urn:microsoft.com/office/officeart/2005/8/layout/cycle1"/>
    <dgm:cxn modelId="{15DC649B-D67A-8F47-91FE-BF367E8FD9C6}" type="presOf" srcId="{5A12E13D-FF5D-3A40-BF97-E6DCA827C962}" destId="{56D0B0F8-FC89-EA41-8129-6570D0F2BCFC}" srcOrd="0" destOrd="0" presId="urn:microsoft.com/office/officeart/2005/8/layout/cycle1"/>
    <dgm:cxn modelId="{66A02FB3-9DFE-BC42-A55C-18A5A37C36EC}" type="presOf" srcId="{02E11514-C262-CE4A-B02F-5AF2134D7181}" destId="{3A93D850-699A-DA4C-AEFE-60AD53AEB4BF}" srcOrd="0" destOrd="0" presId="urn:microsoft.com/office/officeart/2005/8/layout/cycle1"/>
    <dgm:cxn modelId="{592FFF22-85E4-B94C-97B4-946E5EF68AA0}" srcId="{FDEEF66D-0EE7-0545-B072-62805BE623F1}" destId="{B6CE3269-3997-7547-B7D5-81E761768294}" srcOrd="2" destOrd="0" parTransId="{338E8B1B-9005-7F45-A924-A5A3E73D4370}" sibTransId="{5005EADD-83B2-5D4E-A217-FF7EC6797F21}"/>
    <dgm:cxn modelId="{4D9ACF4C-BD4D-0347-B41C-320255900D15}" type="presOf" srcId="{2AD8D431-DAB0-7B4E-B1AE-35B6876238E1}" destId="{99670D1E-FD88-CB4C-AD3A-BFC3250ED316}" srcOrd="0" destOrd="0" presId="urn:microsoft.com/office/officeart/2005/8/layout/cycle1"/>
    <dgm:cxn modelId="{1EAC6A8B-AF17-624F-9882-553E21506EC9}" type="presOf" srcId="{5C1F2F3E-ADA4-BE4B-99C0-6FEC149234C9}" destId="{9002365B-5BC4-A84B-BE2E-765F43A38A66}" srcOrd="0" destOrd="0" presId="urn:microsoft.com/office/officeart/2005/8/layout/cycle1"/>
    <dgm:cxn modelId="{80A25459-CF71-154E-95C8-6AD92840F7A5}" type="presOf" srcId="{5005EADD-83B2-5D4E-A217-FF7EC6797F21}" destId="{19CCA270-16A0-1A4F-9396-AFE022EC4E9A}" srcOrd="0" destOrd="0" presId="urn:microsoft.com/office/officeart/2005/8/layout/cycle1"/>
    <dgm:cxn modelId="{3F74CBFD-BD3C-A244-86B5-86CF4F85A9E2}" type="presOf" srcId="{A8C29A47-56CB-AE44-BA44-A78E95B65FCA}" destId="{BDA1AE28-2177-DF4A-83C1-187B727AB04A}" srcOrd="0" destOrd="0" presId="urn:microsoft.com/office/officeart/2005/8/layout/cycle1"/>
    <dgm:cxn modelId="{1C162A16-7749-994E-96C3-85EDD0110DBA}" type="presOf" srcId="{D19F2F9B-2142-454C-A2F9-7617ED94F795}" destId="{71F66489-3810-E341-9329-86A50DF34FB4}" srcOrd="0" destOrd="0" presId="urn:microsoft.com/office/officeart/2005/8/layout/cycle1"/>
    <dgm:cxn modelId="{0FD82B85-760A-8947-B235-432A1F03D0A8}" type="presParOf" srcId="{8E836DC6-2F2E-BD4E-80B7-B6C23E2D2677}" destId="{9B3632FA-34FA-4145-9383-6B0E5CDCAC93}" srcOrd="0" destOrd="0" presId="urn:microsoft.com/office/officeart/2005/8/layout/cycle1"/>
    <dgm:cxn modelId="{2BA332F4-834B-E141-9EA9-DE2D19AB8270}" type="presParOf" srcId="{8E836DC6-2F2E-BD4E-80B7-B6C23E2D2677}" destId="{71F66489-3810-E341-9329-86A50DF34FB4}" srcOrd="1" destOrd="0" presId="urn:microsoft.com/office/officeart/2005/8/layout/cycle1"/>
    <dgm:cxn modelId="{D698E05D-B1A9-0A48-853B-432E86D0172E}" type="presParOf" srcId="{8E836DC6-2F2E-BD4E-80B7-B6C23E2D2677}" destId="{3A93D850-699A-DA4C-AEFE-60AD53AEB4BF}" srcOrd="2" destOrd="0" presId="urn:microsoft.com/office/officeart/2005/8/layout/cycle1"/>
    <dgm:cxn modelId="{4ADE556F-9D36-E34B-B548-D3047784A448}" type="presParOf" srcId="{8E836DC6-2F2E-BD4E-80B7-B6C23E2D2677}" destId="{5B6CFECE-9E48-E148-9A9D-37AEA445FD97}" srcOrd="3" destOrd="0" presId="urn:microsoft.com/office/officeart/2005/8/layout/cycle1"/>
    <dgm:cxn modelId="{800996A4-BFE9-5344-94F6-B5F324516CF4}" type="presParOf" srcId="{8E836DC6-2F2E-BD4E-80B7-B6C23E2D2677}" destId="{9BFF525C-2AB5-0E47-AA04-2CEBC0D96A0F}" srcOrd="4" destOrd="0" presId="urn:microsoft.com/office/officeart/2005/8/layout/cycle1"/>
    <dgm:cxn modelId="{4107E8F7-EB41-D749-AB73-F2B6D8482E35}" type="presParOf" srcId="{8E836DC6-2F2E-BD4E-80B7-B6C23E2D2677}" destId="{BDA1AE28-2177-DF4A-83C1-187B727AB04A}" srcOrd="5" destOrd="0" presId="urn:microsoft.com/office/officeart/2005/8/layout/cycle1"/>
    <dgm:cxn modelId="{0CC65EE0-BFAD-D948-95DB-17664FF5FE98}" type="presParOf" srcId="{8E836DC6-2F2E-BD4E-80B7-B6C23E2D2677}" destId="{68D87401-B5E7-C94A-A898-F27D43F84DE5}" srcOrd="6" destOrd="0" presId="urn:microsoft.com/office/officeart/2005/8/layout/cycle1"/>
    <dgm:cxn modelId="{1DE86ED1-6FFD-9A4F-AE11-BC8CA6F59AAC}" type="presParOf" srcId="{8E836DC6-2F2E-BD4E-80B7-B6C23E2D2677}" destId="{210FD7E9-7F4F-314F-95C9-1A606706AC85}" srcOrd="7" destOrd="0" presId="urn:microsoft.com/office/officeart/2005/8/layout/cycle1"/>
    <dgm:cxn modelId="{C045506B-5224-5B4F-B0ED-758328A25F63}" type="presParOf" srcId="{8E836DC6-2F2E-BD4E-80B7-B6C23E2D2677}" destId="{19CCA270-16A0-1A4F-9396-AFE022EC4E9A}" srcOrd="8" destOrd="0" presId="urn:microsoft.com/office/officeart/2005/8/layout/cycle1"/>
    <dgm:cxn modelId="{46F77461-EB28-FD40-997A-3BD9A6F39BE2}" type="presParOf" srcId="{8E836DC6-2F2E-BD4E-80B7-B6C23E2D2677}" destId="{2AF4C179-109A-0340-8662-AB9A300F130E}" srcOrd="9" destOrd="0" presId="urn:microsoft.com/office/officeart/2005/8/layout/cycle1"/>
    <dgm:cxn modelId="{2BFE20FD-6DB7-AA4B-BC1D-6F579006098B}" type="presParOf" srcId="{8E836DC6-2F2E-BD4E-80B7-B6C23E2D2677}" destId="{99670D1E-FD88-CB4C-AD3A-BFC3250ED316}" srcOrd="10" destOrd="0" presId="urn:microsoft.com/office/officeart/2005/8/layout/cycle1"/>
    <dgm:cxn modelId="{E478D4D0-D230-7E48-B371-D228B490DB0C}" type="presParOf" srcId="{8E836DC6-2F2E-BD4E-80B7-B6C23E2D2677}" destId="{9002365B-5BC4-A84B-BE2E-765F43A38A66}" srcOrd="11" destOrd="0" presId="urn:microsoft.com/office/officeart/2005/8/layout/cycle1"/>
    <dgm:cxn modelId="{8F86DD4E-DB5D-D645-B539-1D5EF5C690E8}" type="presParOf" srcId="{8E836DC6-2F2E-BD4E-80B7-B6C23E2D2677}" destId="{AE8B383E-0BBE-3442-A0E6-4D8079C22743}" srcOrd="12" destOrd="0" presId="urn:microsoft.com/office/officeart/2005/8/layout/cycle1"/>
    <dgm:cxn modelId="{20F841BC-A029-F04E-96BA-D34B66B3ED08}" type="presParOf" srcId="{8E836DC6-2F2E-BD4E-80B7-B6C23E2D2677}" destId="{56D0B0F8-FC89-EA41-8129-6570D0F2BCFC}" srcOrd="13" destOrd="0" presId="urn:microsoft.com/office/officeart/2005/8/layout/cycle1"/>
    <dgm:cxn modelId="{DF3CD032-9AEA-FA42-89B1-FC184ADD2E9D}" type="presParOf" srcId="{8E836DC6-2F2E-BD4E-80B7-B6C23E2D2677}" destId="{80075D4E-9D4A-3F4D-B0C0-17193749AB50}" srcOrd="14" destOrd="0" presId="urn:microsoft.com/office/officeart/2005/8/layout/cycle1"/>
    <dgm:cxn modelId="{17550EC5-B927-4549-8467-8079D39420FA}" type="presParOf" srcId="{8E836DC6-2F2E-BD4E-80B7-B6C23E2D2677}" destId="{68D692AA-BC4F-3B4B-B985-7148A82DAC95}" srcOrd="15" destOrd="0" presId="urn:microsoft.com/office/officeart/2005/8/layout/cycle1"/>
    <dgm:cxn modelId="{BA2103B9-D1F1-174D-A02E-189479BABE5F}" type="presParOf" srcId="{8E836DC6-2F2E-BD4E-80B7-B6C23E2D2677}" destId="{9FE310C1-FCA6-4F4E-A919-942AC01471CC}" srcOrd="16" destOrd="0" presId="urn:microsoft.com/office/officeart/2005/8/layout/cycle1"/>
    <dgm:cxn modelId="{BBFFAC2C-EC4C-D543-A6D2-E62237172B7A}" type="presParOf" srcId="{8E836DC6-2F2E-BD4E-80B7-B6C23E2D2677}" destId="{E43DBEF1-520A-7B4A-91BD-A2088FCE6F00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66489-3810-E341-9329-86A50DF34FB4}">
      <dsp:nvSpPr>
        <dsp:cNvPr id="0" name=""/>
        <dsp:cNvSpPr/>
      </dsp:nvSpPr>
      <dsp:spPr>
        <a:xfrm>
          <a:off x="3996364" y="1721530"/>
          <a:ext cx="1140370" cy="114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</a:t>
          </a:r>
          <a:endParaRPr lang="en-US" sz="1700" kern="1200" dirty="0"/>
        </a:p>
      </dsp:txBody>
      <dsp:txXfrm>
        <a:off x="3996364" y="1721530"/>
        <a:ext cx="1140370" cy="1140370"/>
      </dsp:txXfrm>
    </dsp:sp>
    <dsp:sp modelId="{3A93D850-699A-DA4C-AEFE-60AD53AEB4BF}">
      <dsp:nvSpPr>
        <dsp:cNvPr id="0" name=""/>
        <dsp:cNvSpPr/>
      </dsp:nvSpPr>
      <dsp:spPr>
        <a:xfrm>
          <a:off x="2608294" y="2147112"/>
          <a:ext cx="5573879" cy="5573879"/>
        </a:xfrm>
        <a:prstGeom prst="circularArrow">
          <a:avLst>
            <a:gd name="adj1" fmla="val 3990"/>
            <a:gd name="adj2" fmla="val 250268"/>
            <a:gd name="adj3" fmla="val 17603369"/>
            <a:gd name="adj4" fmla="val 15850364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525C-2AB5-0E47-AA04-2CEBC0D96A0F}">
      <dsp:nvSpPr>
        <dsp:cNvPr id="0" name=""/>
        <dsp:cNvSpPr/>
      </dsp:nvSpPr>
      <dsp:spPr>
        <a:xfrm>
          <a:off x="6573250" y="2216206"/>
          <a:ext cx="1140370" cy="114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Define Goals</a:t>
          </a:r>
          <a:endParaRPr lang="en-US" sz="1700" kern="1200" dirty="0"/>
        </a:p>
      </dsp:txBody>
      <dsp:txXfrm>
        <a:off x="6573250" y="2216206"/>
        <a:ext cx="1140370" cy="1140370"/>
      </dsp:txXfrm>
    </dsp:sp>
    <dsp:sp modelId="{BDA1AE28-2177-DF4A-83C1-187B727AB04A}">
      <dsp:nvSpPr>
        <dsp:cNvPr id="0" name=""/>
        <dsp:cNvSpPr/>
      </dsp:nvSpPr>
      <dsp:spPr>
        <a:xfrm>
          <a:off x="1810460" y="-547"/>
          <a:ext cx="5573879" cy="5573879"/>
        </a:xfrm>
        <a:prstGeom prst="circularArrow">
          <a:avLst>
            <a:gd name="adj1" fmla="val 3990"/>
            <a:gd name="adj2" fmla="val 250268"/>
            <a:gd name="adj3" fmla="val 2366837"/>
            <a:gd name="adj4" fmla="val 776469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FD7E9-7F4F-314F-95C9-1A606706AC85}">
      <dsp:nvSpPr>
        <dsp:cNvPr id="0" name=""/>
        <dsp:cNvSpPr/>
      </dsp:nvSpPr>
      <dsp:spPr>
        <a:xfrm>
          <a:off x="5300232" y="4421138"/>
          <a:ext cx="1140370" cy="114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Breakdown Goals into Tickets</a:t>
          </a:r>
          <a:endParaRPr lang="en-US" sz="1700" kern="1200" dirty="0"/>
        </a:p>
      </dsp:txBody>
      <dsp:txXfrm>
        <a:off x="5300232" y="4421138"/>
        <a:ext cx="1140370" cy="1140370"/>
      </dsp:txXfrm>
    </dsp:sp>
    <dsp:sp modelId="{19CCA270-16A0-1A4F-9396-AFE022EC4E9A}">
      <dsp:nvSpPr>
        <dsp:cNvPr id="0" name=""/>
        <dsp:cNvSpPr/>
      </dsp:nvSpPr>
      <dsp:spPr>
        <a:xfrm>
          <a:off x="1810460" y="-547"/>
          <a:ext cx="5573879" cy="5573879"/>
        </a:xfrm>
        <a:prstGeom prst="circularArrow">
          <a:avLst>
            <a:gd name="adj1" fmla="val 3990"/>
            <a:gd name="adj2" fmla="val 250268"/>
            <a:gd name="adj3" fmla="val 6111207"/>
            <a:gd name="adj4" fmla="val 4438525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70D1E-FD88-CB4C-AD3A-BFC3250ED316}">
      <dsp:nvSpPr>
        <dsp:cNvPr id="0" name=""/>
        <dsp:cNvSpPr/>
      </dsp:nvSpPr>
      <dsp:spPr>
        <a:xfrm>
          <a:off x="2754196" y="4421138"/>
          <a:ext cx="1140370" cy="114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Size Tickets as Team</a:t>
          </a:r>
          <a:endParaRPr lang="en-US" sz="1700" kern="1200" dirty="0"/>
        </a:p>
      </dsp:txBody>
      <dsp:txXfrm>
        <a:off x="2754196" y="4421138"/>
        <a:ext cx="1140370" cy="1140370"/>
      </dsp:txXfrm>
    </dsp:sp>
    <dsp:sp modelId="{9002365B-5BC4-A84B-BE2E-765F43A38A66}">
      <dsp:nvSpPr>
        <dsp:cNvPr id="0" name=""/>
        <dsp:cNvSpPr/>
      </dsp:nvSpPr>
      <dsp:spPr>
        <a:xfrm>
          <a:off x="1810460" y="-547"/>
          <a:ext cx="5573879" cy="5573879"/>
        </a:xfrm>
        <a:prstGeom prst="circularArrow">
          <a:avLst>
            <a:gd name="adj1" fmla="val 3990"/>
            <a:gd name="adj2" fmla="val 250268"/>
            <a:gd name="adj3" fmla="val 9773263"/>
            <a:gd name="adj4" fmla="val 8182895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0B0F8-FC89-EA41-8129-6570D0F2BCFC}">
      <dsp:nvSpPr>
        <dsp:cNvPr id="0" name=""/>
        <dsp:cNvSpPr/>
      </dsp:nvSpPr>
      <dsp:spPr>
        <a:xfrm>
          <a:off x="1481178" y="2216206"/>
          <a:ext cx="1140370" cy="114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Agree Sprint Tickets</a:t>
          </a:r>
          <a:endParaRPr lang="en-US" sz="1700" kern="1200" dirty="0"/>
        </a:p>
      </dsp:txBody>
      <dsp:txXfrm>
        <a:off x="1481178" y="2216206"/>
        <a:ext cx="1140370" cy="1140370"/>
      </dsp:txXfrm>
    </dsp:sp>
    <dsp:sp modelId="{80075D4E-9D4A-3F4D-B0C0-17193749AB50}">
      <dsp:nvSpPr>
        <dsp:cNvPr id="0" name=""/>
        <dsp:cNvSpPr/>
      </dsp:nvSpPr>
      <dsp:spPr>
        <a:xfrm>
          <a:off x="1810460" y="-547"/>
          <a:ext cx="5573879" cy="5573879"/>
        </a:xfrm>
        <a:prstGeom prst="circularArrow">
          <a:avLst>
            <a:gd name="adj1" fmla="val 3990"/>
            <a:gd name="adj2" fmla="val 250268"/>
            <a:gd name="adj3" fmla="val 13166837"/>
            <a:gd name="adj4" fmla="val 11576469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310C1-FCA6-4F4E-A919-942AC01471CC}">
      <dsp:nvSpPr>
        <dsp:cNvPr id="0" name=""/>
        <dsp:cNvSpPr/>
      </dsp:nvSpPr>
      <dsp:spPr>
        <a:xfrm>
          <a:off x="2754196" y="11274"/>
          <a:ext cx="1140370" cy="114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Put Sprint Tickets on board</a:t>
          </a:r>
          <a:endParaRPr lang="en-US" sz="1700" kern="1200" dirty="0"/>
        </a:p>
      </dsp:txBody>
      <dsp:txXfrm>
        <a:off x="2754196" y="11274"/>
        <a:ext cx="1140370" cy="1140370"/>
      </dsp:txXfrm>
    </dsp:sp>
    <dsp:sp modelId="{E43DBEF1-520A-7B4A-91BD-A2088FCE6F00}">
      <dsp:nvSpPr>
        <dsp:cNvPr id="0" name=""/>
        <dsp:cNvSpPr/>
      </dsp:nvSpPr>
      <dsp:spPr>
        <a:xfrm rot="18557852">
          <a:off x="2486046" y="2131711"/>
          <a:ext cx="5573879" cy="5573879"/>
        </a:xfrm>
        <a:prstGeom prst="circularArrow">
          <a:avLst>
            <a:gd name="adj1" fmla="val 3990"/>
            <a:gd name="adj2" fmla="val 250268"/>
            <a:gd name="adj3" fmla="val 19667307"/>
            <a:gd name="adj4" fmla="val 18963494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C743D-49A6-0A49-83E4-B2B216B9112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9570-8A3A-E547-846E-38E8F8142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B9570-8A3A-E547-846E-38E8F81425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ban_(development)" TargetMode="External"/><Relationship Id="rId4" Type="http://schemas.openxmlformats.org/officeDocument/2006/relationships/hyperlink" Target="https://en.wikipedia.org/wiki/Scrum_(software_development)%23Planning" TargetMode="External"/><Relationship Id="rId5" Type="http://schemas.openxmlformats.org/officeDocument/2006/relationships/hyperlink" Target="http://www.agilebea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crumb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33" y="181426"/>
            <a:ext cx="8583222" cy="1470025"/>
          </a:xfrm>
        </p:spPr>
        <p:txBody>
          <a:bodyPr>
            <a:noAutofit/>
          </a:bodyPr>
          <a:lstStyle/>
          <a:p>
            <a:pPr algn="ctr"/>
            <a:r>
              <a:rPr lang="en-US" sz="6000" b="0" cap="non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r>
              <a:rPr lang="en-US" sz="60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/ Jenkins / Grunt / </a:t>
            </a:r>
            <a:r>
              <a:rPr lang="en-US" sz="6000" b="0" cap="non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Javascript</a:t>
            </a:r>
            <a:r>
              <a:rPr lang="en-US" sz="60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493" y="2789664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Agile 101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3793" y="5090691"/>
            <a:ext cx="6306207" cy="124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By Anthony McKale</a:t>
            </a:r>
          </a:p>
          <a:p>
            <a:r>
              <a:rPr lang="en-US" sz="2400" dirty="0" smtClean="0"/>
              <a:t>“Wizard Without Portfolio”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29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 are Standups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Comes from the Famous “Scrum” software methodology</a:t>
            </a:r>
          </a:p>
          <a:p>
            <a:r>
              <a:rPr lang="en-US" dirty="0" smtClean="0"/>
              <a:t>One of it’s Four Core workflows</a:t>
            </a:r>
          </a:p>
          <a:p>
            <a:r>
              <a:rPr lang="en-US" dirty="0"/>
              <a:t>Part of the Scrum Process</a:t>
            </a:r>
          </a:p>
          <a:p>
            <a:r>
              <a:rPr lang="en-US" dirty="0"/>
              <a:t>Daily morning status update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94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Standups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gathers the ‘Scrum Board’</a:t>
            </a:r>
          </a:p>
          <a:p>
            <a:r>
              <a:rPr lang="en-US" dirty="0" smtClean="0"/>
              <a:t>Take turns giving status update</a:t>
            </a:r>
          </a:p>
          <a:p>
            <a:r>
              <a:rPr lang="en-US" dirty="0" smtClean="0"/>
              <a:t>Status Update is :</a:t>
            </a:r>
          </a:p>
          <a:p>
            <a:pPr lvl="1"/>
            <a:r>
              <a:rPr lang="en-US" dirty="0" smtClean="0"/>
              <a:t>Yesterday’s work</a:t>
            </a:r>
          </a:p>
          <a:p>
            <a:pPr lvl="1"/>
            <a:r>
              <a:rPr lang="en-US" dirty="0" smtClean="0"/>
              <a:t>Today’s work</a:t>
            </a:r>
          </a:p>
          <a:p>
            <a:pPr lvl="1"/>
            <a:r>
              <a:rPr lang="en-US" dirty="0" smtClean="0"/>
              <a:t>Blockers / Problems</a:t>
            </a:r>
            <a:endParaRPr lang="en-US" dirty="0"/>
          </a:p>
          <a:p>
            <a:r>
              <a:rPr lang="en-US" dirty="0" smtClean="0"/>
              <a:t>10 Members maximum</a:t>
            </a:r>
            <a:r>
              <a:rPr lang="en-US" sz="2000" dirty="0" smtClean="0"/>
              <a:t> (break into smaller groups!)</a:t>
            </a:r>
          </a:p>
          <a:p>
            <a:r>
              <a:rPr lang="en-US" dirty="0" smtClean="0"/>
              <a:t>10 Minutes maximum </a:t>
            </a:r>
            <a:r>
              <a:rPr lang="en-US" sz="2000" dirty="0" smtClean="0"/>
              <a:t>(that</a:t>
            </a:r>
            <a:r>
              <a:rPr lang="uk-UA" sz="2000" dirty="0" smtClean="0"/>
              <a:t>’</a:t>
            </a:r>
            <a:r>
              <a:rPr lang="en-US" sz="2000" dirty="0" smtClean="0"/>
              <a:t>s why your standing up!)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32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Scrum Artifact : the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074811" cy="4525963"/>
          </a:xfrm>
        </p:spPr>
        <p:txBody>
          <a:bodyPr/>
          <a:lstStyle/>
          <a:p>
            <a:r>
              <a:rPr lang="en-US" dirty="0" smtClean="0"/>
              <a:t>Sprints Work is broken into Tickets </a:t>
            </a:r>
            <a:r>
              <a:rPr lang="en-US" sz="2000" dirty="0" smtClean="0"/>
              <a:t>(in planning)</a:t>
            </a:r>
          </a:p>
          <a:p>
            <a:r>
              <a:rPr lang="en-US" dirty="0" smtClean="0"/>
              <a:t>Sprints Tickets are put on Board </a:t>
            </a:r>
            <a:r>
              <a:rPr lang="en-US" sz="2000" dirty="0" smtClean="0"/>
              <a:t>(in planning)</a:t>
            </a:r>
          </a:p>
          <a:p>
            <a:r>
              <a:rPr lang="en-US" dirty="0" smtClean="0"/>
              <a:t>Ticket Progress is Tracked Regularly</a:t>
            </a:r>
            <a:r>
              <a:rPr lang="en-US" sz="2000" dirty="0" smtClean="0"/>
              <a:t> (during Standup)</a:t>
            </a:r>
          </a:p>
          <a:p>
            <a:r>
              <a:rPr lang="en-US" dirty="0" smtClean="0"/>
              <a:t>Tickets Status easily viewed via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What not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off topic </a:t>
            </a:r>
            <a:r>
              <a:rPr lang="en-US" sz="2000" dirty="0" smtClean="0"/>
              <a:t>(keep it short and sweet)</a:t>
            </a:r>
          </a:p>
          <a:p>
            <a:r>
              <a:rPr lang="en-US" dirty="0" smtClean="0"/>
              <a:t>Work on multiple Tickets </a:t>
            </a:r>
            <a:r>
              <a:rPr lang="en-US" sz="2000" dirty="0" smtClean="0"/>
              <a:t>(Time slicing)</a:t>
            </a:r>
            <a:endParaRPr lang="en-US" sz="2000" dirty="0"/>
          </a:p>
          <a:p>
            <a:r>
              <a:rPr lang="en-US" dirty="0" smtClean="0"/>
              <a:t>Skip Standups </a:t>
            </a:r>
            <a:r>
              <a:rPr lang="en-US" sz="2000" dirty="0" smtClean="0"/>
              <a:t>(destroys routine)</a:t>
            </a:r>
            <a:endParaRPr lang="en-US" sz="1400" dirty="0"/>
          </a:p>
          <a:p>
            <a:r>
              <a:rPr lang="en-US" dirty="0"/>
              <a:t>Talking when other are talking</a:t>
            </a:r>
          </a:p>
          <a:p>
            <a:r>
              <a:rPr lang="en-US" dirty="0"/>
              <a:t>Hide </a:t>
            </a:r>
            <a:r>
              <a:rPr lang="en-US" dirty="0" smtClean="0"/>
              <a:t>problems </a:t>
            </a:r>
            <a:r>
              <a:rPr lang="en-US" sz="2000" dirty="0" smtClean="0"/>
              <a:t>(tell </a:t>
            </a:r>
            <a:r>
              <a:rPr lang="en-US" sz="2000" dirty="0"/>
              <a:t>team </a:t>
            </a:r>
            <a:r>
              <a:rPr lang="en-US" sz="2000" dirty="0" smtClean="0"/>
              <a:t>immediately !)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884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Standups </a:t>
            </a:r>
            <a:r>
              <a:rPr lang="en-US" dirty="0"/>
              <a:t>How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morning Update</a:t>
            </a:r>
          </a:p>
          <a:p>
            <a:pPr lvl="1"/>
            <a:r>
              <a:rPr lang="en-US" dirty="0" smtClean="0"/>
              <a:t>Yesterday’s Progress</a:t>
            </a:r>
          </a:p>
          <a:p>
            <a:pPr lvl="1"/>
            <a:r>
              <a:rPr lang="en-US" dirty="0" smtClean="0"/>
              <a:t>Today Goals</a:t>
            </a:r>
          </a:p>
          <a:p>
            <a:pPr lvl="1"/>
            <a:r>
              <a:rPr lang="en-US" dirty="0" smtClean="0"/>
              <a:t>State Blockers / Problems</a:t>
            </a:r>
          </a:p>
          <a:p>
            <a:r>
              <a:rPr lang="en-US" dirty="0" smtClean="0"/>
              <a:t>No more than 10 minutes total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0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Why do Standups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 of each others work</a:t>
            </a:r>
          </a:p>
          <a:p>
            <a:r>
              <a:rPr lang="en-US" dirty="0" smtClean="0"/>
              <a:t>Visibility of Work in progress</a:t>
            </a:r>
          </a:p>
          <a:p>
            <a:r>
              <a:rPr lang="en-US" dirty="0" smtClean="0"/>
              <a:t>Visibility of Outstanding Work </a:t>
            </a:r>
            <a:r>
              <a:rPr lang="en-US" sz="2000" dirty="0" smtClean="0"/>
              <a:t>(sprint backlog)</a:t>
            </a:r>
          </a:p>
          <a:p>
            <a:r>
              <a:rPr lang="en-US" dirty="0" smtClean="0"/>
              <a:t>Highlights Blockers / Problems</a:t>
            </a:r>
            <a:endParaRPr lang="en-US" dirty="0"/>
          </a:p>
          <a:p>
            <a:r>
              <a:rPr lang="en-US" dirty="0" smtClean="0"/>
              <a:t>Starts Group </a:t>
            </a:r>
            <a:r>
              <a:rPr lang="en-US" dirty="0"/>
              <a:t>problem </a:t>
            </a:r>
            <a:r>
              <a:rPr lang="en-US" dirty="0" smtClean="0"/>
              <a:t>solving </a:t>
            </a:r>
            <a:r>
              <a:rPr lang="en-US" sz="2000" dirty="0" smtClean="0"/>
              <a:t>(swarming)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8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Standup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up Daily</a:t>
            </a:r>
          </a:p>
          <a:p>
            <a:r>
              <a:rPr lang="en-US" dirty="0" smtClean="0"/>
              <a:t>Update </a:t>
            </a:r>
            <a:r>
              <a:rPr lang="en-US" sz="2000" dirty="0" smtClean="0"/>
              <a:t>(Yesterday / Today / Problems)</a:t>
            </a:r>
          </a:p>
          <a:p>
            <a:r>
              <a:rPr lang="en-US" dirty="0" smtClean="0"/>
              <a:t>Any Other Business</a:t>
            </a:r>
          </a:p>
          <a:p>
            <a:r>
              <a:rPr lang="en-US" dirty="0" smtClean="0"/>
              <a:t>Get on with your day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Keep It Regular</a:t>
            </a:r>
          </a:p>
          <a:p>
            <a:r>
              <a:rPr lang="en-US" dirty="0" smtClean="0"/>
              <a:t>Keep It Short </a:t>
            </a:r>
            <a:r>
              <a:rPr lang="en-US" sz="2000" dirty="0" smtClean="0"/>
              <a:t>(10 minutes max)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20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Sprint 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Sprint</a:t>
            </a:r>
          </a:p>
          <a:p>
            <a:r>
              <a:rPr lang="en-US" dirty="0"/>
              <a:t>Show off completed Sprint </a:t>
            </a:r>
            <a:r>
              <a:rPr lang="en-US" dirty="0" smtClean="0"/>
              <a:t>Tickets</a:t>
            </a:r>
          </a:p>
          <a:p>
            <a:r>
              <a:rPr lang="en-US" dirty="0" smtClean="0"/>
              <a:t>Never use local for Showcase!!!</a:t>
            </a:r>
          </a:p>
          <a:p>
            <a:r>
              <a:rPr lang="en-US" dirty="0" smtClean="0"/>
              <a:t>Get on with your day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Keep It Regular</a:t>
            </a:r>
          </a:p>
          <a:p>
            <a:r>
              <a:rPr lang="en-US" dirty="0" smtClean="0"/>
              <a:t>Keep It Short </a:t>
            </a:r>
            <a:r>
              <a:rPr lang="en-US" sz="2000" dirty="0" smtClean="0"/>
              <a:t>(15 minutes max)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12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End of Sprint</a:t>
            </a:r>
          </a:p>
          <a:p>
            <a:r>
              <a:rPr lang="en-US" dirty="0" smtClean="0"/>
              <a:t>List what went well</a:t>
            </a:r>
          </a:p>
          <a:p>
            <a:r>
              <a:rPr lang="en-US" dirty="0" smtClean="0"/>
              <a:t>List what went acceptably</a:t>
            </a:r>
          </a:p>
          <a:p>
            <a:r>
              <a:rPr lang="en-US" dirty="0" smtClean="0"/>
              <a:t>List what went badly</a:t>
            </a:r>
          </a:p>
          <a:p>
            <a:r>
              <a:rPr lang="en-US" dirty="0" smtClean="0"/>
              <a:t>Create actions to deal with bad stuff</a:t>
            </a:r>
          </a:p>
          <a:p>
            <a:endParaRPr lang="en-US" dirty="0"/>
          </a:p>
          <a:p>
            <a:r>
              <a:rPr lang="en-US" dirty="0"/>
              <a:t>Complex Topic, </a:t>
            </a:r>
            <a:r>
              <a:rPr lang="en-US" dirty="0" smtClean="0"/>
              <a:t>really needs </a:t>
            </a:r>
            <a:r>
              <a:rPr lang="en-US" dirty="0"/>
              <a:t>a </a:t>
            </a:r>
            <a:r>
              <a:rPr lang="en-US" dirty="0" smtClean="0"/>
              <a:t>dedicated Scrum </a:t>
            </a:r>
            <a:r>
              <a:rPr lang="en-US" dirty="0" smtClean="0"/>
              <a:t>Master</a:t>
            </a:r>
          </a:p>
          <a:p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 smtClean="0"/>
              <a:t>doesn’t include team leader 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97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6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Agile / Scrum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in the early 90s, in Japan</a:t>
            </a:r>
          </a:p>
          <a:p>
            <a:r>
              <a:rPr lang="en-US" dirty="0" smtClean="0"/>
              <a:t>Based on Car Manufacturing </a:t>
            </a:r>
            <a:r>
              <a:rPr lang="en-US" dirty="0"/>
              <a:t>product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Replaced aged Rational Unified Process</a:t>
            </a:r>
          </a:p>
          <a:p>
            <a:r>
              <a:rPr lang="en-US" dirty="0" smtClean="0"/>
              <a:t>Main Agile process called Scrum</a:t>
            </a:r>
          </a:p>
        </p:txBody>
      </p:sp>
    </p:spTree>
    <p:extLst>
      <p:ext uri="{BB962C8B-B14F-4D97-AF65-F5344CB8AC3E}">
        <p14:creationId xmlns:p14="http://schemas.microsoft.com/office/powerpoint/2010/main" val="421165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Better System for Business as Usual / Software Maintenance Teams (Replaces Planning/Sprints with On-demand Ticket Creation/Planning Buckets)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://en.wikipedia.org/wiki/</a:t>
            </a:r>
            <a:r>
              <a:rPr lang="en-US" sz="1600" dirty="0" smtClean="0">
                <a:hlinkClick r:id="rId2"/>
              </a:rPr>
              <a:t>Scrumban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Better System </a:t>
            </a:r>
            <a:r>
              <a:rPr lang="en-US" sz="1600" dirty="0" smtClean="0"/>
              <a:t>for Non-Development Teams  </a:t>
            </a:r>
            <a:r>
              <a:rPr lang="en-US" sz="1600" dirty="0" smtClean="0"/>
              <a:t>(</a:t>
            </a:r>
            <a:r>
              <a:rPr lang="en-US" sz="1600" dirty="0" smtClean="0"/>
              <a:t>Replaces Pushing Tickets into Sprints with Pulling Work from a common Pool)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hlinkClick r:id="rId3"/>
              </a:rPr>
              <a:t>https://en.wikipedia.org/wiki/Kanban_(development)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Description of Scrum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hlinkClick r:id="rId4"/>
              </a:rPr>
              <a:t>https://en.wikipedia.org/wiki/Scrum_(software_development)#</a:t>
            </a:r>
            <a:r>
              <a:rPr lang="en-US" sz="1600" dirty="0" smtClean="0">
                <a:hlinkClick r:id="rId4"/>
              </a:rPr>
              <a:t>Planning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Scrum Training (Where I did my scrum master course many moons ago)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hlinkClick r:id="rId5"/>
              </a:rPr>
              <a:t>http://www.agilebear.com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1304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</a:t>
            </a:r>
            <a:r>
              <a:rPr lang="en-US" dirty="0"/>
              <a:t>What </a:t>
            </a:r>
            <a:r>
              <a:rPr lang="en-US" dirty="0" smtClean="0"/>
              <a:t>is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Team Values</a:t>
            </a:r>
          </a:p>
          <a:p>
            <a:r>
              <a:rPr lang="en-US" dirty="0" smtClean="0"/>
              <a:t>Division of Roles and Responsibilities</a:t>
            </a:r>
          </a:p>
          <a:p>
            <a:r>
              <a:rPr lang="en-US" dirty="0" smtClean="0"/>
              <a:t>Time boxed Release Cycle </a:t>
            </a:r>
            <a:r>
              <a:rPr lang="en-US" sz="2000" dirty="0" smtClean="0"/>
              <a:t>(the Sprint)</a:t>
            </a:r>
          </a:p>
          <a:p>
            <a:r>
              <a:rPr lang="en-US" dirty="0" smtClean="0"/>
              <a:t>Set Workflows within Cycle </a:t>
            </a:r>
            <a:r>
              <a:rPr lang="en-US" sz="2000" dirty="0" smtClean="0"/>
              <a:t>(e.g. Standup)</a:t>
            </a:r>
          </a:p>
          <a:p>
            <a:r>
              <a:rPr lang="en-US" dirty="0" smtClean="0"/>
              <a:t>List of Artifacts </a:t>
            </a:r>
            <a:r>
              <a:rPr lang="en-US" sz="2000" dirty="0" smtClean="0"/>
              <a:t>(e.g. Scrum Board)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</a:t>
            </a:r>
            <a:r>
              <a:rPr lang="en-US" dirty="0"/>
              <a:t>Scrum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 of Value / Work </a:t>
            </a:r>
            <a:r>
              <a:rPr lang="en-US" sz="2000" dirty="0" smtClean="0"/>
              <a:t>(Don’t hide things)</a:t>
            </a:r>
          </a:p>
          <a:p>
            <a:r>
              <a:rPr lang="en-US" dirty="0" smtClean="0"/>
              <a:t>Frequent inspection </a:t>
            </a:r>
            <a:r>
              <a:rPr lang="en-US" sz="2000" dirty="0" smtClean="0"/>
              <a:t>(Spot Issues Quickly)</a:t>
            </a:r>
          </a:p>
          <a:p>
            <a:r>
              <a:rPr lang="en-US" dirty="0" smtClean="0"/>
              <a:t>Quick to adapt </a:t>
            </a:r>
            <a:r>
              <a:rPr lang="en-US" sz="2000" dirty="0" smtClean="0"/>
              <a:t>(Resolve / Mitigate Issues Quickly)</a:t>
            </a:r>
          </a:p>
          <a:p>
            <a:r>
              <a:rPr lang="en-US" dirty="0" smtClean="0"/>
              <a:t>Frequent Releases </a:t>
            </a:r>
            <a:r>
              <a:rPr lang="en-US" sz="2000" dirty="0" smtClean="0"/>
              <a:t>(Realise value quickly and frequently)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58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1a. </a:t>
            </a:r>
            <a:r>
              <a:rPr lang="en-US" dirty="0"/>
              <a:t>Scrum </a:t>
            </a:r>
            <a:r>
              <a:rPr lang="en-US" dirty="0" smtClean="0"/>
              <a:t>: Release Cycle (the Sprint)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boxed </a:t>
            </a:r>
            <a:r>
              <a:rPr lang="en-US" sz="2000" dirty="0" smtClean="0"/>
              <a:t>(typically 2 weeks)</a:t>
            </a:r>
            <a:endParaRPr lang="en-US" dirty="0" smtClean="0"/>
          </a:p>
          <a:p>
            <a:r>
              <a:rPr lang="en-US" dirty="0" smtClean="0"/>
              <a:t>Starts with ‘Planning’ </a:t>
            </a:r>
            <a:r>
              <a:rPr lang="en-US" sz="2000" dirty="0" smtClean="0"/>
              <a:t>(what to do)</a:t>
            </a:r>
          </a:p>
          <a:p>
            <a:r>
              <a:rPr lang="en-US" dirty="0" smtClean="0"/>
              <a:t>Daily ‘Standups’ </a:t>
            </a:r>
            <a:r>
              <a:rPr lang="en-US" sz="2000" dirty="0" smtClean="0"/>
              <a:t>(daily status updates)</a:t>
            </a:r>
          </a:p>
          <a:p>
            <a:r>
              <a:rPr lang="en-US" dirty="0" smtClean="0"/>
              <a:t>End with ‘Review’ </a:t>
            </a:r>
            <a:r>
              <a:rPr lang="en-US" sz="2000" dirty="0" smtClean="0"/>
              <a:t>(what was achieved)</a:t>
            </a:r>
          </a:p>
          <a:p>
            <a:r>
              <a:rPr lang="en-US" sz="3000" dirty="0" smtClean="0"/>
              <a:t>And with </a:t>
            </a:r>
            <a:r>
              <a:rPr lang="en-US" dirty="0" smtClean="0"/>
              <a:t>‘Retrospective’ </a:t>
            </a:r>
            <a:r>
              <a:rPr lang="en-US" sz="2000" dirty="0" smtClean="0"/>
              <a:t>(how is it going)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Look Familiar to “Operational Excellence ?”</a:t>
            </a:r>
          </a:p>
        </p:txBody>
      </p:sp>
    </p:spTree>
    <p:extLst>
      <p:ext uri="{BB962C8B-B14F-4D97-AF65-F5344CB8AC3E}">
        <p14:creationId xmlns:p14="http://schemas.microsoft.com/office/powerpoint/2010/main" val="12424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</a:t>
            </a:r>
            <a:r>
              <a:rPr lang="en-US" dirty="0"/>
              <a:t>Operational </a:t>
            </a:r>
            <a:r>
              <a:rPr lang="en-US" dirty="0" smtClean="0"/>
              <a:t>Excellence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Games (Monday Morning)</a:t>
            </a:r>
          </a:p>
          <a:p>
            <a:r>
              <a:rPr lang="en-US" dirty="0" smtClean="0"/>
              <a:t>Standups (Tuesday – Friday in Morning)</a:t>
            </a:r>
          </a:p>
          <a:p>
            <a:r>
              <a:rPr lang="en-US" dirty="0" smtClean="0"/>
              <a:t>Respectives (bi-weekly)</a:t>
            </a:r>
          </a:p>
          <a:p>
            <a:r>
              <a:rPr lang="en-US" dirty="0" smtClean="0"/>
              <a:t>Showcases (Monthly)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As you can see this is a Scrum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 is 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Starts of sprint</a:t>
            </a:r>
          </a:p>
          <a:p>
            <a:r>
              <a:rPr lang="en-US" dirty="0" smtClean="0"/>
              <a:t>Evaluation of Workload Goal</a:t>
            </a:r>
            <a:endParaRPr lang="en-US" dirty="0"/>
          </a:p>
          <a:p>
            <a:r>
              <a:rPr lang="en-US" dirty="0" smtClean="0"/>
              <a:t>Breakdown of Goals into Tickets</a:t>
            </a:r>
          </a:p>
          <a:p>
            <a:r>
              <a:rPr lang="en-US" dirty="0" smtClean="0"/>
              <a:t>Estimate of Ticket Size</a:t>
            </a:r>
          </a:p>
        </p:txBody>
      </p:sp>
    </p:spTree>
    <p:extLst>
      <p:ext uri="{BB962C8B-B14F-4D97-AF65-F5344CB8AC3E}">
        <p14:creationId xmlns:p14="http://schemas.microsoft.com/office/powerpoint/2010/main" val="183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Sprint Planning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667424"/>
              </p:ext>
            </p:extLst>
          </p:nvPr>
        </p:nvGraphicFramePr>
        <p:xfrm>
          <a:off x="0" y="1176864"/>
          <a:ext cx="9194800" cy="5572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27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Sprint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Helps</a:t>
            </a:r>
            <a:r>
              <a:rPr lang="en-US" dirty="0"/>
              <a:t> </a:t>
            </a:r>
            <a:r>
              <a:rPr lang="en-US" dirty="0" smtClean="0"/>
              <a:t>Estimate Ticket Size</a:t>
            </a:r>
          </a:p>
          <a:p>
            <a:r>
              <a:rPr lang="en-US" dirty="0" smtClean="0"/>
              <a:t>Arbitrary Numbers </a:t>
            </a:r>
            <a:r>
              <a:rPr lang="en-US" dirty="0" smtClean="0"/>
              <a:t>are Rubbish for Estimation</a:t>
            </a:r>
          </a:p>
          <a:p>
            <a:r>
              <a:rPr lang="en-US" dirty="0" smtClean="0"/>
              <a:t>Absolute Time is even Worse</a:t>
            </a:r>
          </a:p>
          <a:p>
            <a:r>
              <a:rPr lang="en-US" dirty="0" smtClean="0"/>
              <a:t>T-Shirt / Monsters / Fib Excellent for Relative Sizing</a:t>
            </a:r>
          </a:p>
        </p:txBody>
      </p:sp>
    </p:spTree>
    <p:extLst>
      <p:ext uri="{BB962C8B-B14F-4D97-AF65-F5344CB8AC3E}">
        <p14:creationId xmlns:p14="http://schemas.microsoft.com/office/powerpoint/2010/main" val="47540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1085</TotalTime>
  <Words>666</Words>
  <Application>Microsoft Macintosh PowerPoint</Application>
  <PresentationFormat>On-screen Show (4:3)</PresentationFormat>
  <Paragraphs>131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Git / Jenkins / Grunt / Javascript 101</vt:lpstr>
      <vt:lpstr>1a. Agile / Scrum History</vt:lpstr>
      <vt:lpstr>1a. What is Scrum</vt:lpstr>
      <vt:lpstr>1a. Scrum Goals</vt:lpstr>
      <vt:lpstr>1a. Scrum : Release Cycle (the Sprint)</vt:lpstr>
      <vt:lpstr>1a. Operational Excellence</vt:lpstr>
      <vt:lpstr>1. What is Sprint Planning</vt:lpstr>
      <vt:lpstr>2. Sprint Planning</vt:lpstr>
      <vt:lpstr>3. Sprint Planning Poker</vt:lpstr>
      <vt:lpstr>1. What are Standups :</vt:lpstr>
      <vt:lpstr>2. Standups project</vt:lpstr>
      <vt:lpstr>2. Scrum Artifact : the Board</vt:lpstr>
      <vt:lpstr>2. What not to do</vt:lpstr>
      <vt:lpstr>2. Standups How Overview</vt:lpstr>
      <vt:lpstr>3. Why do Standups</vt:lpstr>
      <vt:lpstr>4. Standup Summary</vt:lpstr>
      <vt:lpstr>1. Sprint Showcase</vt:lpstr>
      <vt:lpstr>1. Sprint Retrospective</vt:lpstr>
      <vt:lpstr>Questions ?</vt:lpstr>
      <vt:lpstr>Further Reading</vt:lpstr>
    </vt:vector>
  </TitlesOfParts>
  <Company>Sky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Standups</dc:title>
  <dc:creator>Anthony McKale</dc:creator>
  <cp:lastModifiedBy>Anthony McKale</cp:lastModifiedBy>
  <cp:revision>11</cp:revision>
  <dcterms:created xsi:type="dcterms:W3CDTF">2017-01-23T16:25:50Z</dcterms:created>
  <dcterms:modified xsi:type="dcterms:W3CDTF">2017-03-28T10:05:39Z</dcterms:modified>
</cp:coreProperties>
</file>