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86c68ca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6c68ca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3913b97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3913b97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03913b9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03913b9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208223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208223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3913b9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3913b9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079594f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079594f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03913b9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03913b9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ec9ee76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ec9ee76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ec9ee764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ec9ee764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800451a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800451a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800451a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800451a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800451a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800451a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3RKsqEgd48aAZYXpgATmiUBJkToWNrkD/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SD Card input to VGA output</a:t>
            </a:r>
            <a:endParaRPr/>
          </a:p>
        </p:txBody>
      </p:sp>
      <p:sp>
        <p:nvSpPr>
          <p:cNvPr id="57" name="Google Shape;57;p13"/>
          <p:cNvSpPr txBox="1"/>
          <p:nvPr>
            <p:ph idx="1" type="subTitle"/>
          </p:nvPr>
        </p:nvSpPr>
        <p:spPr>
          <a:xfrm>
            <a:off x="311700" y="3165825"/>
            <a:ext cx="8520600" cy="14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a:t>
            </a:r>
            <a:endParaRPr/>
          </a:p>
          <a:p>
            <a:pPr indent="0" lvl="0" marL="0" rtl="0" algn="l">
              <a:spcBef>
                <a:spcPts val="0"/>
              </a:spcBef>
              <a:spcAft>
                <a:spcPts val="0"/>
              </a:spcAft>
              <a:buNone/>
            </a:pPr>
            <a:r>
              <a:rPr lang="en"/>
              <a:t>Salar Mirkarimi, Anthony Sandoval</a:t>
            </a:r>
            <a:endParaRPr/>
          </a:p>
          <a:p>
            <a:pPr indent="0" lvl="0" marL="0" rtl="0" algn="l">
              <a:spcBef>
                <a:spcPts val="0"/>
              </a:spcBef>
              <a:spcAft>
                <a:spcPts val="0"/>
              </a:spcAft>
              <a:buNone/>
            </a:pPr>
            <a:r>
              <a:rPr lang="en"/>
              <a:t>ECE 178: Embedded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Pin Planner VGA</a:t>
            </a:r>
            <a:endParaRPr/>
          </a:p>
        </p:txBody>
      </p:sp>
      <p:pic>
        <p:nvPicPr>
          <p:cNvPr id="117" name="Google Shape;117;p22"/>
          <p:cNvPicPr preferRelativeResize="0"/>
          <p:nvPr/>
        </p:nvPicPr>
        <p:blipFill>
          <a:blip r:embed="rId3">
            <a:alphaModFix/>
          </a:blip>
          <a:stretch>
            <a:fillRect/>
          </a:stretch>
        </p:blipFill>
        <p:spPr>
          <a:xfrm>
            <a:off x="1030200" y="1152475"/>
            <a:ext cx="5716301" cy="357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Challenges of Project</a:t>
            </a:r>
            <a:endParaRPr sz="4800"/>
          </a:p>
          <a:p>
            <a:pPr indent="0" lvl="0" marL="0" rtl="0" algn="l">
              <a:spcBef>
                <a:spcPts val="0"/>
              </a:spcBef>
              <a:spcAft>
                <a:spcPts val="0"/>
              </a:spcAft>
              <a:buNone/>
            </a:pPr>
            <a:r>
              <a:t/>
            </a:r>
            <a:endParaRPr/>
          </a:p>
        </p:txBody>
      </p:sp>
      <p:sp>
        <p:nvSpPr>
          <p:cNvPr id="123" name="Google Shape;123;p23"/>
          <p:cNvSpPr txBox="1"/>
          <p:nvPr>
            <p:ph idx="1" type="body"/>
          </p:nvPr>
        </p:nvSpPr>
        <p:spPr>
          <a:xfrm>
            <a:off x="311700" y="1719225"/>
            <a:ext cx="8520600" cy="284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Implementing sd card correctly</a:t>
            </a:r>
            <a:endParaRPr sz="2200"/>
          </a:p>
          <a:p>
            <a:pPr indent="-368300" lvl="0" marL="457200" rtl="0" algn="l">
              <a:spcBef>
                <a:spcPts val="0"/>
              </a:spcBef>
              <a:spcAft>
                <a:spcPts val="0"/>
              </a:spcAft>
              <a:buSzPts val="2200"/>
              <a:buChar char="●"/>
            </a:pPr>
            <a:r>
              <a:rPr lang="en" sz="2200"/>
              <a:t>Implementing VGA correctly</a:t>
            </a:r>
            <a:endParaRPr sz="2200"/>
          </a:p>
          <a:p>
            <a:pPr indent="-368300" lvl="0" marL="457200" rtl="0" algn="l">
              <a:spcBef>
                <a:spcPts val="0"/>
              </a:spcBef>
              <a:spcAft>
                <a:spcPts val="0"/>
              </a:spcAft>
              <a:buSzPts val="2200"/>
              <a:buChar char="●"/>
            </a:pPr>
            <a:r>
              <a:rPr lang="en" sz="2200"/>
              <a:t>Using PLL’s</a:t>
            </a:r>
            <a:endParaRPr sz="2200"/>
          </a:p>
          <a:p>
            <a:pPr indent="-368300" lvl="0" marL="457200" rtl="0" algn="l">
              <a:spcBef>
                <a:spcPts val="0"/>
              </a:spcBef>
              <a:spcAft>
                <a:spcPts val="0"/>
              </a:spcAft>
              <a:buSzPts val="2200"/>
              <a:buChar char="●"/>
            </a:pPr>
            <a:r>
              <a:rPr lang="en" sz="2200"/>
              <a:t>Correct bits for images</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Conclusion</a:t>
            </a:r>
            <a:endParaRPr sz="5000"/>
          </a:p>
        </p:txBody>
      </p:sp>
      <p:sp>
        <p:nvSpPr>
          <p:cNvPr id="129" name="Google Shape;129;p24"/>
          <p:cNvSpPr txBox="1"/>
          <p:nvPr>
            <p:ph idx="1" type="body"/>
          </p:nvPr>
        </p:nvSpPr>
        <p:spPr>
          <a:xfrm>
            <a:off x="311700" y="1415000"/>
            <a:ext cx="8520600" cy="315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The project taught us how important it was to use the correct clock signals because every single peripheral on our design needed a clock input and we were using two clock sources. Confusion of what clock was needed for each individual peripheral caused many problems but once looked at logically it made a lot of sense.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5" title="IMG_0466.mov">
            <a:hlinkClick r:id="rId3"/>
          </p:cNvPr>
          <p:cNvPicPr preferRelativeResize="0"/>
          <p:nvPr/>
        </p:nvPicPr>
        <p:blipFill>
          <a:blip r:embed="rId4">
            <a:alphaModFix/>
          </a:blip>
          <a:stretch>
            <a:fillRect/>
          </a:stretch>
        </p:blipFill>
        <p:spPr>
          <a:xfrm>
            <a:off x="377375" y="1229975"/>
            <a:ext cx="8454925" cy="366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Problem Statement</a:t>
            </a:r>
            <a:endParaRPr sz="5000"/>
          </a:p>
        </p:txBody>
      </p:sp>
      <p:sp>
        <p:nvSpPr>
          <p:cNvPr id="63" name="Google Shape;63;p14"/>
          <p:cNvSpPr txBox="1"/>
          <p:nvPr>
            <p:ph idx="1" type="body"/>
          </p:nvPr>
        </p:nvSpPr>
        <p:spPr>
          <a:xfrm>
            <a:off x="311700" y="1415000"/>
            <a:ext cx="8520600" cy="3153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The DE2-115 board has a lot of external features that were never used in any class assignments and we wanted to implement them. The use of the SD card was covered in depth throughout multiple lectures and we wanted to read images from a SD card and output them through the vga component on the board.  </a:t>
            </a:r>
            <a:endParaRPr sz="2400"/>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Objective</a:t>
            </a:r>
            <a:endParaRPr b="1" sz="5000"/>
          </a:p>
          <a:p>
            <a:pPr indent="0" lvl="0" marL="0" rtl="0" algn="l">
              <a:spcBef>
                <a:spcPts val="0"/>
              </a:spcBef>
              <a:spcAft>
                <a:spcPts val="0"/>
              </a:spcAft>
              <a:buNone/>
            </a:pPr>
            <a:r>
              <a:t/>
            </a:r>
            <a:endParaRPr/>
          </a:p>
        </p:txBody>
      </p:sp>
      <p:sp>
        <p:nvSpPr>
          <p:cNvPr id="69" name="Google Shape;69;p15"/>
          <p:cNvSpPr txBox="1"/>
          <p:nvPr>
            <p:ph idx="1" type="body"/>
          </p:nvPr>
        </p:nvSpPr>
        <p:spPr>
          <a:xfrm>
            <a:off x="227850" y="1835000"/>
            <a:ext cx="8520600" cy="3097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Demonstrate our understanding on the use of Qsys with two new peripherals ( SD card and VGA)</a:t>
            </a:r>
            <a:endParaRPr sz="2300"/>
          </a:p>
          <a:p>
            <a:pPr indent="-374650" lvl="0" marL="457200" rtl="0" algn="l">
              <a:spcBef>
                <a:spcPts val="0"/>
              </a:spcBef>
              <a:spcAft>
                <a:spcPts val="0"/>
              </a:spcAft>
              <a:buSzPts val="2300"/>
              <a:buChar char="●"/>
            </a:pPr>
            <a:r>
              <a:rPr lang="en" sz="2300"/>
              <a:t>One image will be loaded into the SD card and it will show the image through the VGA output.</a:t>
            </a:r>
            <a:endParaRPr sz="2300"/>
          </a:p>
          <a:p>
            <a:pPr indent="0" lvl="0" marL="457200" rtl="0" algn="l">
              <a:spcBef>
                <a:spcPts val="1600"/>
              </a:spcBef>
              <a:spcAft>
                <a:spcPts val="16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27350"/>
            <a:ext cx="8520600" cy="7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Flow Chart</a:t>
            </a:r>
            <a:endParaRPr sz="5000"/>
          </a:p>
        </p:txBody>
      </p:sp>
      <p:sp>
        <p:nvSpPr>
          <p:cNvPr id="75" name="Google Shape;75;p16"/>
          <p:cNvSpPr txBox="1"/>
          <p:nvPr>
            <p:ph idx="1" type="body"/>
          </p:nvPr>
        </p:nvSpPr>
        <p:spPr>
          <a:xfrm>
            <a:off x="262175" y="1385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1973175" y="1020325"/>
            <a:ext cx="5197650" cy="412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Hardware </a:t>
            </a:r>
            <a:r>
              <a:rPr lang="en" sz="5000"/>
              <a:t>Requirements</a:t>
            </a:r>
            <a:endParaRPr sz="5000"/>
          </a:p>
        </p:txBody>
      </p:sp>
      <p:sp>
        <p:nvSpPr>
          <p:cNvPr id="82" name="Google Shape;82;p17"/>
          <p:cNvSpPr txBox="1"/>
          <p:nvPr>
            <p:ph idx="1" type="body"/>
          </p:nvPr>
        </p:nvSpPr>
        <p:spPr>
          <a:xfrm>
            <a:off x="311700" y="1216000"/>
            <a:ext cx="8520600" cy="37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Nios II Processor</a:t>
            </a:r>
            <a:endParaRPr/>
          </a:p>
          <a:p>
            <a:pPr indent="-342900" lvl="0" marL="457200" rtl="0" algn="l">
              <a:spcBef>
                <a:spcPts val="0"/>
              </a:spcBef>
              <a:spcAft>
                <a:spcPts val="0"/>
              </a:spcAft>
              <a:buSzPts val="1800"/>
              <a:buChar char="●"/>
            </a:pPr>
            <a:r>
              <a:rPr lang="en"/>
              <a:t>JTAG Port</a:t>
            </a:r>
            <a:endParaRPr/>
          </a:p>
          <a:p>
            <a:pPr indent="-342900" lvl="0" marL="457200" rtl="0" algn="l">
              <a:spcBef>
                <a:spcPts val="0"/>
              </a:spcBef>
              <a:spcAft>
                <a:spcPts val="0"/>
              </a:spcAft>
              <a:buSzPts val="1800"/>
              <a:buChar char="●"/>
            </a:pPr>
            <a:r>
              <a:rPr lang="en"/>
              <a:t>SD Card </a:t>
            </a:r>
            <a:r>
              <a:rPr lang="en"/>
              <a:t>Controller</a:t>
            </a:r>
            <a:endParaRPr/>
          </a:p>
          <a:p>
            <a:pPr indent="-342900" lvl="0" marL="457200" rtl="0" algn="l">
              <a:spcBef>
                <a:spcPts val="0"/>
              </a:spcBef>
              <a:spcAft>
                <a:spcPts val="0"/>
              </a:spcAft>
              <a:buSzPts val="1800"/>
              <a:buChar char="●"/>
            </a:pPr>
            <a:r>
              <a:rPr lang="en"/>
              <a:t>On-chip Memory</a:t>
            </a:r>
            <a:endParaRPr/>
          </a:p>
          <a:p>
            <a:pPr indent="-342900" lvl="0" marL="457200" rtl="0" algn="l">
              <a:spcBef>
                <a:spcPts val="0"/>
              </a:spcBef>
              <a:spcAft>
                <a:spcPts val="0"/>
              </a:spcAft>
              <a:buSzPts val="1800"/>
              <a:buChar char="●"/>
            </a:pPr>
            <a:r>
              <a:rPr lang="en"/>
              <a:t>Interval Timer</a:t>
            </a:r>
            <a:endParaRPr/>
          </a:p>
          <a:p>
            <a:pPr indent="-342900" lvl="0" marL="457200" rtl="0" algn="l">
              <a:spcBef>
                <a:spcPts val="0"/>
              </a:spcBef>
              <a:spcAft>
                <a:spcPts val="0"/>
              </a:spcAft>
              <a:buSzPts val="1800"/>
              <a:buChar char="●"/>
            </a:pPr>
            <a:r>
              <a:rPr lang="en"/>
              <a:t>System ID</a:t>
            </a:r>
            <a:endParaRPr/>
          </a:p>
          <a:p>
            <a:pPr indent="-342900" lvl="0" marL="457200" rtl="0" algn="l">
              <a:spcBef>
                <a:spcPts val="0"/>
              </a:spcBef>
              <a:spcAft>
                <a:spcPts val="0"/>
              </a:spcAft>
              <a:buSzPts val="1800"/>
              <a:buChar char="●"/>
            </a:pPr>
            <a:r>
              <a:rPr lang="en"/>
              <a:t>SRAM</a:t>
            </a:r>
            <a:endParaRPr/>
          </a:p>
          <a:p>
            <a:pPr indent="-342900" lvl="0" marL="457200" rtl="0" algn="l">
              <a:spcBef>
                <a:spcPts val="0"/>
              </a:spcBef>
              <a:spcAft>
                <a:spcPts val="0"/>
              </a:spcAft>
              <a:buSzPts val="1800"/>
              <a:buChar char="●"/>
            </a:pPr>
            <a:r>
              <a:rPr lang="en"/>
              <a:t>SDRAM</a:t>
            </a:r>
            <a:endParaRPr/>
          </a:p>
          <a:p>
            <a:pPr indent="-342900" lvl="0" marL="457200" rtl="0" algn="l">
              <a:spcBef>
                <a:spcPts val="0"/>
              </a:spcBef>
              <a:spcAft>
                <a:spcPts val="0"/>
              </a:spcAft>
              <a:buSzPts val="1800"/>
              <a:buChar char="●"/>
            </a:pPr>
            <a:r>
              <a:rPr lang="en"/>
              <a:t>Video_pll</a:t>
            </a:r>
            <a:endParaRPr/>
          </a:p>
          <a:p>
            <a:pPr indent="-342900" lvl="0" marL="457200" rtl="0" algn="l">
              <a:spcBef>
                <a:spcPts val="0"/>
              </a:spcBef>
              <a:spcAft>
                <a:spcPts val="0"/>
              </a:spcAft>
              <a:buSzPts val="1800"/>
              <a:buChar char="●"/>
            </a:pPr>
            <a:r>
              <a:rPr lang="en"/>
              <a:t>Scalar</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3905375" y="1152475"/>
            <a:ext cx="4926926" cy="35126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QSYS Build</a:t>
            </a:r>
            <a:endParaRPr/>
          </a:p>
        </p:txBody>
      </p:sp>
      <p:sp>
        <p:nvSpPr>
          <p:cNvPr id="89" name="Google Shape;89;p18"/>
          <p:cNvSpPr txBox="1"/>
          <p:nvPr>
            <p:ph idx="1" type="body"/>
          </p:nvPr>
        </p:nvSpPr>
        <p:spPr>
          <a:xfrm>
            <a:off x="311700" y="1152475"/>
            <a:ext cx="8649300" cy="399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Figure 1: First Half of Qsy</a:t>
            </a:r>
            <a:endParaRPr/>
          </a:p>
        </p:txBody>
      </p:sp>
      <p:pic>
        <p:nvPicPr>
          <p:cNvPr id="90" name="Google Shape;90;p18"/>
          <p:cNvPicPr preferRelativeResize="0"/>
          <p:nvPr/>
        </p:nvPicPr>
        <p:blipFill>
          <a:blip r:embed="rId3">
            <a:alphaModFix/>
          </a:blip>
          <a:stretch>
            <a:fillRect/>
          </a:stretch>
        </p:blipFill>
        <p:spPr>
          <a:xfrm>
            <a:off x="733075" y="1017726"/>
            <a:ext cx="7478449" cy="369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Qsys Build continued</a:t>
            </a:r>
            <a:endParaRPr sz="4000"/>
          </a:p>
        </p:txBody>
      </p:sp>
      <p:sp>
        <p:nvSpPr>
          <p:cNvPr id="96" name="Google Shape;96;p19"/>
          <p:cNvSpPr txBox="1"/>
          <p:nvPr>
            <p:ph idx="1" type="body"/>
          </p:nvPr>
        </p:nvSpPr>
        <p:spPr>
          <a:xfrm>
            <a:off x="311700" y="950375"/>
            <a:ext cx="8616000" cy="4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2286000" rtl="0" algn="l">
              <a:spcBef>
                <a:spcPts val="1600"/>
              </a:spcBef>
              <a:spcAft>
                <a:spcPts val="0"/>
              </a:spcAft>
              <a:buNone/>
            </a:pPr>
            <a:r>
              <a:rPr lang="en"/>
              <a:t>Figure 2: Second half of Qsys with no errors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1616687" y="1267612"/>
            <a:ext cx="6006025" cy="3558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Quartus Instantiations</a:t>
            </a:r>
            <a:endParaRPr sz="4000"/>
          </a:p>
        </p:txBody>
      </p:sp>
      <p:sp>
        <p:nvSpPr>
          <p:cNvPr id="103" name="Google Shape;103;p20"/>
          <p:cNvSpPr txBox="1"/>
          <p:nvPr>
            <p:ph idx="1" type="body"/>
          </p:nvPr>
        </p:nvSpPr>
        <p:spPr>
          <a:xfrm>
            <a:off x="311700" y="898375"/>
            <a:ext cx="8520600" cy="4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Figure 3: V.file with connections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1324350" y="1447100"/>
            <a:ext cx="7044726" cy="300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Pin Planner sdcard</a:t>
            </a:r>
            <a:endParaRPr sz="4100"/>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Figure 4: Pin Placement according to Design</a:t>
            </a:r>
            <a:endParaRPr/>
          </a:p>
        </p:txBody>
      </p:sp>
      <p:pic>
        <p:nvPicPr>
          <p:cNvPr id="111" name="Google Shape;111;p21"/>
          <p:cNvPicPr preferRelativeResize="0"/>
          <p:nvPr/>
        </p:nvPicPr>
        <p:blipFill>
          <a:blip r:embed="rId3">
            <a:alphaModFix/>
          </a:blip>
          <a:stretch>
            <a:fillRect/>
          </a:stretch>
        </p:blipFill>
        <p:spPr>
          <a:xfrm>
            <a:off x="2007825" y="1152475"/>
            <a:ext cx="5790826" cy="3935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