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F4597FF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ECE47DA-EF61-7420-4E53-E2EDF2F5C568}" name="Maxime Del Ben" initials="MD" userId="327652f4f167eee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omments/modernComment_102_F4597FF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BF2B711-E87A-43CE-BF5D-8736B413E459}" authorId="{AECE47DA-EF61-7420-4E53-E2EDF2F5C568}" created="2024-12-13T19:15:36.9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99506163" sldId="258"/>
      <ac:spMk id="22" creationId="{D704A11E-00EE-F262-992F-D1858F3E3CEF}"/>
      <ac:txMk cp="10">
        <ac:context len="33" hash="1229225968"/>
      </ac:txMk>
    </ac:txMkLst>
    <p188:pos x="1298027" y="272601"/>
    <p188:txBody>
      <a:bodyPr/>
      <a:lstStyle/>
      <a:p>
        <a:r>
          <a:rPr lang="fr-FR"/>
          <a:t>Variation permet de remplacer par «Upside» si c’est un achat et «Downside» pour une baisse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226C7-DCD7-C917-01BD-1A7FC3F25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688B2E-AF3F-ACFE-AE28-72388A764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AA129C-09DB-A944-6C8F-9489E119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301-5D03-4CC9-8F52-37A27EA6ED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17949-B648-8B57-1715-939526E5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7FE3F3-62C7-B956-30A2-093166D9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13DA-5371-4557-85E8-1ED7698B7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14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CE5F2-D183-F13B-F8B7-865BA48D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E7C1DC-33F0-ADE2-F2D9-0FC151486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4667E1-335C-E985-B01C-BCB5EFC1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301-5D03-4CC9-8F52-37A27EA6ED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496BF-3880-4502-D68E-BCA4F7DA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18B64D-74BA-6683-3901-F493C5B1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13DA-5371-4557-85E8-1ED7698B7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5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A300CD-9752-3667-47F5-FEE35568D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366723-F3F5-116F-4A16-62B118109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03A33B-C125-0215-4631-71A084FF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301-5D03-4CC9-8F52-37A27EA6ED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78057-543F-BE82-7FA7-3E6B491F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A4AF5A-838B-4797-F385-F8DE63DF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13DA-5371-4557-85E8-1ED7698B7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64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31119-F2E4-754E-7140-4E475F8B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59BEE-D954-BAAF-2B1A-B131B1600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25A314-3BBF-33C1-99EB-39D1A1B3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301-5D03-4CC9-8F52-37A27EA6ED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81AC09-FA49-8C95-5E01-3F6A8C3D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DAB9F4-661D-8D4C-F3C8-F146C1D9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13DA-5371-4557-85E8-1ED7698B7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94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6CA99-1DAF-7415-B49B-F7BD51EB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F27AD9-147D-1571-8D3D-2B730E52F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EB6DFD-EF31-6051-14A3-6B9B995E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301-5D03-4CC9-8F52-37A27EA6ED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134CB-8E27-E206-1883-ACD468C0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8D631-A4C2-68F2-50B1-F369EF4C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13DA-5371-4557-85E8-1ED7698B7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69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81A57-A71A-6663-C998-7B1D78F4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BF598-E9BC-31D3-9EEE-5874AB459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8D89C9-5EB2-AD68-7B42-028901A4C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12CAFD-26D7-048D-62B4-FF9CDFE1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301-5D03-4CC9-8F52-37A27EA6ED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BEC014-95F4-9127-F466-581728B6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8E3531-91CF-3054-1175-D7DBA31D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13DA-5371-4557-85E8-1ED7698B7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89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77FD9-D3BB-D534-011A-005F37E9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1F3CDD-AC38-8F66-E3F0-498A297F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1D1CED-1545-BD56-A207-E70D088F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0F4E82-8BFB-C23F-0AEE-19F306B4C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5139BE-FE93-E376-7DB4-36D86EB00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58E6D2-1FDF-402B-03EC-38A51D22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301-5D03-4CC9-8F52-37A27EA6ED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CDB5C8-B789-8595-9994-6F7F3539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8CB4E6-8F18-8B8B-EF88-DEB4A3A7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13DA-5371-4557-85E8-1ED7698B7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25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451D0-794B-07F3-E3B7-DC956A7F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93AABE-D81C-C35A-DFFF-4B39198F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301-5D03-4CC9-8F52-37A27EA6ED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9E5611-C0DE-D1DF-6D04-F68AD926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27DA9F-E2C8-9875-C953-595D7D1C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13DA-5371-4557-85E8-1ED7698B7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89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239021-8488-F076-403D-78988727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301-5D03-4CC9-8F52-37A27EA6ED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B3798E-F2F6-AF47-BBF8-91C75AC4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7184B0-31C2-07C4-7641-AF7634F4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13DA-5371-4557-85E8-1ED7698B7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09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F9D11-2A7E-7649-7A0D-25D52D99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FBD21C-7E2F-9469-AA23-24CF50194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A898E1-D543-6598-4196-BE40C51C9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52CE85-6DDB-0D2C-FA1E-830B4CA6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301-5D03-4CC9-8F52-37A27EA6ED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BE3979-989B-9B15-45E5-B7A521DD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00AF14-40FE-A1DF-AAFA-D7334A6B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13DA-5371-4557-85E8-1ED7698B7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36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FE176-A6A8-562B-3636-B3F57CE0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BB315B-AEFD-380E-DF73-C6C7F5F90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D74F5B-34AB-3099-7D50-D653065F0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4EFCE3-94ED-5AEF-BF6F-EFFEA852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9301-5D03-4CC9-8F52-37A27EA6ED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E961B2-6415-0F4D-43C9-7105C134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ED67A9-F57E-981D-CC75-452FB31A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13DA-5371-4557-85E8-1ED7698B7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29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5F11EC-9702-C54B-4A72-DD827B0E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5DDCDE-8CDA-7FB7-D4B1-FE4BBE02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51730A-1ABD-F422-0F2C-B22BF7EC4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C9301-5D03-4CC9-8F52-37A27EA6ED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618FAB-9AEA-29FC-C807-79C587C56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9EBDA-7BCF-F4CC-41CD-B77197E2B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A13DA-5371-4557-85E8-1ED7698B7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F4597FF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B826D03-C1CF-4DA3-B83F-0E74CFAE365B}"/>
              </a:ext>
            </a:extLst>
          </p:cNvPr>
          <p:cNvSpPr/>
          <p:nvPr/>
        </p:nvSpPr>
        <p:spPr>
          <a:xfrm>
            <a:off x="6739129" y="543240"/>
            <a:ext cx="5358384" cy="3630630"/>
          </a:xfrm>
          <a:prstGeom prst="rect">
            <a:avLst/>
          </a:prstGeom>
          <a:solidFill>
            <a:srgbClr val="215F9A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F9BFA-FB83-9A21-79C6-079BCDA8AE16}"/>
              </a:ext>
            </a:extLst>
          </p:cNvPr>
          <p:cNvSpPr/>
          <p:nvPr/>
        </p:nvSpPr>
        <p:spPr>
          <a:xfrm>
            <a:off x="-1" y="-12089"/>
            <a:ext cx="12192000" cy="47518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9180C6-B413-7E89-9996-8D0FF83F3861}"/>
              </a:ext>
            </a:extLst>
          </p:cNvPr>
          <p:cNvSpPr txBox="1"/>
          <p:nvPr/>
        </p:nvSpPr>
        <p:spPr>
          <a:xfrm>
            <a:off x="6739128" y="883995"/>
            <a:ext cx="53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description</a:t>
            </a:r>
            <a:endParaRPr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7EC6482B-08BB-C02C-D2F4-0684512DC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388235"/>
              </p:ext>
            </p:extLst>
          </p:nvPr>
        </p:nvGraphicFramePr>
        <p:xfrm>
          <a:off x="93980" y="4254017"/>
          <a:ext cx="7200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62613162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748779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1681615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25867505"/>
                    </a:ext>
                  </a:extLst>
                </a:gridCol>
              </a:tblGrid>
              <a:tr h="30750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Data/</a:t>
                      </a:r>
                      <a:r>
                        <a:rPr lang="fr-FR" dirty="0" err="1"/>
                        <a:t>Year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N-1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N-2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32635"/>
                  </a:ext>
                </a:extLst>
              </a:tr>
              <a:tr h="307505">
                <a:tc>
                  <a:txBody>
                    <a:bodyPr/>
                    <a:lstStyle/>
                    <a:p>
                      <a:r>
                        <a:rPr lang="fr-FR" sz="1600" dirty="0"/>
                        <a:t>Revenues*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4563"/>
                  </a:ext>
                </a:extLst>
              </a:tr>
              <a:tr h="307505">
                <a:tc>
                  <a:txBody>
                    <a:bodyPr/>
                    <a:lstStyle/>
                    <a:p>
                      <a:r>
                        <a:rPr lang="fr-FR" sz="1600" dirty="0"/>
                        <a:t>EBITDA*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85514"/>
                  </a:ext>
                </a:extLst>
              </a:tr>
              <a:tr h="307505">
                <a:tc>
                  <a:txBody>
                    <a:bodyPr/>
                    <a:lstStyle/>
                    <a:p>
                      <a:r>
                        <a:rPr lang="fr-FR" sz="1600" dirty="0"/>
                        <a:t>EBIT*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36046"/>
                  </a:ext>
                </a:extLst>
              </a:tr>
              <a:tr h="307505">
                <a:tc>
                  <a:txBody>
                    <a:bodyPr/>
                    <a:lstStyle/>
                    <a:p>
                      <a:r>
                        <a:rPr lang="fr-FR" sz="1600" dirty="0"/>
                        <a:t>Net </a:t>
                      </a:r>
                      <a:r>
                        <a:rPr lang="fr-FR" sz="1600" dirty="0" err="1"/>
                        <a:t>Debt</a:t>
                      </a:r>
                      <a:r>
                        <a:rPr lang="fr-FR" sz="1600" dirty="0"/>
                        <a:t> / EBITDA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96448"/>
                  </a:ext>
                </a:extLst>
              </a:tr>
              <a:tr h="307505">
                <a:tc>
                  <a:txBody>
                    <a:bodyPr/>
                    <a:lstStyle/>
                    <a:p>
                      <a:r>
                        <a:rPr lang="fr-FR" sz="1600" dirty="0"/>
                        <a:t>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61899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6CC3A1EC-7338-F69E-EE0E-969C5BA3A6AE}"/>
              </a:ext>
            </a:extLst>
          </p:cNvPr>
          <p:cNvSpPr txBox="1"/>
          <p:nvPr/>
        </p:nvSpPr>
        <p:spPr>
          <a:xfrm>
            <a:off x="7293980" y="4185269"/>
            <a:ext cx="4803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/>
              <a:t>Ticker:  </a:t>
            </a:r>
            <a:r>
              <a:rPr lang="fr-FR" dirty="0" err="1"/>
              <a:t>symbol</a:t>
            </a:r>
            <a:r>
              <a:rPr dirty="0"/>
              <a:t> </a:t>
            </a:r>
          </a:p>
          <a:p>
            <a:r>
              <a:rPr dirty="0"/>
              <a:t>Sector:  </a:t>
            </a:r>
            <a:r>
              <a:rPr lang="fr-FR" sz="1800" dirty="0" err="1"/>
              <a:t>sector</a:t>
            </a:r>
            <a:r>
              <a:rPr dirty="0"/>
              <a:t> </a:t>
            </a:r>
          </a:p>
          <a:p>
            <a:r>
              <a:rPr dirty="0"/>
              <a:t>Dividend Yield:  </a:t>
            </a:r>
            <a:r>
              <a:rPr lang="fr-FR" sz="1800" dirty="0" err="1"/>
              <a:t>dividendYield</a:t>
            </a:r>
            <a:r>
              <a:rPr lang="fr-FR" sz="1800" dirty="0"/>
              <a:t>%</a:t>
            </a:r>
            <a:endParaRPr dirty="0"/>
          </a:p>
          <a:p>
            <a:r>
              <a:rPr dirty="0"/>
              <a:t>Currency:  </a:t>
            </a:r>
            <a:r>
              <a:rPr lang="fr-FR" sz="1800" dirty="0" err="1"/>
              <a:t>currency</a:t>
            </a:r>
            <a:r>
              <a:rPr dirty="0"/>
              <a:t> </a:t>
            </a:r>
          </a:p>
          <a:p>
            <a:r>
              <a:rPr dirty="0"/>
              <a:t>Market capitalization*:  </a:t>
            </a:r>
            <a:r>
              <a:rPr lang="fr-FR" sz="1800" dirty="0" err="1"/>
              <a:t>marketCap</a:t>
            </a:r>
            <a:r>
              <a:rPr dirty="0"/>
              <a:t> </a:t>
            </a:r>
          </a:p>
          <a:p>
            <a:r>
              <a:rPr dirty="0"/>
              <a:t>Beta (5Y monthly):  </a:t>
            </a:r>
            <a:r>
              <a:rPr lang="fr-FR" sz="1800" dirty="0"/>
              <a:t>beta</a:t>
            </a:r>
            <a:r>
              <a:rPr dirty="0"/>
              <a:t> </a:t>
            </a:r>
          </a:p>
          <a:p>
            <a:r>
              <a:rPr dirty="0"/>
              <a:t>Overall average annual return:  </a:t>
            </a:r>
            <a:r>
              <a:rPr lang="fr-FR" sz="1800" dirty="0" err="1"/>
              <a:t>overall</a:t>
            </a:r>
            <a:endParaRPr lang="fr-FR" sz="1800" dirty="0"/>
          </a:p>
          <a:p>
            <a:r>
              <a:rPr dirty="0"/>
              <a:t>Stock’s 5-year annualized return:  </a:t>
            </a:r>
            <a:r>
              <a:rPr lang="fr-FR" dirty="0"/>
              <a:t>5y</a:t>
            </a:r>
          </a:p>
          <a:p>
            <a:r>
              <a:rPr dirty="0"/>
              <a:t>Stock’s 3-year annualized return :  </a:t>
            </a:r>
            <a:r>
              <a:rPr lang="fr-FR" dirty="0"/>
              <a:t>3y</a:t>
            </a:r>
            <a:endParaRPr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F115FDB-A8BB-AF15-2AA1-E69F33304BB6}"/>
              </a:ext>
            </a:extLst>
          </p:cNvPr>
          <p:cNvSpPr txBox="1"/>
          <p:nvPr/>
        </p:nvSpPr>
        <p:spPr>
          <a:xfrm>
            <a:off x="0" y="1555303"/>
            <a:ext cx="344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Stock_chart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4BCFDAF-B8E2-0053-1A0C-857AA5889CA3}"/>
              </a:ext>
            </a:extLst>
          </p:cNvPr>
          <p:cNvSpPr txBox="1"/>
          <p:nvPr/>
        </p:nvSpPr>
        <p:spPr>
          <a:xfrm>
            <a:off x="93980" y="6474367"/>
            <a:ext cx="39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*In millions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944448-2CA0-C5F2-5AF6-90B889520E36}"/>
              </a:ext>
            </a:extLst>
          </p:cNvPr>
          <p:cNvSpPr txBox="1"/>
          <p:nvPr/>
        </p:nvSpPr>
        <p:spPr>
          <a:xfrm>
            <a:off x="-1" y="319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shortName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C90F47-445E-413B-5059-B6D17850E58E}"/>
              </a:ext>
            </a:extLst>
          </p:cNvPr>
          <p:cNvSpPr/>
          <p:nvPr/>
        </p:nvSpPr>
        <p:spPr>
          <a:xfrm>
            <a:off x="6739129" y="528365"/>
            <a:ext cx="5358384" cy="3298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53B75A-FD55-8CF1-2FE8-32AB05195C6F}"/>
              </a:ext>
            </a:extLst>
          </p:cNvPr>
          <p:cNvSpPr txBox="1"/>
          <p:nvPr/>
        </p:nvSpPr>
        <p:spPr>
          <a:xfrm>
            <a:off x="6739128" y="499788"/>
            <a:ext cx="535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>
                <a:solidFill>
                  <a:srgbClr val="FFFFFF"/>
                </a:solidFill>
              </a:rPr>
              <a:t>Description of </a:t>
            </a:r>
            <a:r>
              <a:rPr lang="fr-FR" b="1" dirty="0" err="1">
                <a:solidFill>
                  <a:schemeClr val="bg1"/>
                </a:solidFill>
              </a:rPr>
              <a:t>shortName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6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C7F65AA-FFF9-EF39-C88B-FA311D01B747}"/>
              </a:ext>
            </a:extLst>
          </p:cNvPr>
          <p:cNvSpPr/>
          <p:nvPr/>
        </p:nvSpPr>
        <p:spPr>
          <a:xfrm>
            <a:off x="6786292" y="5963129"/>
            <a:ext cx="5210930" cy="620038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A3FD7F-73AF-93BA-05A8-67323FF5EC74}"/>
              </a:ext>
            </a:extLst>
          </p:cNvPr>
          <p:cNvSpPr/>
          <p:nvPr/>
        </p:nvSpPr>
        <p:spPr>
          <a:xfrm>
            <a:off x="0" y="0"/>
            <a:ext cx="12192000" cy="85997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shortName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E3A28DF-8F92-DD31-79E7-263FFD0EE7EC}"/>
              </a:ext>
            </a:extLst>
          </p:cNvPr>
          <p:cNvSpPr txBox="1"/>
          <p:nvPr/>
        </p:nvSpPr>
        <p:spPr>
          <a:xfrm>
            <a:off x="6816370" y="6041647"/>
            <a:ext cx="51808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ESG risk ratings are classified into five levels of risk: negligible (0-10), low (10-20), medium (20-30), high (30-40), and severe (40+).</a:t>
            </a:r>
            <a:endParaRPr lang="fr-FR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CF7AF6-BAAA-A2FB-08D3-5C0E7B3EC596}"/>
              </a:ext>
            </a:extLst>
          </p:cNvPr>
          <p:cNvSpPr/>
          <p:nvPr/>
        </p:nvSpPr>
        <p:spPr>
          <a:xfrm>
            <a:off x="6786291" y="952902"/>
            <a:ext cx="5210930" cy="4861331"/>
          </a:xfrm>
          <a:prstGeom prst="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869005-6717-BE3E-AC96-E160F03B8664}"/>
              </a:ext>
            </a:extLst>
          </p:cNvPr>
          <p:cNvSpPr/>
          <p:nvPr/>
        </p:nvSpPr>
        <p:spPr>
          <a:xfrm>
            <a:off x="6786291" y="952902"/>
            <a:ext cx="52109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solidFill>
                  <a:srgbClr val="FFFFFF"/>
                </a:solidFill>
              </a:rPr>
              <a:t>ESG Risk rating of </a:t>
            </a:r>
            <a:r>
              <a:rPr lang="fr-FR" b="1" dirty="0" err="1">
                <a:solidFill>
                  <a:schemeClr val="bg1"/>
                </a:solidFill>
              </a:rPr>
              <a:t>shortName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659818-5FC8-5AB5-588D-6204F38CCFC6}"/>
              </a:ext>
            </a:extLst>
          </p:cNvPr>
          <p:cNvSpPr/>
          <p:nvPr/>
        </p:nvSpPr>
        <p:spPr>
          <a:xfrm>
            <a:off x="6786291" y="3424944"/>
            <a:ext cx="52109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solidFill>
                  <a:srgbClr val="FFFFFF"/>
                </a:solidFill>
              </a:rPr>
              <a:t>Controversy level of </a:t>
            </a:r>
            <a:r>
              <a:rPr lang="fr-FR" b="1" dirty="0" err="1">
                <a:solidFill>
                  <a:schemeClr val="bg1"/>
                </a:solidFill>
              </a:rPr>
              <a:t>shortName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81F8B06-69FE-D8BD-35B4-E6C6974F3D89}"/>
              </a:ext>
            </a:extLst>
          </p:cNvPr>
          <p:cNvSpPr txBox="1"/>
          <p:nvPr/>
        </p:nvSpPr>
        <p:spPr>
          <a:xfrm>
            <a:off x="9423674" y="4057917"/>
            <a:ext cx="249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level_contro</a:t>
            </a:r>
            <a:endParaRPr sz="2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04CCC4-F2F3-B2D4-B590-A85EAB1CBD3D}"/>
              </a:ext>
            </a:extLst>
          </p:cNvPr>
          <p:cNvSpPr txBox="1"/>
          <p:nvPr/>
        </p:nvSpPr>
        <p:spPr>
          <a:xfrm>
            <a:off x="8783782" y="1605055"/>
            <a:ext cx="3057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total-</a:t>
            </a:r>
            <a:r>
              <a:rPr lang="fr-FR" sz="4000" dirty="0" err="1"/>
              <a:t>esg</a:t>
            </a:r>
            <a:endParaRPr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D0A8AA-C069-633C-2B67-3DB1C856A9CA}"/>
              </a:ext>
            </a:extLst>
          </p:cNvPr>
          <p:cNvSpPr/>
          <p:nvPr/>
        </p:nvSpPr>
        <p:spPr>
          <a:xfrm>
            <a:off x="164698" y="1228223"/>
            <a:ext cx="6428605" cy="5354944"/>
          </a:xfrm>
          <a:prstGeom prst="rect">
            <a:avLst/>
          </a:prstGeom>
          <a:solidFill>
            <a:srgbClr val="215F9A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680C93-F6CE-6135-DC5F-D5CE67E58B9D}"/>
              </a:ext>
            </a:extLst>
          </p:cNvPr>
          <p:cNvSpPr txBox="1"/>
          <p:nvPr/>
        </p:nvSpPr>
        <p:spPr>
          <a:xfrm>
            <a:off x="268882" y="1082098"/>
            <a:ext cx="62335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C27E8-7519-757B-3601-F020D7E6A2B0}"/>
              </a:ext>
            </a:extLst>
          </p:cNvPr>
          <p:cNvSpPr/>
          <p:nvPr/>
        </p:nvSpPr>
        <p:spPr>
          <a:xfrm>
            <a:off x="164699" y="944797"/>
            <a:ext cx="6428605" cy="2834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solidFill>
                  <a:srgbClr val="FFFFFF"/>
                </a:solidFill>
              </a:rPr>
              <a:t>Latest News of </a:t>
            </a:r>
            <a:r>
              <a:rPr lang="fr-FR" b="1" dirty="0" err="1">
                <a:solidFill>
                  <a:schemeClr val="bg1"/>
                </a:solidFill>
              </a:rPr>
              <a:t>shortName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414A16-FE4F-D9DC-B7A5-B07D6BEF0D5C}"/>
              </a:ext>
            </a:extLst>
          </p:cNvPr>
          <p:cNvSpPr txBox="1"/>
          <p:nvPr/>
        </p:nvSpPr>
        <p:spPr>
          <a:xfrm>
            <a:off x="6899564" y="4025927"/>
            <a:ext cx="195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Scale</a:t>
            </a:r>
            <a:r>
              <a:rPr lang="fr-FR" dirty="0"/>
              <a:t> 1 to 5</a:t>
            </a:r>
          </a:p>
          <a:p>
            <a:r>
              <a:rPr lang="fr-FR" dirty="0"/>
              <a:t>(5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worst</a:t>
            </a:r>
            <a:r>
              <a:rPr lang="fr-FR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E98A95-142A-1CB9-A9AE-FB8136E6EC7C}"/>
              </a:ext>
            </a:extLst>
          </p:cNvPr>
          <p:cNvSpPr txBox="1"/>
          <p:nvPr/>
        </p:nvSpPr>
        <p:spPr>
          <a:xfrm>
            <a:off x="6991927" y="4941455"/>
            <a:ext cx="186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controversy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FA6E9C-B332-E27A-080B-B49F6D1DB73E}"/>
              </a:ext>
            </a:extLst>
          </p:cNvPr>
          <p:cNvSpPr txBox="1"/>
          <p:nvPr/>
        </p:nvSpPr>
        <p:spPr>
          <a:xfrm>
            <a:off x="8656107" y="4830822"/>
            <a:ext cx="326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related_contro</a:t>
            </a:r>
            <a:endParaRPr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75D5F6C-96D5-22AF-B7AA-321DE0AC7711}"/>
              </a:ext>
            </a:extLst>
          </p:cNvPr>
          <p:cNvSpPr txBox="1"/>
          <p:nvPr/>
        </p:nvSpPr>
        <p:spPr>
          <a:xfrm>
            <a:off x="6991927" y="2863273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Rating date :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2ABFAC-DDC1-1200-8E1E-2762AAB27E6B}"/>
              </a:ext>
            </a:extLst>
          </p:cNvPr>
          <p:cNvSpPr txBox="1"/>
          <p:nvPr/>
        </p:nvSpPr>
        <p:spPr>
          <a:xfrm>
            <a:off x="9056255" y="2863273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month</a:t>
            </a:r>
            <a:endParaRPr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707D259-A3E0-8907-03F7-2EC53E5AAE9C}"/>
              </a:ext>
            </a:extLst>
          </p:cNvPr>
          <p:cNvSpPr txBox="1"/>
          <p:nvPr/>
        </p:nvSpPr>
        <p:spPr>
          <a:xfrm>
            <a:off x="8415962" y="2856990"/>
            <a:ext cx="71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year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060E4D-6D53-5588-D1AC-309186633A28}"/>
              </a:ext>
            </a:extLst>
          </p:cNvPr>
          <p:cNvSpPr txBox="1"/>
          <p:nvPr/>
        </p:nvSpPr>
        <p:spPr>
          <a:xfrm>
            <a:off x="6991927" y="1716094"/>
            <a:ext cx="1468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Score : 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B1E64C7-E4F0-070F-7ABA-F442F747AB88}"/>
              </a:ext>
            </a:extLst>
          </p:cNvPr>
          <p:cNvCxnSpPr/>
          <p:nvPr/>
        </p:nvCxnSpPr>
        <p:spPr>
          <a:xfrm flipH="1">
            <a:off x="9028544" y="2940056"/>
            <a:ext cx="82036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7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DE39C8-BAFE-4AEA-2808-CF8381593ADC}"/>
              </a:ext>
            </a:extLst>
          </p:cNvPr>
          <p:cNvSpPr/>
          <p:nvPr/>
        </p:nvSpPr>
        <p:spPr>
          <a:xfrm>
            <a:off x="4706465" y="1172885"/>
            <a:ext cx="7149098" cy="3915361"/>
          </a:xfrm>
          <a:prstGeom prst="rect">
            <a:avLst/>
          </a:prstGeom>
          <a:solidFill>
            <a:srgbClr val="215F9A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50BC6-F439-5ECB-18EE-99CCD7B803C8}"/>
              </a:ext>
            </a:extLst>
          </p:cNvPr>
          <p:cNvSpPr/>
          <p:nvPr/>
        </p:nvSpPr>
        <p:spPr>
          <a:xfrm>
            <a:off x="0" y="0"/>
            <a:ext cx="12192000" cy="85997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shortName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CA479B-5E0A-DD66-6704-8F3B1CF1AF39}"/>
              </a:ext>
            </a:extLst>
          </p:cNvPr>
          <p:cNvSpPr txBox="1"/>
          <p:nvPr/>
        </p:nvSpPr>
        <p:spPr>
          <a:xfrm>
            <a:off x="9028337" y="1422403"/>
            <a:ext cx="282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/>
              <a:t>reco_key</a:t>
            </a:r>
            <a:endParaRPr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B86AC2-9254-440C-4336-C72561E4B497}"/>
              </a:ext>
            </a:extLst>
          </p:cNvPr>
          <p:cNvSpPr/>
          <p:nvPr/>
        </p:nvSpPr>
        <p:spPr>
          <a:xfrm>
            <a:off x="212435" y="5901500"/>
            <a:ext cx="11643127" cy="855916"/>
          </a:xfrm>
          <a:prstGeom prst="rect">
            <a:avLst/>
          </a:prstGeom>
          <a:solidFill>
            <a:srgbClr val="215F9A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6C06D-F609-2441-3E4C-C6BCB08ED541}"/>
              </a:ext>
            </a:extLst>
          </p:cNvPr>
          <p:cNvSpPr/>
          <p:nvPr/>
        </p:nvSpPr>
        <p:spPr>
          <a:xfrm>
            <a:off x="212435" y="5523060"/>
            <a:ext cx="11643127" cy="28073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solidFill>
                  <a:srgbClr val="FFFFFF"/>
                </a:solidFill>
              </a:rPr>
              <a:t>Next events of </a:t>
            </a:r>
            <a:r>
              <a:rPr lang="fr-FR" b="1" dirty="0" err="1">
                <a:solidFill>
                  <a:schemeClr val="bg1"/>
                </a:solidFill>
              </a:rPr>
              <a:t>shortName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B79EFC5-F0CD-0BC9-E625-80CCE41054C4}"/>
              </a:ext>
            </a:extLst>
          </p:cNvPr>
          <p:cNvSpPr txBox="1"/>
          <p:nvPr/>
        </p:nvSpPr>
        <p:spPr>
          <a:xfrm>
            <a:off x="693473" y="5918270"/>
            <a:ext cx="293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next_event1</a:t>
            </a:r>
            <a:endParaRPr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442B371-E658-3EC4-6D29-C7F3B10D2F17}"/>
              </a:ext>
            </a:extLst>
          </p:cNvPr>
          <p:cNvSpPr txBox="1"/>
          <p:nvPr/>
        </p:nvSpPr>
        <p:spPr>
          <a:xfrm>
            <a:off x="4706465" y="5907972"/>
            <a:ext cx="293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next</a:t>
            </a:r>
            <a:r>
              <a:rPr lang="fr-FR"/>
              <a:t>_event2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5393E2-7230-69FB-4324-295112D1AB84}"/>
              </a:ext>
            </a:extLst>
          </p:cNvPr>
          <p:cNvSpPr txBox="1"/>
          <p:nvPr/>
        </p:nvSpPr>
        <p:spPr>
          <a:xfrm>
            <a:off x="8756904" y="5915457"/>
            <a:ext cx="289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next_event3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549E7A-066C-5FEE-2639-AD5865863ACC}"/>
              </a:ext>
            </a:extLst>
          </p:cNvPr>
          <p:cNvSpPr txBox="1"/>
          <p:nvPr/>
        </p:nvSpPr>
        <p:spPr>
          <a:xfrm>
            <a:off x="693473" y="6360236"/>
            <a:ext cx="225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date_next_event1</a:t>
            </a:r>
            <a:endParaRPr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AC0A55E-5037-4B81-E05C-A6BC30B48999}"/>
              </a:ext>
            </a:extLst>
          </p:cNvPr>
          <p:cNvSpPr txBox="1"/>
          <p:nvPr/>
        </p:nvSpPr>
        <p:spPr>
          <a:xfrm>
            <a:off x="4838700" y="6355473"/>
            <a:ext cx="225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date_next_event2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7BFF35E-51A2-1C49-C18A-9A8C5AED669A}"/>
              </a:ext>
            </a:extLst>
          </p:cNvPr>
          <p:cNvSpPr txBox="1"/>
          <p:nvPr/>
        </p:nvSpPr>
        <p:spPr>
          <a:xfrm>
            <a:off x="8756904" y="6338450"/>
            <a:ext cx="225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date_next_event3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D8963F-DEB6-7034-F963-B050E1088FD3}"/>
              </a:ext>
            </a:extLst>
          </p:cNvPr>
          <p:cNvSpPr/>
          <p:nvPr/>
        </p:nvSpPr>
        <p:spPr>
          <a:xfrm>
            <a:off x="212436" y="3321937"/>
            <a:ext cx="4421134" cy="1766309"/>
          </a:xfrm>
          <a:prstGeom prst="rect">
            <a:avLst/>
          </a:prstGeom>
          <a:solidFill>
            <a:srgbClr val="215F9A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040634F-ED5A-5338-A6AE-223DFEF0CD6E}"/>
              </a:ext>
            </a:extLst>
          </p:cNvPr>
          <p:cNvSpPr txBox="1"/>
          <p:nvPr/>
        </p:nvSpPr>
        <p:spPr>
          <a:xfrm>
            <a:off x="1625599" y="3896040"/>
            <a:ext cx="288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upside_downside</a:t>
            </a:r>
            <a:endParaRPr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04A11E-00EE-F262-992F-D1858F3E3CEF}"/>
              </a:ext>
            </a:extLst>
          </p:cNvPr>
          <p:cNvSpPr/>
          <p:nvPr/>
        </p:nvSpPr>
        <p:spPr>
          <a:xfrm>
            <a:off x="212435" y="3321937"/>
            <a:ext cx="4429374" cy="23985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solidFill>
                  <a:srgbClr val="FFFFFF"/>
                </a:solidFill>
              </a:rPr>
              <a:t>Potential variation of </a:t>
            </a:r>
            <a:r>
              <a:rPr lang="fr-FR" b="1" dirty="0" err="1">
                <a:solidFill>
                  <a:schemeClr val="bg1"/>
                </a:solidFill>
              </a:rPr>
              <a:t>shortName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745B5-C19A-7159-20FB-68D4A53B5665}"/>
              </a:ext>
            </a:extLst>
          </p:cNvPr>
          <p:cNvSpPr txBox="1"/>
          <p:nvPr/>
        </p:nvSpPr>
        <p:spPr>
          <a:xfrm>
            <a:off x="5015345" y="1487055"/>
            <a:ext cx="411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Recommendation</a:t>
            </a:r>
            <a:r>
              <a:rPr lang="fr-FR" sz="3600" dirty="0"/>
              <a:t> 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D0E7C5-6BFC-C94B-1053-388666B12B9E}"/>
              </a:ext>
            </a:extLst>
          </p:cNvPr>
          <p:cNvSpPr txBox="1"/>
          <p:nvPr/>
        </p:nvSpPr>
        <p:spPr>
          <a:xfrm>
            <a:off x="5015345" y="3057570"/>
            <a:ext cx="169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Target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A17DBA-D5B6-3E80-6EDC-8583BA808588}"/>
              </a:ext>
            </a:extLst>
          </p:cNvPr>
          <p:cNvSpPr txBox="1"/>
          <p:nvPr/>
        </p:nvSpPr>
        <p:spPr>
          <a:xfrm>
            <a:off x="6770255" y="3223491"/>
            <a:ext cx="495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Price_consensus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95061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52c7002-9500-4dae-8191-2390af08e7f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A6A6A643D269428F9DA325E015787D" ma:contentTypeVersion="6" ma:contentTypeDescription="Crée un document." ma:contentTypeScope="" ma:versionID="b7665a12bc7a21efa8207ac022869a9a">
  <xsd:schema xmlns:xsd="http://www.w3.org/2001/XMLSchema" xmlns:xs="http://www.w3.org/2001/XMLSchema" xmlns:p="http://schemas.microsoft.com/office/2006/metadata/properties" xmlns:ns3="452c7002-9500-4dae-8191-2390af08e7f8" targetNamespace="http://schemas.microsoft.com/office/2006/metadata/properties" ma:root="true" ma:fieldsID="cda922cc163919bafd2b9bc9be930d23" ns3:_="">
    <xsd:import namespace="452c7002-9500-4dae-8191-2390af08e7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c7002-9500-4dae-8191-2390af08e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73F51D-06C0-489D-B0F7-839A17337FA0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452c7002-9500-4dae-8191-2390af08e7f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ECA022A-E7A6-4E26-85D0-838AE38EFE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BBBF57-8B96-48FB-8438-7135276D3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c7002-9500-4dae-8191-2390af08e7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189</Words>
  <Application>Microsoft Office PowerPoint</Application>
  <PresentationFormat>Grand écran</PresentationFormat>
  <Paragraphs>69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Maxime Del Ben</dc:creator>
  <cp:lastModifiedBy>Anthony Meneguzzo</cp:lastModifiedBy>
  <cp:revision>63</cp:revision>
  <dcterms:created xsi:type="dcterms:W3CDTF">2024-12-13T17:17:04Z</dcterms:created>
  <dcterms:modified xsi:type="dcterms:W3CDTF">2025-05-08T23:25:56Z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c20be7-c3a5-46e3-9158-fa8a02ce2395_Enabled">
    <vt:lpwstr>true</vt:lpwstr>
  </property>
  <property fmtid="{D5CDD505-2E9C-101B-9397-08002B2CF9AE}" pid="3" name="MSIP_Label_d5c20be7-c3a5-46e3-9158-fa8a02ce2395_SetDate">
    <vt:lpwstr>2025-05-07T20:50:17Z</vt:lpwstr>
  </property>
  <property fmtid="{D5CDD505-2E9C-101B-9397-08002B2CF9AE}" pid="4" name="MSIP_Label_d5c20be7-c3a5-46e3-9158-fa8a02ce2395_Method">
    <vt:lpwstr>Standard</vt:lpwstr>
  </property>
  <property fmtid="{D5CDD505-2E9C-101B-9397-08002B2CF9AE}" pid="5" name="MSIP_Label_d5c20be7-c3a5-46e3-9158-fa8a02ce2395_Name">
    <vt:lpwstr>defa4170-0d19-0005-0004-bc88714345d2</vt:lpwstr>
  </property>
  <property fmtid="{D5CDD505-2E9C-101B-9397-08002B2CF9AE}" pid="6" name="MSIP_Label_d5c20be7-c3a5-46e3-9158-fa8a02ce2395_SiteId">
    <vt:lpwstr>8c6f9078-037e-4261-a583-52a944e55f7f</vt:lpwstr>
  </property>
  <property fmtid="{D5CDD505-2E9C-101B-9397-08002B2CF9AE}" pid="7" name="MSIP_Label_d5c20be7-c3a5-46e3-9158-fa8a02ce2395_ActionId">
    <vt:lpwstr>3b916615-809d-4a2e-bf46-da807aceb0e7</vt:lpwstr>
  </property>
  <property fmtid="{D5CDD505-2E9C-101B-9397-08002B2CF9AE}" pid="8" name="MSIP_Label_d5c20be7-c3a5-46e3-9158-fa8a02ce2395_ContentBits">
    <vt:lpwstr>0</vt:lpwstr>
  </property>
  <property fmtid="{D5CDD505-2E9C-101B-9397-08002B2CF9AE}" pid="9" name="MSIP_Label_d5c20be7-c3a5-46e3-9158-fa8a02ce2395_Tag">
    <vt:lpwstr>10, 3, 0, 1</vt:lpwstr>
  </property>
  <property fmtid="{D5CDD505-2E9C-101B-9397-08002B2CF9AE}" pid="10" name="ContentTypeId">
    <vt:lpwstr>0x010100A4A6A6A643D269428F9DA325E015787D</vt:lpwstr>
  </property>
</Properties>
</file>