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8"/>
  </p:notesMasterIdLst>
  <p:sldIdLst>
    <p:sldId id="256" r:id="rId4"/>
    <p:sldId id="257" r:id="rId5"/>
    <p:sldId id="258" r:id="rId6"/>
    <p:sldId id="268" r:id="rId7"/>
    <p:sldId id="264" r:id="rId9"/>
    <p:sldId id="267" r:id="rId10"/>
    <p:sldId id="259" r:id="rId11"/>
    <p:sldId id="270" r:id="rId12"/>
    <p:sldId id="271" r:id="rId13"/>
    <p:sldId id="262" r:id="rId14"/>
    <p:sldId id="263" r:id="rId15"/>
    <p:sldId id="266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7D8"/>
    <a:srgbClr val="B88C00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137" d="100"/>
          <a:sy n="137" d="100"/>
        </p:scale>
        <p:origin x="90" y="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79E7-30D0-495B-949A-0657441ED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B130-613E-4E78-9337-D0A6FC9412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完成多个菌属果胶酶基因的克隆和测序；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基因的结构、功能、调控机制和转录翻译等方面</a:t>
            </a:r>
            <a:endParaRPr lang="zh-CN" altLang="en-US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9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B130-613E-4E78-9337-D0A6FC9412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://www.51pptmoba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://www.51pptmoba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hyperlink" Target="http://www.51pptmoban.com/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8520" y="3795886"/>
            <a:ext cx="9361040" cy="1368152"/>
          </a:xfrm>
          <a:prstGeom prst="rect">
            <a:avLst/>
          </a:prstGeom>
          <a:solidFill>
            <a:srgbClr val="67B7D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7476" y="2007632"/>
            <a:ext cx="2378893" cy="2362437"/>
          </a:xfrm>
          <a:prstGeom prst="ellipse">
            <a:avLst/>
          </a:prstGeom>
          <a:blipFill>
            <a:blip r:embed="rId1" cstate="print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701283"/>
            <a:ext cx="774035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于微生物某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的研究开题汇报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2855714"/>
            <a:ext cx="2483768" cy="230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人：青课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23728" y="3188851"/>
            <a:ext cx="1365283" cy="1365283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623870" y="726200"/>
            <a:ext cx="853018" cy="792088"/>
          </a:xfrm>
          <a:prstGeom prst="ellipse">
            <a:avLst/>
          </a:prstGeom>
          <a:solidFill>
            <a:srgbClr val="67B7D8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42715" y="3395900"/>
            <a:ext cx="430754" cy="399986"/>
          </a:xfrm>
          <a:prstGeom prst="ellipse">
            <a:avLst/>
          </a:prstGeom>
          <a:solidFill>
            <a:srgbClr val="67B7D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236535" y="2499193"/>
            <a:ext cx="558975" cy="465888"/>
          </a:xfrm>
          <a:prstGeom prst="ellipse">
            <a:avLst/>
          </a:prstGeom>
          <a:solidFill>
            <a:srgbClr val="67B7D8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717491" y="3321581"/>
            <a:ext cx="853018" cy="792088"/>
          </a:xfrm>
          <a:prstGeom prst="ellipse">
            <a:avLst/>
          </a:prstGeom>
          <a:solidFill>
            <a:srgbClr val="67B7D8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301439" y="-396044"/>
            <a:ext cx="853018" cy="792088"/>
          </a:xfrm>
          <a:prstGeom prst="ellipse">
            <a:avLst/>
          </a:prstGeom>
          <a:solidFill>
            <a:srgbClr val="67B7D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00192" y="-236562"/>
            <a:ext cx="853018" cy="792088"/>
          </a:xfrm>
          <a:prstGeom prst="ellipse">
            <a:avLst/>
          </a:prstGeom>
          <a:solidFill>
            <a:srgbClr val="67B7D8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85025" y="1285344"/>
            <a:ext cx="558975" cy="465888"/>
          </a:xfrm>
          <a:prstGeom prst="ellipse">
            <a:avLst/>
          </a:prstGeom>
          <a:solidFill>
            <a:srgbClr val="67B7D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2532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10784" y="-20538"/>
            <a:ext cx="1413744" cy="5164038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0232" y="3795886"/>
            <a:ext cx="2441694" cy="1242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4400" b="1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预期</a:t>
            </a:r>
            <a:r>
              <a:rPr lang="zh-CN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902" y="1059582"/>
            <a:ext cx="615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XXXXXXXXXXXXXXXXXXXXXXXXXXXXXXX</a:t>
            </a:r>
            <a:r>
              <a:rPr lang="zh-CN" altLang="zh-CN" b="1" dirty="0" smtClean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b="1" dirty="0" smtClean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48" y="2066970"/>
            <a:ext cx="288756" cy="2887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2066970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XXXXXXXXXXXXXXXXXXXXX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70" y="2787774"/>
            <a:ext cx="288756" cy="2887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51720" y="2755344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XXXXXXXXXXXXXXXXXX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784" y="-20538"/>
            <a:ext cx="1413744" cy="5164038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0784" y="3003799"/>
            <a:ext cx="923330" cy="21397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时间进度安排</a:t>
            </a:r>
            <a:endParaRPr lang="zh-CN" altLang="zh-CN" sz="24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0" y="2366636"/>
            <a:ext cx="7910784" cy="349130"/>
          </a:xfrm>
          <a:prstGeom prst="leftArrow">
            <a:avLst>
              <a:gd name="adj1" fmla="val 57009"/>
              <a:gd name="adj2" fmla="val 59803"/>
            </a:avLst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99840" y="2561481"/>
            <a:ext cx="464800" cy="46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08104" y="3064272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8232" y="3495117"/>
            <a:ext cx="192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了解课题内容，查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阅资料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成文献综述；翻译外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04" y="1995686"/>
            <a:ext cx="464800" cy="464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55392" y="1473582"/>
            <a:ext cx="2193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2015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8376" y="915566"/>
            <a:ext cx="167545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XXXXXXXXXXXXXXX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7767" y="3679782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XXXXXXXXXXXXXXXXXX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39752" y="3218160"/>
            <a:ext cx="2193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2015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9120" y="1649819"/>
            <a:ext cx="2193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2015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1663" y="1226943"/>
            <a:ext cx="195919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论文撰写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准备好答辩事宜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59" y="1964659"/>
            <a:ext cx="464800" cy="464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11742" y="2611006"/>
            <a:ext cx="464800" cy="464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55113" cy="1695450"/>
          </a:xfrm>
          <a:prstGeom prst="rect">
            <a:avLst/>
          </a:prstGeom>
          <a:solidFill>
            <a:srgbClr val="67B7D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8888" y="1341438"/>
            <a:ext cx="7896225" cy="706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1547813" y="692150"/>
            <a:ext cx="35702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8800" dirty="0">
                <a:solidFill>
                  <a:schemeClr val="bg1"/>
                </a:solidFill>
                <a:ea typeface="微软雅黑" pitchFamily="34" charset="-122"/>
              </a:rPr>
              <a:t>谢谢！</a:t>
            </a:r>
            <a:endParaRPr lang="zh-CN" altLang="en-US" sz="4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4581525" y="1341438"/>
            <a:ext cx="44545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FF"/>
                </a:solidFill>
                <a:ea typeface="微软雅黑" pitchFamily="34" charset="-122"/>
              </a:rPr>
              <a:t>敬请老师批评指正</a:t>
            </a:r>
            <a:r>
              <a:rPr lang="en-US" altLang="zh-CN" sz="4000" dirty="0">
                <a:solidFill>
                  <a:srgbClr val="FFFFFF"/>
                </a:solidFill>
                <a:ea typeface="微软雅黑" pitchFamily="34" charset="-122"/>
              </a:rPr>
              <a:t>!</a:t>
            </a:r>
            <a:endParaRPr lang="zh-CN" altLang="en-US" dirty="0"/>
          </a:p>
        </p:txBody>
      </p:sp>
      <p:sp>
        <p:nvSpPr>
          <p:cNvPr id="11" name="Title 3"/>
          <p:cNvSpPr txBox="1"/>
          <p:nvPr/>
        </p:nvSpPr>
        <p:spPr bwMode="auto">
          <a:xfrm>
            <a:off x="900113" y="3400425"/>
            <a:ext cx="75596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67B7D8"/>
                </a:solidFill>
                <a:latin typeface="Haettenschweiler" pitchFamily="34" charset="0"/>
              </a:rPr>
              <a:t>THANKS</a:t>
            </a:r>
            <a:r>
              <a:rPr lang="en-US" altLang="zh-CN" sz="4400" dirty="0">
                <a:solidFill>
                  <a:srgbClr val="F2184F"/>
                </a:solidFill>
                <a:latin typeface="Haettenschweiler" pitchFamily="34" charset="0"/>
              </a:rPr>
              <a:t> </a:t>
            </a:r>
            <a:r>
              <a:rPr lang="en-US" altLang="zh-CN" sz="4400" dirty="0">
                <a:solidFill>
                  <a:schemeClr val="tx2"/>
                </a:solidFill>
                <a:latin typeface="Haettenschweiler" pitchFamily="34" charset="0"/>
              </a:rPr>
              <a:t>FOR COMING</a:t>
            </a:r>
            <a:endParaRPr lang="en-US" altLang="zh-CN" sz="4400" dirty="0">
              <a:solidFill>
                <a:schemeClr val="tx2"/>
              </a:solidFill>
              <a:latin typeface="Haettenschweiler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6880" y="47319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Impact" pitchFamily="34" charset="0"/>
              </a:rPr>
              <a:t>20xx-1-7</a:t>
            </a:r>
            <a:endParaRPr lang="zh-CN" altLang="en-US" dirty="0">
              <a:solidFill>
                <a:srgbClr val="002060"/>
              </a:solidFill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0161" y="6892230"/>
            <a:ext cx="477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1"/>
              </a:rPr>
              <a:t>www.51pptmoban.com</a:t>
            </a:r>
            <a:r>
              <a:rPr lang="en-US" altLang="zh-CN" dirty="0" smtClean="0"/>
              <a:t>  51ppt</a:t>
            </a:r>
            <a:r>
              <a:rPr lang="zh-CN" altLang="en-US" dirty="0" smtClean="0"/>
              <a:t>模板网 搜集整理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60548" y="3795886"/>
            <a:ext cx="4284476" cy="1368152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51920" y="-308570"/>
            <a:ext cx="5743440" cy="4176464"/>
          </a:xfrm>
          <a:prstGeom prst="straightConnector1">
            <a:avLst/>
          </a:prstGeom>
          <a:ln w="127000">
            <a:solidFill>
              <a:srgbClr val="67B7D8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3316126">
            <a:off x="4415910" y="3261529"/>
            <a:ext cx="360040" cy="15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3316126">
            <a:off x="7440247" y="1074782"/>
            <a:ext cx="360040" cy="15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3316126">
            <a:off x="6720167" y="1578838"/>
            <a:ext cx="360040" cy="15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3316126">
            <a:off x="5928079" y="2097995"/>
            <a:ext cx="360040" cy="15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3316126">
            <a:off x="5209003" y="2685465"/>
            <a:ext cx="360040" cy="15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3316126">
            <a:off x="8232334" y="453217"/>
            <a:ext cx="360040" cy="15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51925" y="2826389"/>
            <a:ext cx="1176058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立题依据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67944" y="2285459"/>
            <a:ext cx="124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研究内容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7900" y="1914386"/>
            <a:ext cx="213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技术路线与方法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93494" y="1338322"/>
            <a:ext cx="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点和关键问题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168" y="62927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预期成果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69632" y="5147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时间进度安排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612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6456" y="3795886"/>
            <a:ext cx="1224136" cy="1368152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4375" y="4611724"/>
            <a:ext cx="3422081" cy="555526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4375" y="3651870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立题依据</a:t>
            </a:r>
            <a:endParaRPr lang="zh-CN" altLang="en-US" sz="6600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525" y="18516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4797" y="771550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令人恐惧害怕又喜欢的微小物品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074" y="6995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微生物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4797" y="1338903"/>
            <a:ext cx="2131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这里可以填写你想要的东西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0797" y="1359645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这里填写导致他的东西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572000" y="1528922"/>
            <a:ext cx="2987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90161" y="6892230"/>
            <a:ext cx="483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1"/>
              </a:rPr>
              <a:t>www.51pp tmoban.com</a:t>
            </a:r>
            <a:r>
              <a:rPr lang="en-US" altLang="zh-CN" dirty="0" smtClean="0"/>
              <a:t>  51ppt</a:t>
            </a:r>
            <a:r>
              <a:rPr lang="zh-CN" altLang="en-US" dirty="0" smtClean="0"/>
              <a:t>模板网 搜集整理 </a:t>
            </a:r>
            <a:endParaRPr lang="zh-CN" altLang="en-US" dirty="0"/>
          </a:p>
        </p:txBody>
      </p:sp>
    </p:spTree>
  </p:cSld>
  <p:clrMapOvr>
    <a:masterClrMapping/>
  </p:clrMapOvr>
  <p:transition spd="slow" advTm="3023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6456" y="3795886"/>
            <a:ext cx="1224136" cy="1368152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4375" y="4611724"/>
            <a:ext cx="3422081" cy="555526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4375" y="3651870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立题依据</a:t>
            </a:r>
            <a:endParaRPr lang="zh-CN" altLang="en-US" sz="6600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525" y="18516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023" y="20630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国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研究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927198" y="987574"/>
            <a:ext cx="1872208" cy="504056"/>
          </a:xfrm>
          <a:prstGeom prst="roundRect">
            <a:avLst/>
          </a:prstGeom>
          <a:solidFill>
            <a:srgbClr val="67B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Impact" pitchFamily="34" charset="0"/>
                <a:ea typeface="微软雅黑" pitchFamily="34" charset="-122"/>
              </a:rPr>
              <a:t>20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600" b="1" dirty="0" smtClean="0">
                <a:latin typeface="Impact" pitchFamily="34" charset="0"/>
                <a:ea typeface="微软雅黑" pitchFamily="34" charset="-122"/>
              </a:rPr>
              <a:t>30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年代（开始）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2799406" y="1239602"/>
            <a:ext cx="332434" cy="0"/>
          </a:xfrm>
          <a:prstGeom prst="straightConnector1">
            <a:avLst/>
          </a:prstGeom>
          <a:ln w="38100">
            <a:solidFill>
              <a:srgbClr val="67B7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44028" y="987517"/>
            <a:ext cx="1872208" cy="504056"/>
          </a:xfrm>
          <a:prstGeom prst="roundRect">
            <a:avLst/>
          </a:prstGeom>
          <a:solidFill>
            <a:srgbClr val="67B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Impact" pitchFamily="34" charset="0"/>
                <a:ea typeface="微软雅黑" pitchFamily="34" charset="-122"/>
              </a:rPr>
              <a:t>50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取得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较大进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展）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031654" y="1239223"/>
            <a:ext cx="332434" cy="0"/>
          </a:xfrm>
          <a:prstGeom prst="straightConnector1">
            <a:avLst/>
          </a:prstGeom>
          <a:ln w="38100">
            <a:solidFill>
              <a:srgbClr val="67B7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436096" y="975699"/>
            <a:ext cx="1872208" cy="504056"/>
          </a:xfrm>
          <a:prstGeom prst="roundRect">
            <a:avLst/>
          </a:prstGeom>
          <a:solidFill>
            <a:srgbClr val="67B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研究重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点转移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236824" y="1465865"/>
            <a:ext cx="0" cy="504056"/>
          </a:xfrm>
          <a:prstGeom prst="straightConnector1">
            <a:avLst/>
          </a:prstGeom>
          <a:ln w="38100">
            <a:solidFill>
              <a:srgbClr val="67B7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319593" y="1995686"/>
            <a:ext cx="1872208" cy="504056"/>
          </a:xfrm>
          <a:prstGeom prst="roundRect">
            <a:avLst/>
          </a:prstGeom>
          <a:solidFill>
            <a:srgbClr val="67B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某个条件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9" idx="3"/>
          </p:cNvCxnSpPr>
          <p:nvPr/>
        </p:nvCxnSpPr>
        <p:spPr>
          <a:xfrm flipH="1">
            <a:off x="6732240" y="1227727"/>
            <a:ext cx="576064" cy="1560047"/>
          </a:xfrm>
          <a:prstGeom prst="bentConnector4">
            <a:avLst>
              <a:gd name="adj1" fmla="val -39683"/>
              <a:gd name="adj2" fmla="val 58078"/>
            </a:avLst>
          </a:prstGeom>
          <a:ln w="38100">
            <a:solidFill>
              <a:srgbClr val="67B7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796136" y="2798302"/>
            <a:ext cx="1872208" cy="504056"/>
          </a:xfrm>
          <a:prstGeom prst="roundRect">
            <a:avLst/>
          </a:prstGeom>
          <a:solidFill>
            <a:srgbClr val="67B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啥玩意的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研究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11023" y="2799649"/>
            <a:ext cx="3660977" cy="504056"/>
          </a:xfrm>
          <a:prstGeom prst="roundRect">
            <a:avLst/>
          </a:prstGeom>
          <a:solidFill>
            <a:srgbClr val="67B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XXXXXXXXXXXXXXXXXXXX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3" idx="1"/>
            <a:endCxn id="24" idx="3"/>
          </p:cNvCxnSpPr>
          <p:nvPr/>
        </p:nvCxnSpPr>
        <p:spPr>
          <a:xfrm flipH="1">
            <a:off x="4572000" y="3050330"/>
            <a:ext cx="1224136" cy="1347"/>
          </a:xfrm>
          <a:prstGeom prst="straightConnector1">
            <a:avLst/>
          </a:prstGeom>
          <a:ln w="38100">
            <a:solidFill>
              <a:srgbClr val="67B7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411760" y="3953124"/>
            <a:ext cx="2268250" cy="504056"/>
          </a:xfrm>
          <a:prstGeom prst="roundRect">
            <a:avLst/>
          </a:prstGeom>
          <a:solidFill>
            <a:srgbClr val="67B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XXXXXXXXXXXXXXXXXXXXXX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6" idx="3"/>
          </p:cNvCxnSpPr>
          <p:nvPr/>
        </p:nvCxnSpPr>
        <p:spPr>
          <a:xfrm flipV="1">
            <a:off x="4680010" y="3147814"/>
            <a:ext cx="468054" cy="1057338"/>
          </a:xfrm>
          <a:prstGeom prst="bentConnector2">
            <a:avLst/>
          </a:prstGeom>
          <a:ln w="38100">
            <a:solidFill>
              <a:srgbClr val="67B7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 animBg="1"/>
      <p:bldP spid="19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6456" y="3795886"/>
            <a:ext cx="1224136" cy="1368152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4375" y="4611724"/>
            <a:ext cx="3422081" cy="555526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4375" y="3651870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立题依据</a:t>
            </a:r>
            <a:endParaRPr lang="zh-CN" altLang="en-US" sz="6600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1023" y="20630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国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内研究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059832" y="27895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还有许多缺点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生产设备简陋，提取制备的方法也待优化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43863" y="19254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目前已经达到可以制备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的水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平，但是大规模工业生产仍需努力。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059832" y="103925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随意打打不是罪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53857" y="26749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相比国外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6456" y="3795886"/>
            <a:ext cx="1224136" cy="1368152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4375" y="4611724"/>
            <a:ext cx="3422081" cy="555526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4375" y="3651870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立题依据</a:t>
            </a:r>
            <a:endParaRPr lang="zh-CN" altLang="en-US" sz="6600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525" y="18516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立题意义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r="10194"/>
          <a:stretch>
            <a:fillRect/>
          </a:stretch>
        </p:blipFill>
        <p:spPr bwMode="auto">
          <a:xfrm>
            <a:off x="1259632" y="632989"/>
            <a:ext cx="1656000" cy="1656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9"/>
          <p:cNvSpPr>
            <a:spLocks noChangeAspect="1" noChangeArrowheads="1"/>
          </p:cNvSpPr>
          <p:nvPr/>
        </p:nvSpPr>
        <p:spPr bwMode="gray">
          <a:xfrm>
            <a:off x="1365050" y="730895"/>
            <a:ext cx="1456980" cy="1456980"/>
          </a:xfrm>
          <a:prstGeom prst="donut">
            <a:avLst>
              <a:gd name="adj" fmla="val 6787"/>
            </a:avLst>
          </a:prstGeom>
          <a:solidFill>
            <a:sysClr val="window" lastClr="FFFFFF">
              <a:alpha val="40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 contourW="12700" prstMaterial="plastic">
            <a:bevelT w="82550" h="101600" prst="convex"/>
            <a:contourClr>
              <a:srgbClr val="1F497D">
                <a:lumMod val="75000"/>
              </a:srgbClr>
            </a:contourClr>
          </a:sp3d>
        </p:spPr>
        <p:txBody>
          <a:bodyPr anchor="ctr"/>
          <a:lstStyle/>
          <a:p>
            <a:pPr marL="0" marR="0" lvl="2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>
                <a:tab pos="136525" algn="l"/>
              </a:tabLst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1142"/>
          <a:stretch>
            <a:fillRect/>
          </a:stretch>
        </p:blipFill>
        <p:spPr bwMode="auto">
          <a:xfrm>
            <a:off x="3598375" y="627534"/>
            <a:ext cx="1656000" cy="1656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9"/>
          <p:cNvSpPr>
            <a:spLocks noChangeAspect="1" noChangeArrowheads="1"/>
          </p:cNvSpPr>
          <p:nvPr/>
        </p:nvSpPr>
        <p:spPr bwMode="gray">
          <a:xfrm>
            <a:off x="3709296" y="723596"/>
            <a:ext cx="1456980" cy="1456980"/>
          </a:xfrm>
          <a:prstGeom prst="donut">
            <a:avLst>
              <a:gd name="adj" fmla="val 6787"/>
            </a:avLst>
          </a:prstGeom>
          <a:solidFill>
            <a:sysClr val="window" lastClr="FFFFFF">
              <a:alpha val="40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 contourW="12700" prstMaterial="plastic">
            <a:bevelT w="82550" h="101600" prst="convex"/>
            <a:contourClr>
              <a:srgbClr val="1F497D">
                <a:lumMod val="75000"/>
              </a:srgbClr>
            </a:contourClr>
          </a:sp3d>
        </p:spPr>
        <p:txBody>
          <a:bodyPr anchor="ctr"/>
          <a:lstStyle/>
          <a:p>
            <a:pPr marL="0" marR="0" lvl="2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>
                <a:tab pos="136525" algn="l"/>
              </a:tabLst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 t="-252" r="19958" b="252"/>
          <a:stretch>
            <a:fillRect/>
          </a:stretch>
        </p:blipFill>
        <p:spPr bwMode="auto">
          <a:xfrm>
            <a:off x="3709296" y="2545087"/>
            <a:ext cx="1673103" cy="167310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9"/>
          <p:cNvSpPr>
            <a:spLocks noChangeAspect="1" noChangeArrowheads="1"/>
          </p:cNvSpPr>
          <p:nvPr/>
        </p:nvSpPr>
        <p:spPr bwMode="gray">
          <a:xfrm>
            <a:off x="3817358" y="2648280"/>
            <a:ext cx="1456980" cy="1456980"/>
          </a:xfrm>
          <a:prstGeom prst="donut">
            <a:avLst>
              <a:gd name="adj" fmla="val 6787"/>
            </a:avLst>
          </a:prstGeom>
          <a:solidFill>
            <a:sysClr val="window" lastClr="FFFFFF">
              <a:alpha val="40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 contourW="12700" prstMaterial="plastic">
            <a:bevelT w="82550" h="101600" prst="convex"/>
            <a:contourClr>
              <a:srgbClr val="1F497D">
                <a:lumMod val="75000"/>
              </a:srgbClr>
            </a:contourClr>
          </a:sp3d>
        </p:spPr>
        <p:txBody>
          <a:bodyPr anchor="ctr"/>
          <a:lstStyle/>
          <a:p>
            <a:pPr marL="0" marR="0" lvl="2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>
                <a:tab pos="136525" algn="l"/>
              </a:tabLst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r="14500"/>
          <a:stretch>
            <a:fillRect/>
          </a:stretch>
        </p:blipFill>
        <p:spPr bwMode="auto">
          <a:xfrm>
            <a:off x="6425595" y="2465636"/>
            <a:ext cx="1656000" cy="1656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9"/>
          <p:cNvSpPr>
            <a:spLocks noChangeAspect="1" noChangeArrowheads="1"/>
          </p:cNvSpPr>
          <p:nvPr/>
        </p:nvSpPr>
        <p:spPr bwMode="gray">
          <a:xfrm>
            <a:off x="6571404" y="2602804"/>
            <a:ext cx="1456980" cy="1456980"/>
          </a:xfrm>
          <a:prstGeom prst="donut">
            <a:avLst>
              <a:gd name="adj" fmla="val 6787"/>
            </a:avLst>
          </a:prstGeom>
          <a:solidFill>
            <a:sysClr val="window" lastClr="FFFFFF">
              <a:alpha val="40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 contourW="12700" prstMaterial="plastic">
            <a:bevelT w="82550" h="101600" prst="convex"/>
            <a:contourClr>
              <a:srgbClr val="1F497D">
                <a:lumMod val="75000"/>
              </a:srgbClr>
            </a:contourClr>
          </a:sp3d>
        </p:spPr>
        <p:txBody>
          <a:bodyPr anchor="ctr"/>
          <a:lstStyle/>
          <a:p>
            <a:pPr marL="0" marR="0" lvl="2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>
                <a:tab pos="136525" algn="l"/>
              </a:tabLst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" b="4982"/>
          <a:stretch>
            <a:fillRect/>
          </a:stretch>
        </p:blipFill>
        <p:spPr bwMode="auto">
          <a:xfrm>
            <a:off x="6189574" y="656965"/>
            <a:ext cx="1656000" cy="1656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9"/>
          <p:cNvSpPr>
            <a:spLocks noChangeAspect="1" noChangeArrowheads="1"/>
          </p:cNvSpPr>
          <p:nvPr/>
        </p:nvSpPr>
        <p:spPr bwMode="gray">
          <a:xfrm>
            <a:off x="6295041" y="757857"/>
            <a:ext cx="1456980" cy="1456980"/>
          </a:xfrm>
          <a:prstGeom prst="donut">
            <a:avLst>
              <a:gd name="adj" fmla="val 6787"/>
            </a:avLst>
          </a:prstGeom>
          <a:solidFill>
            <a:sysClr val="window" lastClr="FFFFFF">
              <a:alpha val="40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 contourW="12700" prstMaterial="plastic">
            <a:bevelT w="82550" h="101600" prst="convex"/>
            <a:contourClr>
              <a:srgbClr val="1F497D">
                <a:lumMod val="75000"/>
              </a:srgbClr>
            </a:contourClr>
          </a:sp3d>
        </p:spPr>
        <p:txBody>
          <a:bodyPr anchor="ctr"/>
          <a:lstStyle/>
          <a:p>
            <a:pPr marL="0" marR="0" lvl="2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>
                <a:tab pos="136525" algn="l"/>
              </a:tabLst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>
            <a:fillRect/>
          </a:stretch>
        </p:blipFill>
        <p:spPr bwMode="auto">
          <a:xfrm>
            <a:off x="1259632" y="2571750"/>
            <a:ext cx="1656000" cy="1656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9"/>
          <p:cNvSpPr>
            <a:spLocks noChangeAspect="1" noChangeArrowheads="1"/>
          </p:cNvSpPr>
          <p:nvPr/>
        </p:nvSpPr>
        <p:spPr bwMode="gray">
          <a:xfrm>
            <a:off x="1365283" y="2745680"/>
            <a:ext cx="1456980" cy="1456980"/>
          </a:xfrm>
          <a:prstGeom prst="donut">
            <a:avLst>
              <a:gd name="adj" fmla="val 6787"/>
            </a:avLst>
          </a:prstGeom>
          <a:solidFill>
            <a:sysClr val="window" lastClr="FFFFFF">
              <a:alpha val="40000"/>
            </a:sysClr>
          </a:solidFill>
          <a:ln w="1905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 contourW="12700" prstMaterial="plastic">
            <a:bevelT w="82550" h="101600" prst="convex"/>
            <a:contourClr>
              <a:srgbClr val="1F497D">
                <a:lumMod val="75000"/>
              </a:srgbClr>
            </a:contourClr>
          </a:sp3d>
        </p:spPr>
        <p:txBody>
          <a:bodyPr anchor="ctr"/>
          <a:lstStyle/>
          <a:p>
            <a:pPr marL="0" marR="0" lvl="2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>
                <a:tab pos="136525" algn="l"/>
              </a:tabLst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48" y="4242392"/>
            <a:ext cx="507342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XXXXXXXXXXXXXXXXXXXXXXXXXXXXXXXXXXXXXXXXX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9819" y="185162"/>
            <a:ext cx="3147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XXXXXXXXXXXXXXXXXXXXXXXXXXXX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1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1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10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1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1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1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1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62" b="75775"/>
          <a:stretch>
            <a:fillRect/>
          </a:stretch>
        </p:blipFill>
        <p:spPr>
          <a:xfrm>
            <a:off x="7344308" y="3706929"/>
            <a:ext cx="1486597" cy="8979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54375" y="-20538"/>
            <a:ext cx="4070153" cy="1224136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8144" y="41151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4196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研究对象</a:t>
            </a:r>
            <a:endParaRPr lang="zh-CN" altLang="en-US" sz="2000" b="1" dirty="0">
              <a:solidFill>
                <a:srgbClr val="67B7D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7425" y="145040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XXXXXXXXXXXXXXXXXXXX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584" y="22024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表达系统</a:t>
            </a:r>
            <a:endParaRPr lang="zh-CN" altLang="en-US" sz="2000" b="1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1414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XXXXXXXXXXXXXXXXXXXXXXXXXXXXXXXXX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0" y="2944564"/>
            <a:ext cx="650387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更多模板：亮亮图文旗舰店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https://liangliangtuwen.tmall.com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320525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过程方法</a:t>
            </a:r>
            <a:endParaRPr lang="zh-CN" altLang="en-US" sz="2000" b="1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1760" y="4046200"/>
            <a:ext cx="495520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XXXXXXXXXXXXXXXXXXXXXXXXXXXXXXXX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5302" y="415592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</a:t>
            </a:r>
            <a:r>
              <a:rPr lang="zh-CN" altLang="zh-CN" sz="2000" b="1" dirty="0" smtClean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究</a:t>
            </a:r>
            <a:r>
              <a:rPr lang="zh-CN" altLang="en-US" sz="2000" b="1" dirty="0" smtClean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成果</a:t>
            </a:r>
            <a:endParaRPr lang="zh-CN" altLang="en-US" sz="2000" b="1" dirty="0">
              <a:solidFill>
                <a:srgbClr val="67B7D8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20888" y="-20538"/>
            <a:ext cx="6248376" cy="1224136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83518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技术路线</a:t>
            </a:r>
            <a:r>
              <a:rPr lang="zh-CN" altLang="en-US" sz="4400" dirty="0">
                <a:solidFill>
                  <a:srgbClr val="67B7D8"/>
                </a:solidFill>
                <a:latin typeface="微软雅黑" pitchFamily="34" charset="-122"/>
                <a:ea typeface="微软雅黑" pitchFamily="34" charset="-122"/>
              </a:rPr>
              <a:t>与方法</a:t>
            </a:r>
            <a:endParaRPr lang="zh-CN" altLang="en-US" sz="4400" dirty="0">
              <a:solidFill>
                <a:srgbClr val="67B7D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251520" y="2067694"/>
            <a:ext cx="2952328" cy="57606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XXXXXXXXXX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XXXXXXXXXXXXXXX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24128" y="1301217"/>
            <a:ext cx="1872208" cy="52670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itchFamily="34" charset="0"/>
              </a:rPr>
              <a:t>XXXXXXXXXXXXXX</a:t>
            </a:r>
            <a:endParaRPr lang="zh-CN" altLang="en-US" sz="1400" dirty="0">
              <a:solidFill>
                <a:schemeClr val="bg1"/>
              </a:solidFill>
              <a:latin typeface="Impact" pitchFamily="34" charset="0"/>
            </a:endParaRPr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6660232" y="1827920"/>
            <a:ext cx="11875" cy="527806"/>
          </a:xfrm>
          <a:prstGeom prst="straightConnector1">
            <a:avLst/>
          </a:prstGeom>
          <a:ln w="38100">
            <a:solidFill>
              <a:schemeClr val="bg1">
                <a:lumMod val="65000"/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724128" y="2405087"/>
            <a:ext cx="1872208" cy="52670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XXXXXXXXXXXXXXXXXX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36003" y="3485207"/>
            <a:ext cx="1872208" cy="52670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XXXXXXXXXXXXX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660232" y="2931790"/>
            <a:ext cx="11875" cy="527806"/>
          </a:xfrm>
          <a:prstGeom prst="straightConnector1">
            <a:avLst/>
          </a:prstGeom>
          <a:ln w="38100">
            <a:solidFill>
              <a:schemeClr val="bg1">
                <a:lumMod val="65000"/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3203848" y="2355726"/>
            <a:ext cx="792088" cy="576064"/>
          </a:xfrm>
          <a:prstGeom prst="bentConnector3">
            <a:avLst/>
          </a:prstGeom>
          <a:ln w="38100">
            <a:solidFill>
              <a:schemeClr val="accent1">
                <a:alpha val="62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>
          <a:xfrm>
            <a:off x="4023780" y="2643758"/>
            <a:ext cx="2952328" cy="57606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XXXXXXXXXXXXXXXXXXXXXXXXXXXXXXXXX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endCxn id="23" idx="3"/>
          </p:cNvCxnSpPr>
          <p:nvPr/>
        </p:nvCxnSpPr>
        <p:spPr>
          <a:xfrm rot="16200000" flipH="1">
            <a:off x="5894925" y="2824840"/>
            <a:ext cx="1008112" cy="1798075"/>
          </a:xfrm>
          <a:prstGeom prst="bentConnector3">
            <a:avLst/>
          </a:prstGeom>
          <a:ln w="38100">
            <a:solidFill>
              <a:schemeClr val="accent1">
                <a:alpha val="62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对角圆角矩形 22"/>
          <p:cNvSpPr/>
          <p:nvPr/>
        </p:nvSpPr>
        <p:spPr>
          <a:xfrm>
            <a:off x="5821855" y="4227934"/>
            <a:ext cx="2952328" cy="57606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XXXXXXXXXXXXXXXXX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204" y="3700223"/>
            <a:ext cx="511256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更多模板：亮亮图文旗舰店</a:t>
            </a: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4" grpId="0" animBg="1"/>
      <p:bldP spid="4" grpId="1" animBg="1"/>
      <p:bldP spid="13" grpId="0" animBg="1"/>
      <p:bldP spid="13" grpId="1" animBg="1"/>
      <p:bldP spid="17" grpId="0" animBg="1"/>
      <p:bldP spid="17" grpId="1" animBg="1"/>
      <p:bldP spid="21" grpId="0" animBg="1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0638"/>
            <a:ext cx="2827338" cy="5164138"/>
          </a:xfrm>
          <a:prstGeom prst="rect">
            <a:avLst/>
          </a:prstGeom>
          <a:solidFill>
            <a:srgbClr val="67B7D8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-46038"/>
            <a:ext cx="1325563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1139825" y="-44450"/>
            <a:ext cx="663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87675" y="1276350"/>
            <a:ext cx="5761038" cy="4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XXXXXXXXXXXXXXXXXX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8" y="63500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XXXXXXXXXXXXXXXX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泪滴形 10"/>
          <p:cNvSpPr/>
          <p:nvPr/>
        </p:nvSpPr>
        <p:spPr>
          <a:xfrm rot="18729360">
            <a:off x="4028511" y="2045814"/>
            <a:ext cx="2311400" cy="2278062"/>
          </a:xfrm>
          <a:prstGeom prst="teardrop">
            <a:avLst>
              <a:gd name="adj" fmla="val 87297"/>
            </a:avLst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173767" y="2251395"/>
            <a:ext cx="2016125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XXXXXXXXXXXXXXXXXXXXXXXXXXXXXXXXXXXXXXXXXXXXXXXXXXXXXXXXX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53835" y="1739938"/>
            <a:ext cx="369332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XXXXXXXXXXXXXXXXXXXXXXXXXXXXXXXXX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7784" y="2747764"/>
            <a:ext cx="12112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实验关键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27784" y="3273425"/>
            <a:ext cx="65162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XXXXXXXXXXXXXXXXXXXXXXXXXXXXXXXXXXXX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XXXXXXXXXXXXXXXXXXXXXXXXXXXX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331913" y="2562225"/>
            <a:ext cx="7812087" cy="0"/>
          </a:xfrm>
          <a:prstGeom prst="line">
            <a:avLst/>
          </a:prstGeom>
          <a:ln w="38100">
            <a:solidFill>
              <a:srgbClr val="67B7D8">
                <a:alpha val="69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0161" y="6892230"/>
            <a:ext cx="483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www.51pptmob an.com</a:t>
            </a:r>
            <a:r>
              <a:rPr lang="en-US" altLang="zh-CN" dirty="0" smtClean="0"/>
              <a:t>  51ppt</a:t>
            </a:r>
            <a:r>
              <a:rPr lang="zh-CN" altLang="en-US" dirty="0" smtClean="0"/>
              <a:t>模板网 搜集整理 </a:t>
            </a: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16 L -0.18125 -3.2077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WWO_openplatform_20200924161515-8e733aaadf</Application>
  <PresentationFormat>全屏显示(16:9)</PresentationFormat>
  <Paragraphs>167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汉仪旗黑KW 55S</vt:lpstr>
      <vt:lpstr>Impact</vt:lpstr>
      <vt:lpstr>Times New Roman</vt:lpstr>
      <vt:lpstr>Calibri</vt:lpstr>
      <vt:lpstr>汉仪书宋二KW</vt:lpstr>
      <vt:lpstr>Haettenschweiler</vt:lpstr>
      <vt:lpstr>Kingsoft Stress</vt:lpstr>
      <vt:lpstr>Kingsoft Confetti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wing</dc:creator>
  <cp:lastModifiedBy>上海维湾8号机</cp:lastModifiedBy>
  <dcterms:created xsi:type="dcterms:W3CDTF">2021-12-08T09:39:51Z</dcterms:created>
  <dcterms:modified xsi:type="dcterms:W3CDTF">2021-12-08T09:39:51Z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