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25"/>
  </p:notesMasterIdLst>
  <p:sldIdLst>
    <p:sldId id="256" r:id="rId4"/>
    <p:sldId id="257" r:id="rId5"/>
    <p:sldId id="258" r:id="rId6"/>
    <p:sldId id="262" r:id="rId7"/>
    <p:sldId id="289" r:id="rId8"/>
    <p:sldId id="288" r:id="rId9"/>
    <p:sldId id="268" r:id="rId10"/>
    <p:sldId id="300" r:id="rId11"/>
    <p:sldId id="290" r:id="rId12"/>
    <p:sldId id="291" r:id="rId13"/>
    <p:sldId id="292" r:id="rId14"/>
    <p:sldId id="293" r:id="rId15"/>
    <p:sldId id="294" r:id="rId16"/>
    <p:sldId id="295" r:id="rId17"/>
    <p:sldId id="259" r:id="rId18"/>
    <p:sldId id="296" r:id="rId19"/>
    <p:sldId id="260" r:id="rId20"/>
    <p:sldId id="297" r:id="rId21"/>
    <p:sldId id="261" r:id="rId22"/>
    <p:sldId id="298" r:id="rId23"/>
    <p:sldId id="29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0C0"/>
    <a:srgbClr val="B1D3EC"/>
    <a:srgbClr val="0D0D0D"/>
    <a:srgbClr val="3A383B"/>
    <a:srgbClr val="07ABB5"/>
    <a:srgbClr val="383639"/>
    <a:srgbClr val="38363B"/>
    <a:srgbClr val="7F7F7F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22" y="96"/>
      </p:cViewPr>
      <p:guideLst>
        <p:guide orient="horz" pos="2183"/>
        <p:guide pos="2880"/>
        <p:guide orient="horz" pos="346"/>
        <p:guide pos="272"/>
        <p:guide pos="5488"/>
        <p:guide pos="3833"/>
        <p:guide orient="horz" pos="3702"/>
        <p:guide pos="4173"/>
        <p:guide pos="1542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739E-9264-4754-A9EB-B22E00A4B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70AB3-8919-4FCD-BBDF-47521FBB97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23088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3565525"/>
            <a:ext cx="8139113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11958" r="11958" b="11958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11958" r="11958" b="11958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581225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508125"/>
            <a:ext cx="8139113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727710"/>
            <a:ext cx="2948940" cy="1115060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727710"/>
            <a:ext cx="4629150" cy="5403215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2239645"/>
            <a:ext cx="2948940" cy="3891915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5605145"/>
            <a:ext cx="8139113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641350"/>
            <a:ext cx="8139113" cy="455612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686816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565150"/>
            <a:ext cx="4050030" cy="57277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565150"/>
            <a:ext cx="4050030" cy="57277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623591"/>
            <a:ext cx="8139178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581225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508125"/>
            <a:ext cx="8139113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7C3A-485C-4903-9BB5-487A74734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DD34-FF94-4B59-97BD-30E96970C1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49000"/>
            <a:ext cx="9144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000" y="2721114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泡沫材料</a:t>
            </a:r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的某某</a:t>
            </a: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某某</a:t>
            </a:r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05000" y="3429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analysis of foam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xxxxxxx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xxxxxxxxx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xxxxxxxxx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891118" y="3429000"/>
            <a:ext cx="625288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82550" y="3925020"/>
            <a:ext cx="23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指导老师：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青课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24638" y="3895211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汇报人：青课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3" r="3619"/>
          <a:stretch>
            <a:fillRect/>
          </a:stretch>
        </p:blipFill>
        <p:spPr>
          <a:xfrm>
            <a:off x="525069" y="2766702"/>
            <a:ext cx="1686385" cy="1525334"/>
          </a:xfrm>
          <a:custGeom>
            <a:avLst/>
            <a:gdLst>
              <a:gd name="connsiteX0" fmla="*/ 171910 w 1686385"/>
              <a:gd name="connsiteY0" fmla="*/ 0 h 1525334"/>
              <a:gd name="connsiteX1" fmla="*/ 257635 w 1686385"/>
              <a:gd name="connsiteY1" fmla="*/ 33338 h 1525334"/>
              <a:gd name="connsiteX2" fmla="*/ 295735 w 1686385"/>
              <a:gd name="connsiteY2" fmla="*/ 71438 h 1525334"/>
              <a:gd name="connsiteX3" fmla="*/ 376698 w 1686385"/>
              <a:gd name="connsiteY3" fmla="*/ 80963 h 1525334"/>
              <a:gd name="connsiteX4" fmla="*/ 381460 w 1686385"/>
              <a:gd name="connsiteY4" fmla="*/ 123825 h 1525334"/>
              <a:gd name="connsiteX5" fmla="*/ 467185 w 1686385"/>
              <a:gd name="connsiteY5" fmla="*/ 180975 h 1525334"/>
              <a:gd name="connsiteX6" fmla="*/ 457660 w 1686385"/>
              <a:gd name="connsiteY6" fmla="*/ 238125 h 1525334"/>
              <a:gd name="connsiteX7" fmla="*/ 576723 w 1686385"/>
              <a:gd name="connsiteY7" fmla="*/ 266700 h 1525334"/>
              <a:gd name="connsiteX8" fmla="*/ 633873 w 1686385"/>
              <a:gd name="connsiteY8" fmla="*/ 371475 h 1525334"/>
              <a:gd name="connsiteX9" fmla="*/ 743410 w 1686385"/>
              <a:gd name="connsiteY9" fmla="*/ 342900 h 1525334"/>
              <a:gd name="connsiteX10" fmla="*/ 791035 w 1686385"/>
              <a:gd name="connsiteY10" fmla="*/ 457200 h 1525334"/>
              <a:gd name="connsiteX11" fmla="*/ 891048 w 1686385"/>
              <a:gd name="connsiteY11" fmla="*/ 481013 h 1525334"/>
              <a:gd name="connsiteX12" fmla="*/ 919623 w 1686385"/>
              <a:gd name="connsiteY12" fmla="*/ 561975 h 1525334"/>
              <a:gd name="connsiteX13" fmla="*/ 1048210 w 1686385"/>
              <a:gd name="connsiteY13" fmla="*/ 619125 h 1525334"/>
              <a:gd name="connsiteX14" fmla="*/ 1062498 w 1686385"/>
              <a:gd name="connsiteY14" fmla="*/ 681038 h 1525334"/>
              <a:gd name="connsiteX15" fmla="*/ 1172035 w 1686385"/>
              <a:gd name="connsiteY15" fmla="*/ 695325 h 1525334"/>
              <a:gd name="connsiteX16" fmla="*/ 1210135 w 1686385"/>
              <a:gd name="connsiteY16" fmla="*/ 795338 h 1525334"/>
              <a:gd name="connsiteX17" fmla="*/ 1252998 w 1686385"/>
              <a:gd name="connsiteY17" fmla="*/ 866775 h 1525334"/>
              <a:gd name="connsiteX18" fmla="*/ 1243473 w 1686385"/>
              <a:gd name="connsiteY18" fmla="*/ 957263 h 1525334"/>
              <a:gd name="connsiteX19" fmla="*/ 1333960 w 1686385"/>
              <a:gd name="connsiteY19" fmla="*/ 962025 h 1525334"/>
              <a:gd name="connsiteX20" fmla="*/ 1353010 w 1686385"/>
              <a:gd name="connsiteY20" fmla="*/ 1062038 h 1525334"/>
              <a:gd name="connsiteX21" fmla="*/ 1424448 w 1686385"/>
              <a:gd name="connsiteY21" fmla="*/ 1057275 h 1525334"/>
              <a:gd name="connsiteX22" fmla="*/ 1462548 w 1686385"/>
              <a:gd name="connsiteY22" fmla="*/ 1138238 h 1525334"/>
              <a:gd name="connsiteX23" fmla="*/ 1581610 w 1686385"/>
              <a:gd name="connsiteY23" fmla="*/ 1181100 h 1525334"/>
              <a:gd name="connsiteX24" fmla="*/ 1572085 w 1686385"/>
              <a:gd name="connsiteY24" fmla="*/ 1290638 h 1525334"/>
              <a:gd name="connsiteX25" fmla="*/ 1686385 w 1686385"/>
              <a:gd name="connsiteY25" fmla="*/ 1314450 h 1525334"/>
              <a:gd name="connsiteX26" fmla="*/ 1217168 w 1686385"/>
              <a:gd name="connsiteY26" fmla="*/ 1525334 h 1525334"/>
              <a:gd name="connsiteX27" fmla="*/ 573625 w 1686385"/>
              <a:gd name="connsiteY27" fmla="*/ 1525334 h 1525334"/>
              <a:gd name="connsiteX28" fmla="*/ 0 w 1686385"/>
              <a:gd name="connsiteY28" fmla="*/ 1157147 h 1525334"/>
              <a:gd name="connsiteX29" fmla="*/ 0 w 1686385"/>
              <a:gd name="connsiteY29" fmla="*/ 81862 h 152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86385" h="1525334">
                <a:moveTo>
                  <a:pt x="171910" y="0"/>
                </a:moveTo>
                <a:lnTo>
                  <a:pt x="257635" y="33338"/>
                </a:lnTo>
                <a:lnTo>
                  <a:pt x="295735" y="71438"/>
                </a:lnTo>
                <a:lnTo>
                  <a:pt x="376698" y="80963"/>
                </a:lnTo>
                <a:lnTo>
                  <a:pt x="381460" y="123825"/>
                </a:lnTo>
                <a:lnTo>
                  <a:pt x="467185" y="180975"/>
                </a:lnTo>
                <a:lnTo>
                  <a:pt x="457660" y="238125"/>
                </a:lnTo>
                <a:lnTo>
                  <a:pt x="576723" y="266700"/>
                </a:lnTo>
                <a:lnTo>
                  <a:pt x="633873" y="371475"/>
                </a:lnTo>
                <a:lnTo>
                  <a:pt x="743410" y="342900"/>
                </a:lnTo>
                <a:lnTo>
                  <a:pt x="791035" y="457200"/>
                </a:lnTo>
                <a:lnTo>
                  <a:pt x="891048" y="481013"/>
                </a:lnTo>
                <a:lnTo>
                  <a:pt x="919623" y="561975"/>
                </a:lnTo>
                <a:lnTo>
                  <a:pt x="1048210" y="619125"/>
                </a:lnTo>
                <a:lnTo>
                  <a:pt x="1062498" y="681038"/>
                </a:lnTo>
                <a:lnTo>
                  <a:pt x="1172035" y="695325"/>
                </a:lnTo>
                <a:lnTo>
                  <a:pt x="1210135" y="795338"/>
                </a:lnTo>
                <a:lnTo>
                  <a:pt x="1252998" y="866775"/>
                </a:lnTo>
                <a:lnTo>
                  <a:pt x="1243473" y="957263"/>
                </a:lnTo>
                <a:lnTo>
                  <a:pt x="1333960" y="962025"/>
                </a:lnTo>
                <a:lnTo>
                  <a:pt x="1353010" y="1062038"/>
                </a:lnTo>
                <a:lnTo>
                  <a:pt x="1424448" y="1057275"/>
                </a:lnTo>
                <a:lnTo>
                  <a:pt x="1462548" y="1138238"/>
                </a:lnTo>
                <a:lnTo>
                  <a:pt x="1581610" y="1181100"/>
                </a:lnTo>
                <a:lnTo>
                  <a:pt x="1572085" y="1290638"/>
                </a:lnTo>
                <a:lnTo>
                  <a:pt x="1686385" y="1314450"/>
                </a:lnTo>
                <a:lnTo>
                  <a:pt x="1217168" y="1525334"/>
                </a:lnTo>
                <a:lnTo>
                  <a:pt x="573625" y="1525334"/>
                </a:lnTo>
                <a:lnTo>
                  <a:pt x="0" y="1157147"/>
                </a:lnTo>
                <a:lnTo>
                  <a:pt x="0" y="81862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687" y="2543125"/>
            <a:ext cx="1749704" cy="1749704"/>
          </a:xfrm>
          <a:custGeom>
            <a:avLst/>
            <a:gdLst>
              <a:gd name="connsiteX0" fmla="*/ 0 w 1749704"/>
              <a:gd name="connsiteY0" fmla="*/ 1381517 h 1749704"/>
              <a:gd name="connsiteX1" fmla="*/ 573625 w 1749704"/>
              <a:gd name="connsiteY1" fmla="*/ 1749704 h 1749704"/>
              <a:gd name="connsiteX2" fmla="*/ 0 w 1749704"/>
              <a:gd name="connsiteY2" fmla="*/ 1749704 h 1749704"/>
              <a:gd name="connsiteX3" fmla="*/ 0 w 1749704"/>
              <a:gd name="connsiteY3" fmla="*/ 0 h 1749704"/>
              <a:gd name="connsiteX4" fmla="*/ 1749704 w 1749704"/>
              <a:gd name="connsiteY4" fmla="*/ 0 h 1749704"/>
              <a:gd name="connsiteX5" fmla="*/ 1749704 w 1749704"/>
              <a:gd name="connsiteY5" fmla="*/ 1749704 h 1749704"/>
              <a:gd name="connsiteX6" fmla="*/ 1217168 w 1749704"/>
              <a:gd name="connsiteY6" fmla="*/ 1749704 h 1749704"/>
              <a:gd name="connsiteX7" fmla="*/ 1686385 w 1749704"/>
              <a:gd name="connsiteY7" fmla="*/ 1538820 h 1749704"/>
              <a:gd name="connsiteX8" fmla="*/ 1572085 w 1749704"/>
              <a:gd name="connsiteY8" fmla="*/ 1515008 h 1749704"/>
              <a:gd name="connsiteX9" fmla="*/ 1581610 w 1749704"/>
              <a:gd name="connsiteY9" fmla="*/ 1405470 h 1749704"/>
              <a:gd name="connsiteX10" fmla="*/ 1462548 w 1749704"/>
              <a:gd name="connsiteY10" fmla="*/ 1362608 h 1749704"/>
              <a:gd name="connsiteX11" fmla="*/ 1424448 w 1749704"/>
              <a:gd name="connsiteY11" fmla="*/ 1281645 h 1749704"/>
              <a:gd name="connsiteX12" fmla="*/ 1353010 w 1749704"/>
              <a:gd name="connsiteY12" fmla="*/ 1286408 h 1749704"/>
              <a:gd name="connsiteX13" fmla="*/ 1333960 w 1749704"/>
              <a:gd name="connsiteY13" fmla="*/ 1186395 h 1749704"/>
              <a:gd name="connsiteX14" fmla="*/ 1243473 w 1749704"/>
              <a:gd name="connsiteY14" fmla="*/ 1181633 h 1749704"/>
              <a:gd name="connsiteX15" fmla="*/ 1252998 w 1749704"/>
              <a:gd name="connsiteY15" fmla="*/ 1091145 h 1749704"/>
              <a:gd name="connsiteX16" fmla="*/ 1210135 w 1749704"/>
              <a:gd name="connsiteY16" fmla="*/ 1019708 h 1749704"/>
              <a:gd name="connsiteX17" fmla="*/ 1172035 w 1749704"/>
              <a:gd name="connsiteY17" fmla="*/ 919695 h 1749704"/>
              <a:gd name="connsiteX18" fmla="*/ 1062498 w 1749704"/>
              <a:gd name="connsiteY18" fmla="*/ 905408 h 1749704"/>
              <a:gd name="connsiteX19" fmla="*/ 1048210 w 1749704"/>
              <a:gd name="connsiteY19" fmla="*/ 843495 h 1749704"/>
              <a:gd name="connsiteX20" fmla="*/ 919623 w 1749704"/>
              <a:gd name="connsiteY20" fmla="*/ 786345 h 1749704"/>
              <a:gd name="connsiteX21" fmla="*/ 891048 w 1749704"/>
              <a:gd name="connsiteY21" fmla="*/ 705383 h 1749704"/>
              <a:gd name="connsiteX22" fmla="*/ 791035 w 1749704"/>
              <a:gd name="connsiteY22" fmla="*/ 681570 h 1749704"/>
              <a:gd name="connsiteX23" fmla="*/ 743410 w 1749704"/>
              <a:gd name="connsiteY23" fmla="*/ 567270 h 1749704"/>
              <a:gd name="connsiteX24" fmla="*/ 633873 w 1749704"/>
              <a:gd name="connsiteY24" fmla="*/ 595845 h 1749704"/>
              <a:gd name="connsiteX25" fmla="*/ 576723 w 1749704"/>
              <a:gd name="connsiteY25" fmla="*/ 491070 h 1749704"/>
              <a:gd name="connsiteX26" fmla="*/ 457660 w 1749704"/>
              <a:gd name="connsiteY26" fmla="*/ 462495 h 1749704"/>
              <a:gd name="connsiteX27" fmla="*/ 467185 w 1749704"/>
              <a:gd name="connsiteY27" fmla="*/ 405345 h 1749704"/>
              <a:gd name="connsiteX28" fmla="*/ 381460 w 1749704"/>
              <a:gd name="connsiteY28" fmla="*/ 348195 h 1749704"/>
              <a:gd name="connsiteX29" fmla="*/ 376698 w 1749704"/>
              <a:gd name="connsiteY29" fmla="*/ 305333 h 1749704"/>
              <a:gd name="connsiteX30" fmla="*/ 295735 w 1749704"/>
              <a:gd name="connsiteY30" fmla="*/ 295808 h 1749704"/>
              <a:gd name="connsiteX31" fmla="*/ 257635 w 1749704"/>
              <a:gd name="connsiteY31" fmla="*/ 257708 h 1749704"/>
              <a:gd name="connsiteX32" fmla="*/ 171910 w 1749704"/>
              <a:gd name="connsiteY32" fmla="*/ 224370 h 1749704"/>
              <a:gd name="connsiteX33" fmla="*/ 0 w 1749704"/>
              <a:gd name="connsiteY33" fmla="*/ 306232 h 174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9704" h="1749704">
                <a:moveTo>
                  <a:pt x="0" y="1381517"/>
                </a:moveTo>
                <a:lnTo>
                  <a:pt x="573625" y="1749704"/>
                </a:lnTo>
                <a:lnTo>
                  <a:pt x="0" y="1749704"/>
                </a:lnTo>
                <a:close/>
                <a:moveTo>
                  <a:pt x="0" y="0"/>
                </a:moveTo>
                <a:lnTo>
                  <a:pt x="1749704" y="0"/>
                </a:lnTo>
                <a:lnTo>
                  <a:pt x="1749704" y="1749704"/>
                </a:lnTo>
                <a:lnTo>
                  <a:pt x="1217168" y="1749704"/>
                </a:lnTo>
                <a:lnTo>
                  <a:pt x="1686385" y="1538820"/>
                </a:lnTo>
                <a:lnTo>
                  <a:pt x="1572085" y="1515008"/>
                </a:lnTo>
                <a:lnTo>
                  <a:pt x="1581610" y="1405470"/>
                </a:lnTo>
                <a:lnTo>
                  <a:pt x="1462548" y="1362608"/>
                </a:lnTo>
                <a:lnTo>
                  <a:pt x="1424448" y="1281645"/>
                </a:lnTo>
                <a:lnTo>
                  <a:pt x="1353010" y="1286408"/>
                </a:lnTo>
                <a:lnTo>
                  <a:pt x="1333960" y="1186395"/>
                </a:lnTo>
                <a:lnTo>
                  <a:pt x="1243473" y="1181633"/>
                </a:lnTo>
                <a:lnTo>
                  <a:pt x="1252998" y="1091145"/>
                </a:lnTo>
                <a:lnTo>
                  <a:pt x="1210135" y="1019708"/>
                </a:lnTo>
                <a:lnTo>
                  <a:pt x="1172035" y="919695"/>
                </a:lnTo>
                <a:lnTo>
                  <a:pt x="1062498" y="905408"/>
                </a:lnTo>
                <a:lnTo>
                  <a:pt x="1048210" y="843495"/>
                </a:lnTo>
                <a:lnTo>
                  <a:pt x="919623" y="786345"/>
                </a:lnTo>
                <a:lnTo>
                  <a:pt x="891048" y="705383"/>
                </a:lnTo>
                <a:lnTo>
                  <a:pt x="791035" y="681570"/>
                </a:lnTo>
                <a:lnTo>
                  <a:pt x="743410" y="567270"/>
                </a:lnTo>
                <a:lnTo>
                  <a:pt x="633873" y="595845"/>
                </a:lnTo>
                <a:lnTo>
                  <a:pt x="576723" y="491070"/>
                </a:lnTo>
                <a:lnTo>
                  <a:pt x="457660" y="462495"/>
                </a:lnTo>
                <a:lnTo>
                  <a:pt x="467185" y="405345"/>
                </a:lnTo>
                <a:lnTo>
                  <a:pt x="381460" y="348195"/>
                </a:lnTo>
                <a:lnTo>
                  <a:pt x="376698" y="305333"/>
                </a:lnTo>
                <a:lnTo>
                  <a:pt x="295735" y="295808"/>
                </a:lnTo>
                <a:lnTo>
                  <a:pt x="257635" y="257708"/>
                </a:lnTo>
                <a:lnTo>
                  <a:pt x="171910" y="224370"/>
                </a:lnTo>
                <a:lnTo>
                  <a:pt x="0" y="306232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2222E-6 3.7037E-7 L 0.00208 -0.0039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08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7778E-6 -3.33333E-6 L -0.00521 0.004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0" y="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3" grpId="0"/>
      <p:bldP spid="36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泡沫材料的国内研究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前期调研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788460" y="1046623"/>
            <a:ext cx="5567081" cy="4764756"/>
            <a:chOff x="1243649" y="1306887"/>
            <a:chExt cx="6153580" cy="5266736"/>
          </a:xfrm>
          <a:solidFill>
            <a:srgbClr val="7F7F7F"/>
          </a:solidFill>
        </p:grpSpPr>
        <p:sp>
          <p:nvSpPr>
            <p:cNvPr id="244" name="任意多边形 243"/>
            <p:cNvSpPr/>
            <p:nvPr/>
          </p:nvSpPr>
          <p:spPr bwMode="gray">
            <a:xfrm>
              <a:off x="3611263" y="4109462"/>
              <a:ext cx="1445846" cy="1188744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5" name="任意多边形 244"/>
            <p:cNvSpPr/>
            <p:nvPr/>
          </p:nvSpPr>
          <p:spPr bwMode="gray">
            <a:xfrm>
              <a:off x="3608512" y="4113168"/>
              <a:ext cx="1255281" cy="1188744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6" name="Freeform 5"/>
            <p:cNvSpPr/>
            <p:nvPr/>
          </p:nvSpPr>
          <p:spPr bwMode="invGray">
            <a:xfrm>
              <a:off x="4833464" y="6269641"/>
              <a:ext cx="338010" cy="303982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8" name="Freeform 7"/>
            <p:cNvSpPr/>
            <p:nvPr/>
          </p:nvSpPr>
          <p:spPr bwMode="invGray">
            <a:xfrm>
              <a:off x="6048382" y="1306887"/>
              <a:ext cx="1348847" cy="1318392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0" name="Freeform 8"/>
            <p:cNvSpPr/>
            <p:nvPr/>
          </p:nvSpPr>
          <p:spPr bwMode="invGray">
            <a:xfrm>
              <a:off x="6183905" y="2321297"/>
              <a:ext cx="1012431" cy="759953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2" name="Freeform 9"/>
            <p:cNvSpPr/>
            <p:nvPr/>
          </p:nvSpPr>
          <p:spPr bwMode="gray">
            <a:xfrm>
              <a:off x="5970258" y="2743112"/>
              <a:ext cx="722254" cy="74629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4" name="Freeform 10"/>
            <p:cNvSpPr/>
            <p:nvPr/>
          </p:nvSpPr>
          <p:spPr bwMode="gray">
            <a:xfrm>
              <a:off x="5420195" y="2912183"/>
              <a:ext cx="674426" cy="1016116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6" name="Freeform 14"/>
            <p:cNvSpPr/>
            <p:nvPr/>
          </p:nvSpPr>
          <p:spPr bwMode="gray">
            <a:xfrm>
              <a:off x="5601956" y="3578210"/>
              <a:ext cx="830672" cy="548190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8" name="Freeform 18"/>
            <p:cNvSpPr/>
            <p:nvPr/>
          </p:nvSpPr>
          <p:spPr bwMode="gray">
            <a:xfrm>
              <a:off x="5801255" y="5016146"/>
              <a:ext cx="522957" cy="698475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0" name="Freeform 26"/>
            <p:cNvSpPr/>
            <p:nvPr/>
          </p:nvSpPr>
          <p:spPr bwMode="gray">
            <a:xfrm>
              <a:off x="5495133" y="4771935"/>
              <a:ext cx="585138" cy="80777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2" name="Freeform 29"/>
            <p:cNvSpPr/>
            <p:nvPr/>
          </p:nvSpPr>
          <p:spPr bwMode="gray">
            <a:xfrm>
              <a:off x="5601956" y="4107616"/>
              <a:ext cx="583544" cy="729213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4" name="Freeform 28"/>
            <p:cNvSpPr/>
            <p:nvPr/>
          </p:nvSpPr>
          <p:spPr bwMode="gray">
            <a:xfrm>
              <a:off x="4852596" y="4321086"/>
              <a:ext cx="935901" cy="60454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6" name="Freeform 27"/>
            <p:cNvSpPr/>
            <p:nvPr/>
          </p:nvSpPr>
          <p:spPr bwMode="gray">
            <a:xfrm>
              <a:off x="4911588" y="4771935"/>
              <a:ext cx="676017" cy="792402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8" name="Freeform 19"/>
            <p:cNvSpPr/>
            <p:nvPr/>
          </p:nvSpPr>
          <p:spPr bwMode="gray">
            <a:xfrm>
              <a:off x="5004061" y="5455039"/>
              <a:ext cx="967790" cy="72750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0" name="Freeform 20"/>
            <p:cNvSpPr/>
            <p:nvPr/>
          </p:nvSpPr>
          <p:spPr bwMode="gray">
            <a:xfrm>
              <a:off x="4359932" y="5318416"/>
              <a:ext cx="953441" cy="72750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2" name="Freeform 30"/>
            <p:cNvSpPr/>
            <p:nvPr/>
          </p:nvSpPr>
          <p:spPr bwMode="gray">
            <a:xfrm>
              <a:off x="5082188" y="3880482"/>
              <a:ext cx="722255" cy="681397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4" name="Freeform 31"/>
            <p:cNvSpPr/>
            <p:nvPr/>
          </p:nvSpPr>
          <p:spPr bwMode="invGray">
            <a:xfrm>
              <a:off x="5070914" y="3261692"/>
              <a:ext cx="477043" cy="865912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6" name="Freeform 35"/>
            <p:cNvSpPr/>
            <p:nvPr/>
          </p:nvSpPr>
          <p:spPr bwMode="invGray">
            <a:xfrm>
              <a:off x="3763633" y="1368366"/>
              <a:ext cx="2727987" cy="2348171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8" name="Freeform 32"/>
            <p:cNvSpPr/>
            <p:nvPr/>
          </p:nvSpPr>
          <p:spPr bwMode="gray">
            <a:xfrm>
              <a:off x="4560824" y="3410851"/>
              <a:ext cx="615432" cy="1151031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0" name="Freeform 33"/>
            <p:cNvSpPr/>
            <p:nvPr/>
          </p:nvSpPr>
          <p:spPr bwMode="invGray">
            <a:xfrm>
              <a:off x="4451051" y="3426220"/>
              <a:ext cx="336414" cy="592594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2" name="Freeform 34"/>
            <p:cNvSpPr/>
            <p:nvPr/>
          </p:nvSpPr>
          <p:spPr bwMode="invGray">
            <a:xfrm>
              <a:off x="3242270" y="2837041"/>
              <a:ext cx="1642212" cy="1589924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4" name="Freeform 25"/>
            <p:cNvSpPr/>
            <p:nvPr/>
          </p:nvSpPr>
          <p:spPr bwMode="invGray">
            <a:xfrm>
              <a:off x="2768740" y="3289598"/>
              <a:ext cx="1503502" cy="1168109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7" name="Freeform 21"/>
            <p:cNvSpPr/>
            <p:nvPr/>
          </p:nvSpPr>
          <p:spPr bwMode="invGray">
            <a:xfrm>
              <a:off x="4269050" y="4910264"/>
              <a:ext cx="707906" cy="669441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9" name="Freeform 22"/>
            <p:cNvSpPr/>
            <p:nvPr/>
          </p:nvSpPr>
          <p:spPr bwMode="invGray">
            <a:xfrm>
              <a:off x="3470267" y="4864152"/>
              <a:ext cx="1090557" cy="1166402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1" name="Freeform 23"/>
            <p:cNvSpPr/>
            <p:nvPr/>
          </p:nvSpPr>
          <p:spPr bwMode="invGray">
            <a:xfrm>
              <a:off x="1434242" y="3515021"/>
              <a:ext cx="2318231" cy="1485753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3" name="Freeform 36"/>
            <p:cNvSpPr/>
            <p:nvPr/>
          </p:nvSpPr>
          <p:spPr bwMode="invGray">
            <a:xfrm>
              <a:off x="1243649" y="1752611"/>
              <a:ext cx="2437809" cy="1953679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5" name="Freeform 15"/>
            <p:cNvSpPr/>
            <p:nvPr/>
          </p:nvSpPr>
          <p:spPr bwMode="gray">
            <a:xfrm>
              <a:off x="5775183" y="4018695"/>
              <a:ext cx="689204" cy="606406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7" name="Freeform 17"/>
            <p:cNvSpPr/>
            <p:nvPr/>
          </p:nvSpPr>
          <p:spPr bwMode="gray">
            <a:xfrm>
              <a:off x="6032438" y="4575543"/>
              <a:ext cx="459183" cy="561854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9" name="Freeform 37"/>
            <p:cNvSpPr/>
            <p:nvPr/>
          </p:nvSpPr>
          <p:spPr bwMode="invGray">
            <a:xfrm>
              <a:off x="6324213" y="5349159"/>
              <a:ext cx="243939" cy="488419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1" name="Freeform 13"/>
            <p:cNvSpPr/>
            <p:nvPr/>
          </p:nvSpPr>
          <p:spPr bwMode="gray">
            <a:xfrm>
              <a:off x="5755018" y="3304970"/>
              <a:ext cx="65370" cy="76850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2" name="Freeform 11"/>
            <p:cNvSpPr/>
            <p:nvPr/>
          </p:nvSpPr>
          <p:spPr bwMode="gray">
            <a:xfrm>
              <a:off x="5616311" y="3170055"/>
              <a:ext cx="216836" cy="242502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4" name="Freeform 12"/>
            <p:cNvSpPr/>
            <p:nvPr/>
          </p:nvSpPr>
          <p:spPr bwMode="gray">
            <a:xfrm>
              <a:off x="5755019" y="3289597"/>
              <a:ext cx="170600" cy="228839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6" name="Freeform 16"/>
            <p:cNvSpPr/>
            <p:nvPr/>
          </p:nvSpPr>
          <p:spPr bwMode="invGray">
            <a:xfrm>
              <a:off x="6338552" y="4502101"/>
              <a:ext cx="122767" cy="104175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78" name="组合 477"/>
          <p:cNvGrpSpPr/>
          <p:nvPr/>
        </p:nvGrpSpPr>
        <p:grpSpPr>
          <a:xfrm>
            <a:off x="5869848" y="1476775"/>
            <a:ext cx="2844129" cy="1157293"/>
            <a:chOff x="1792403" y="1328896"/>
            <a:chExt cx="2844129" cy="1157293"/>
          </a:xfrm>
        </p:grpSpPr>
        <p:sp>
          <p:nvSpPr>
            <p:cNvPr id="479" name="矩形标注 478"/>
            <p:cNvSpPr/>
            <p:nvPr/>
          </p:nvSpPr>
          <p:spPr>
            <a:xfrm>
              <a:off x="1792403" y="1331480"/>
              <a:ext cx="2834910" cy="1154709"/>
            </a:xfrm>
            <a:prstGeom prst="wedgeRectCallout">
              <a:avLst>
                <a:gd name="adj1" fmla="val -38378"/>
                <a:gd name="adj2" fmla="val 63821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文本框 479"/>
            <p:cNvSpPr txBox="1"/>
            <p:nvPr/>
          </p:nvSpPr>
          <p:spPr>
            <a:xfrm>
              <a:off x="1798592" y="1328896"/>
              <a:ext cx="240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清华大学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1" name="文本框 480"/>
            <p:cNvSpPr txBox="1"/>
            <p:nvPr/>
          </p:nvSpPr>
          <p:spPr>
            <a:xfrm>
              <a:off x="1798591" y="1651678"/>
              <a:ext cx="2837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2003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年刘培生出版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《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多孔固体结构与性能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》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年出版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《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多孔固体材料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》</a:t>
              </a:r>
              <a:endPara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82" name="组合 481"/>
          <p:cNvGrpSpPr/>
          <p:nvPr/>
        </p:nvGrpSpPr>
        <p:grpSpPr>
          <a:xfrm>
            <a:off x="2722810" y="4681316"/>
            <a:ext cx="2844129" cy="1181948"/>
            <a:chOff x="1792403" y="1328896"/>
            <a:chExt cx="2844129" cy="1181948"/>
          </a:xfrm>
        </p:grpSpPr>
        <p:sp>
          <p:nvSpPr>
            <p:cNvPr id="483" name="矩形标注 482"/>
            <p:cNvSpPr/>
            <p:nvPr/>
          </p:nvSpPr>
          <p:spPr>
            <a:xfrm flipV="1">
              <a:off x="1792403" y="1331479"/>
              <a:ext cx="2834910" cy="1179365"/>
            </a:xfrm>
            <a:prstGeom prst="wedgeRectCallout">
              <a:avLst>
                <a:gd name="adj1" fmla="val 43682"/>
                <a:gd name="adj2" fmla="val 60813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文本框 483"/>
            <p:cNvSpPr txBox="1"/>
            <p:nvPr/>
          </p:nvSpPr>
          <p:spPr>
            <a:xfrm>
              <a:off x="1798592" y="1328896"/>
              <a:ext cx="240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中国科学技术大学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5" name="文本框 484"/>
            <p:cNvSpPr txBox="1"/>
            <p:nvPr/>
          </p:nvSpPr>
          <p:spPr>
            <a:xfrm>
              <a:off x="1798591" y="1651678"/>
              <a:ext cx="2837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1998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-2014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年胡时胜发表</a:t>
              </a:r>
              <a:r>
                <a: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若干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篇关于多孔材料论文，该团队研究成果偏实验数据</a:t>
              </a:r>
              <a:endPara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86" name="组合 485"/>
          <p:cNvGrpSpPr/>
          <p:nvPr/>
        </p:nvGrpSpPr>
        <p:grpSpPr>
          <a:xfrm>
            <a:off x="6225937" y="3429000"/>
            <a:ext cx="2522775" cy="1410575"/>
            <a:chOff x="1792403" y="1328896"/>
            <a:chExt cx="2844129" cy="1410575"/>
          </a:xfrm>
        </p:grpSpPr>
        <p:sp>
          <p:nvSpPr>
            <p:cNvPr id="487" name="矩形标注 486"/>
            <p:cNvSpPr/>
            <p:nvPr/>
          </p:nvSpPr>
          <p:spPr>
            <a:xfrm flipV="1">
              <a:off x="1792403" y="1331479"/>
              <a:ext cx="2834910" cy="1407992"/>
            </a:xfrm>
            <a:prstGeom prst="wedgeRectCallout">
              <a:avLst>
                <a:gd name="adj1" fmla="val -40669"/>
                <a:gd name="adj2" fmla="val 57153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文本框 487"/>
            <p:cNvSpPr txBox="1"/>
            <p:nvPr/>
          </p:nvSpPr>
          <p:spPr>
            <a:xfrm>
              <a:off x="1798592" y="1328896"/>
              <a:ext cx="240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北京航空航天大学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9" name="文本框 488"/>
            <p:cNvSpPr txBox="1"/>
            <p:nvPr/>
          </p:nvSpPr>
          <p:spPr>
            <a:xfrm>
              <a:off x="1798591" y="1651678"/>
              <a:ext cx="28379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2003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-2014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年卢子兴发表</a:t>
              </a:r>
              <a:r>
                <a: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若干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篇关于多孔材料论文，该团队研究成果偏数值计算与模型建立</a:t>
              </a:r>
              <a:endPara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0" name="组合 489"/>
          <p:cNvGrpSpPr/>
          <p:nvPr/>
        </p:nvGrpSpPr>
        <p:grpSpPr>
          <a:xfrm>
            <a:off x="960984" y="3137150"/>
            <a:ext cx="2680425" cy="1179422"/>
            <a:chOff x="1798591" y="1303255"/>
            <a:chExt cx="2837943" cy="1179422"/>
          </a:xfrm>
        </p:grpSpPr>
        <p:sp>
          <p:nvSpPr>
            <p:cNvPr id="491" name="矩形标注 490"/>
            <p:cNvSpPr/>
            <p:nvPr/>
          </p:nvSpPr>
          <p:spPr>
            <a:xfrm rot="5400000" flipV="1">
              <a:off x="2627853" y="473995"/>
              <a:ext cx="1179422" cy="2837941"/>
            </a:xfrm>
            <a:prstGeom prst="wedgeRectCallout">
              <a:avLst>
                <a:gd name="adj1" fmla="val 6161"/>
                <a:gd name="adj2" fmla="val 60892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文本框 491"/>
            <p:cNvSpPr txBox="1"/>
            <p:nvPr/>
          </p:nvSpPr>
          <p:spPr>
            <a:xfrm>
              <a:off x="1798592" y="1328896"/>
              <a:ext cx="240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西安交通大学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3" name="文本框 492"/>
            <p:cNvSpPr txBox="1"/>
            <p:nvPr/>
          </p:nvSpPr>
          <p:spPr>
            <a:xfrm>
              <a:off x="1798591" y="1651678"/>
              <a:ext cx="2837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2000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-2014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年卢天健发表</a:t>
              </a:r>
              <a:r>
                <a: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若干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篇关于多孔材料论文，该团队论文还没怎么读</a:t>
              </a:r>
              <a:endPara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4" name="组合 493"/>
          <p:cNvGrpSpPr/>
          <p:nvPr/>
        </p:nvGrpSpPr>
        <p:grpSpPr>
          <a:xfrm>
            <a:off x="1827981" y="1265465"/>
            <a:ext cx="2680426" cy="1490435"/>
            <a:chOff x="1798591" y="1303254"/>
            <a:chExt cx="2837944" cy="1198471"/>
          </a:xfrm>
        </p:grpSpPr>
        <p:sp>
          <p:nvSpPr>
            <p:cNvPr id="495" name="矩形标注 494"/>
            <p:cNvSpPr/>
            <p:nvPr/>
          </p:nvSpPr>
          <p:spPr>
            <a:xfrm rot="5400000" flipV="1">
              <a:off x="2618329" y="483519"/>
              <a:ext cx="1198471" cy="2837941"/>
            </a:xfrm>
            <a:prstGeom prst="wedgeRectCallout">
              <a:avLst>
                <a:gd name="adj1" fmla="val 64376"/>
                <a:gd name="adj2" fmla="val 47347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文本框 495"/>
            <p:cNvSpPr txBox="1"/>
            <p:nvPr/>
          </p:nvSpPr>
          <p:spPr>
            <a:xfrm>
              <a:off x="1798592" y="1328896"/>
              <a:ext cx="240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西北工业大学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7" name="文本框 496"/>
            <p:cNvSpPr txBox="1"/>
            <p:nvPr/>
          </p:nvSpPr>
          <p:spPr>
            <a:xfrm>
              <a:off x="1798591" y="1609820"/>
              <a:ext cx="2837941" cy="866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2008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年李玉龙、郭伟国发表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《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不同</a:t>
              </a:r>
              <a:r>
                <a: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应变率下泡沫铝的形变和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力学性能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》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，探究泡沫材料应变率效应</a:t>
              </a:r>
              <a:endPara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8" name="Freeform 29"/>
          <p:cNvSpPr/>
          <p:nvPr/>
        </p:nvSpPr>
        <p:spPr bwMode="gray">
          <a:xfrm>
            <a:off x="5726114" y="3589570"/>
            <a:ext cx="527926" cy="659711"/>
          </a:xfrm>
          <a:custGeom>
            <a:avLst/>
            <a:gdLst>
              <a:gd name="T0" fmla="*/ 2147483646 w 305"/>
              <a:gd name="T1" fmla="*/ 0 h 385"/>
              <a:gd name="T2" fmla="*/ 2147483646 w 305"/>
              <a:gd name="T3" fmla="*/ 2147483646 h 385"/>
              <a:gd name="T4" fmla="*/ 2147483646 w 305"/>
              <a:gd name="T5" fmla="*/ 2147483646 h 385"/>
              <a:gd name="T6" fmla="*/ 2147483646 w 305"/>
              <a:gd name="T7" fmla="*/ 2147483646 h 385"/>
              <a:gd name="T8" fmla="*/ 2147483646 w 305"/>
              <a:gd name="T9" fmla="*/ 2147483646 h 385"/>
              <a:gd name="T10" fmla="*/ 2147483646 w 305"/>
              <a:gd name="T11" fmla="*/ 2147483646 h 385"/>
              <a:gd name="T12" fmla="*/ 2147483646 w 305"/>
              <a:gd name="T13" fmla="*/ 2147483646 h 385"/>
              <a:gd name="T14" fmla="*/ 2147483646 w 305"/>
              <a:gd name="T15" fmla="*/ 2147483646 h 385"/>
              <a:gd name="T16" fmla="*/ 2147483646 w 305"/>
              <a:gd name="T17" fmla="*/ 2147483646 h 385"/>
              <a:gd name="T18" fmla="*/ 2147483646 w 305"/>
              <a:gd name="T19" fmla="*/ 2147483646 h 385"/>
              <a:gd name="T20" fmla="*/ 2147483646 w 305"/>
              <a:gd name="T21" fmla="*/ 2147483646 h 385"/>
              <a:gd name="T22" fmla="*/ 2147483646 w 305"/>
              <a:gd name="T23" fmla="*/ 2147483646 h 385"/>
              <a:gd name="T24" fmla="*/ 2147483646 w 305"/>
              <a:gd name="T25" fmla="*/ 2147483646 h 385"/>
              <a:gd name="T26" fmla="*/ 2147483646 w 305"/>
              <a:gd name="T27" fmla="*/ 2147483646 h 385"/>
              <a:gd name="T28" fmla="*/ 2147483646 w 305"/>
              <a:gd name="T29" fmla="*/ 2147483646 h 385"/>
              <a:gd name="T30" fmla="*/ 2147483646 w 305"/>
              <a:gd name="T31" fmla="*/ 2147483646 h 385"/>
              <a:gd name="T32" fmla="*/ 2147483646 w 305"/>
              <a:gd name="T33" fmla="*/ 2147483646 h 385"/>
              <a:gd name="T34" fmla="*/ 2147483646 w 305"/>
              <a:gd name="T35" fmla="*/ 2147483646 h 385"/>
              <a:gd name="T36" fmla="*/ 2147483646 w 305"/>
              <a:gd name="T37" fmla="*/ 2147483646 h 385"/>
              <a:gd name="T38" fmla="*/ 2147483646 w 305"/>
              <a:gd name="T39" fmla="*/ 2147483646 h 385"/>
              <a:gd name="T40" fmla="*/ 2147483646 w 305"/>
              <a:gd name="T41" fmla="*/ 2147483646 h 385"/>
              <a:gd name="T42" fmla="*/ 2147483646 w 305"/>
              <a:gd name="T43" fmla="*/ 2147483646 h 385"/>
              <a:gd name="T44" fmla="*/ 2147483646 w 305"/>
              <a:gd name="T45" fmla="*/ 2147483646 h 385"/>
              <a:gd name="T46" fmla="*/ 2147483646 w 305"/>
              <a:gd name="T47" fmla="*/ 2147483646 h 385"/>
              <a:gd name="T48" fmla="*/ 2147483646 w 305"/>
              <a:gd name="T49" fmla="*/ 2147483646 h 385"/>
              <a:gd name="T50" fmla="*/ 2147483646 w 305"/>
              <a:gd name="T51" fmla="*/ 2147483646 h 385"/>
              <a:gd name="T52" fmla="*/ 0 w 305"/>
              <a:gd name="T53" fmla="*/ 2147483646 h 385"/>
              <a:gd name="T54" fmla="*/ 2147483646 w 305"/>
              <a:gd name="T55" fmla="*/ 2147483646 h 385"/>
              <a:gd name="T56" fmla="*/ 2147483646 w 305"/>
              <a:gd name="T57" fmla="*/ 2147483646 h 385"/>
              <a:gd name="T58" fmla="*/ 2147483646 w 305"/>
              <a:gd name="T59" fmla="*/ 2147483646 h 385"/>
              <a:gd name="T60" fmla="*/ 2147483646 w 305"/>
              <a:gd name="T61" fmla="*/ 2147483646 h 385"/>
              <a:gd name="T62" fmla="*/ 2147483646 w 305"/>
              <a:gd name="T63" fmla="*/ 2147483646 h 38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05" h="385">
                <a:moveTo>
                  <a:pt x="80" y="8"/>
                </a:moveTo>
                <a:lnTo>
                  <a:pt x="88" y="0"/>
                </a:lnTo>
                <a:lnTo>
                  <a:pt x="120" y="8"/>
                </a:lnTo>
                <a:lnTo>
                  <a:pt x="128" y="32"/>
                </a:lnTo>
                <a:lnTo>
                  <a:pt x="152" y="32"/>
                </a:lnTo>
                <a:lnTo>
                  <a:pt x="176" y="64"/>
                </a:lnTo>
                <a:lnTo>
                  <a:pt x="184" y="56"/>
                </a:lnTo>
                <a:lnTo>
                  <a:pt x="200" y="96"/>
                </a:lnTo>
                <a:lnTo>
                  <a:pt x="224" y="136"/>
                </a:lnTo>
                <a:lnTo>
                  <a:pt x="240" y="136"/>
                </a:lnTo>
                <a:lnTo>
                  <a:pt x="256" y="120"/>
                </a:lnTo>
                <a:lnTo>
                  <a:pt x="272" y="144"/>
                </a:lnTo>
                <a:lnTo>
                  <a:pt x="256" y="160"/>
                </a:lnTo>
                <a:lnTo>
                  <a:pt x="248" y="144"/>
                </a:lnTo>
                <a:lnTo>
                  <a:pt x="232" y="144"/>
                </a:lnTo>
                <a:lnTo>
                  <a:pt x="232" y="176"/>
                </a:lnTo>
                <a:lnTo>
                  <a:pt x="224" y="192"/>
                </a:lnTo>
                <a:lnTo>
                  <a:pt x="248" y="224"/>
                </a:lnTo>
                <a:lnTo>
                  <a:pt x="248" y="248"/>
                </a:lnTo>
                <a:lnTo>
                  <a:pt x="288" y="248"/>
                </a:lnTo>
                <a:lnTo>
                  <a:pt x="304" y="264"/>
                </a:lnTo>
                <a:lnTo>
                  <a:pt x="288" y="296"/>
                </a:lnTo>
                <a:lnTo>
                  <a:pt x="296" y="320"/>
                </a:lnTo>
                <a:lnTo>
                  <a:pt x="280" y="320"/>
                </a:lnTo>
                <a:lnTo>
                  <a:pt x="280" y="312"/>
                </a:lnTo>
                <a:lnTo>
                  <a:pt x="264" y="312"/>
                </a:lnTo>
                <a:lnTo>
                  <a:pt x="264" y="328"/>
                </a:lnTo>
                <a:lnTo>
                  <a:pt x="272" y="344"/>
                </a:lnTo>
                <a:lnTo>
                  <a:pt x="264" y="344"/>
                </a:lnTo>
                <a:lnTo>
                  <a:pt x="264" y="360"/>
                </a:lnTo>
                <a:lnTo>
                  <a:pt x="232" y="384"/>
                </a:lnTo>
                <a:lnTo>
                  <a:pt x="224" y="384"/>
                </a:lnTo>
                <a:lnTo>
                  <a:pt x="216" y="376"/>
                </a:lnTo>
                <a:lnTo>
                  <a:pt x="184" y="384"/>
                </a:lnTo>
                <a:lnTo>
                  <a:pt x="168" y="352"/>
                </a:lnTo>
                <a:lnTo>
                  <a:pt x="152" y="368"/>
                </a:lnTo>
                <a:lnTo>
                  <a:pt x="152" y="384"/>
                </a:lnTo>
                <a:lnTo>
                  <a:pt x="128" y="384"/>
                </a:lnTo>
                <a:lnTo>
                  <a:pt x="128" y="368"/>
                </a:lnTo>
                <a:lnTo>
                  <a:pt x="136" y="360"/>
                </a:lnTo>
                <a:lnTo>
                  <a:pt x="128" y="352"/>
                </a:lnTo>
                <a:lnTo>
                  <a:pt x="120" y="368"/>
                </a:lnTo>
                <a:lnTo>
                  <a:pt x="88" y="360"/>
                </a:lnTo>
                <a:lnTo>
                  <a:pt x="80" y="312"/>
                </a:lnTo>
                <a:lnTo>
                  <a:pt x="80" y="296"/>
                </a:lnTo>
                <a:lnTo>
                  <a:pt x="72" y="264"/>
                </a:lnTo>
                <a:lnTo>
                  <a:pt x="32" y="240"/>
                </a:lnTo>
                <a:lnTo>
                  <a:pt x="72" y="216"/>
                </a:lnTo>
                <a:lnTo>
                  <a:pt x="80" y="216"/>
                </a:lnTo>
                <a:lnTo>
                  <a:pt x="72" y="160"/>
                </a:lnTo>
                <a:lnTo>
                  <a:pt x="48" y="168"/>
                </a:lnTo>
                <a:lnTo>
                  <a:pt x="24" y="152"/>
                </a:lnTo>
                <a:lnTo>
                  <a:pt x="16" y="136"/>
                </a:lnTo>
                <a:lnTo>
                  <a:pt x="0" y="136"/>
                </a:lnTo>
                <a:lnTo>
                  <a:pt x="8" y="120"/>
                </a:lnTo>
                <a:lnTo>
                  <a:pt x="32" y="120"/>
                </a:lnTo>
                <a:lnTo>
                  <a:pt x="40" y="88"/>
                </a:lnTo>
                <a:lnTo>
                  <a:pt x="40" y="40"/>
                </a:lnTo>
                <a:lnTo>
                  <a:pt x="48" y="40"/>
                </a:lnTo>
                <a:lnTo>
                  <a:pt x="72" y="56"/>
                </a:lnTo>
                <a:lnTo>
                  <a:pt x="80" y="72"/>
                </a:lnTo>
                <a:lnTo>
                  <a:pt x="104" y="48"/>
                </a:lnTo>
                <a:lnTo>
                  <a:pt x="104" y="32"/>
                </a:lnTo>
                <a:lnTo>
                  <a:pt x="80" y="16"/>
                </a:lnTo>
                <a:lnTo>
                  <a:pt x="80" y="8"/>
                </a:lnTo>
              </a:path>
            </a:pathLst>
          </a:custGeom>
          <a:solidFill>
            <a:srgbClr val="0070C0"/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99" name="Freeform 32"/>
          <p:cNvSpPr/>
          <p:nvPr/>
        </p:nvSpPr>
        <p:spPr bwMode="gray">
          <a:xfrm>
            <a:off x="4784725" y="2951028"/>
            <a:ext cx="556775" cy="1041325"/>
          </a:xfrm>
          <a:custGeom>
            <a:avLst/>
            <a:gdLst>
              <a:gd name="T0" fmla="*/ 2147483646 w 321"/>
              <a:gd name="T1" fmla="*/ 2147483646 h 609"/>
              <a:gd name="T2" fmla="*/ 2147483646 w 321"/>
              <a:gd name="T3" fmla="*/ 2147483646 h 609"/>
              <a:gd name="T4" fmla="*/ 2147483646 w 321"/>
              <a:gd name="T5" fmla="*/ 2147483646 h 609"/>
              <a:gd name="T6" fmla="*/ 2147483646 w 321"/>
              <a:gd name="T7" fmla="*/ 2147483646 h 609"/>
              <a:gd name="T8" fmla="*/ 2147483646 w 321"/>
              <a:gd name="T9" fmla="*/ 2147483646 h 609"/>
              <a:gd name="T10" fmla="*/ 2147483646 w 321"/>
              <a:gd name="T11" fmla="*/ 2147483646 h 609"/>
              <a:gd name="T12" fmla="*/ 2147483646 w 321"/>
              <a:gd name="T13" fmla="*/ 2147483646 h 609"/>
              <a:gd name="T14" fmla="*/ 2147483646 w 321"/>
              <a:gd name="T15" fmla="*/ 2147483646 h 609"/>
              <a:gd name="T16" fmla="*/ 2147483646 w 321"/>
              <a:gd name="T17" fmla="*/ 2147483646 h 609"/>
              <a:gd name="T18" fmla="*/ 2147483646 w 321"/>
              <a:gd name="T19" fmla="*/ 2147483646 h 609"/>
              <a:gd name="T20" fmla="*/ 2147483646 w 321"/>
              <a:gd name="T21" fmla="*/ 2147483646 h 609"/>
              <a:gd name="T22" fmla="*/ 2147483646 w 321"/>
              <a:gd name="T23" fmla="*/ 2147483646 h 609"/>
              <a:gd name="T24" fmla="*/ 2147483646 w 321"/>
              <a:gd name="T25" fmla="*/ 2147483646 h 609"/>
              <a:gd name="T26" fmla="*/ 0 w 321"/>
              <a:gd name="T27" fmla="*/ 2147483646 h 609"/>
              <a:gd name="T28" fmla="*/ 2147483646 w 321"/>
              <a:gd name="T29" fmla="*/ 2147483646 h 609"/>
              <a:gd name="T30" fmla="*/ 2147483646 w 321"/>
              <a:gd name="T31" fmla="*/ 2147483646 h 609"/>
              <a:gd name="T32" fmla="*/ 0 w 321"/>
              <a:gd name="T33" fmla="*/ 2147483646 h 609"/>
              <a:gd name="T34" fmla="*/ 2147483646 w 321"/>
              <a:gd name="T35" fmla="*/ 2147483646 h 609"/>
              <a:gd name="T36" fmla="*/ 2147483646 w 321"/>
              <a:gd name="T37" fmla="*/ 2147483646 h 609"/>
              <a:gd name="T38" fmla="*/ 2147483646 w 321"/>
              <a:gd name="T39" fmla="*/ 2147483646 h 609"/>
              <a:gd name="T40" fmla="*/ 2147483646 w 321"/>
              <a:gd name="T41" fmla="*/ 2147483646 h 609"/>
              <a:gd name="T42" fmla="*/ 2147483646 w 321"/>
              <a:gd name="T43" fmla="*/ 2147483646 h 609"/>
              <a:gd name="T44" fmla="*/ 2147483646 w 321"/>
              <a:gd name="T45" fmla="*/ 2147483646 h 609"/>
              <a:gd name="T46" fmla="*/ 2147483646 w 321"/>
              <a:gd name="T47" fmla="*/ 2147483646 h 609"/>
              <a:gd name="T48" fmla="*/ 2147483646 w 321"/>
              <a:gd name="T49" fmla="*/ 2147483646 h 609"/>
              <a:gd name="T50" fmla="*/ 2147483646 w 321"/>
              <a:gd name="T51" fmla="*/ 2147483646 h 609"/>
              <a:gd name="T52" fmla="*/ 2147483646 w 321"/>
              <a:gd name="T53" fmla="*/ 2147483646 h 609"/>
              <a:gd name="T54" fmla="*/ 2147483646 w 321"/>
              <a:gd name="T55" fmla="*/ 2147483646 h 609"/>
              <a:gd name="T56" fmla="*/ 2147483646 w 321"/>
              <a:gd name="T57" fmla="*/ 2147483646 h 609"/>
              <a:gd name="T58" fmla="*/ 2147483646 w 321"/>
              <a:gd name="T59" fmla="*/ 2147483646 h 609"/>
              <a:gd name="T60" fmla="*/ 2147483646 w 321"/>
              <a:gd name="T61" fmla="*/ 2147483646 h 609"/>
              <a:gd name="T62" fmla="*/ 2147483646 w 321"/>
              <a:gd name="T63" fmla="*/ 2147483646 h 609"/>
              <a:gd name="T64" fmla="*/ 2147483646 w 321"/>
              <a:gd name="T65" fmla="*/ 2147483646 h 609"/>
              <a:gd name="T66" fmla="*/ 2147483646 w 321"/>
              <a:gd name="T67" fmla="*/ 2147483646 h 609"/>
              <a:gd name="T68" fmla="*/ 2147483646 w 321"/>
              <a:gd name="T69" fmla="*/ 2147483646 h 609"/>
              <a:gd name="T70" fmla="*/ 2147483646 w 321"/>
              <a:gd name="T71" fmla="*/ 2147483646 h 609"/>
              <a:gd name="T72" fmla="*/ 2147483646 w 321"/>
              <a:gd name="T73" fmla="*/ 2147483646 h 609"/>
              <a:gd name="T74" fmla="*/ 2147483646 w 321"/>
              <a:gd name="T75" fmla="*/ 2147483646 h 609"/>
              <a:gd name="T76" fmla="*/ 2147483646 w 321"/>
              <a:gd name="T77" fmla="*/ 2147483646 h 609"/>
              <a:gd name="T78" fmla="*/ 2147483646 w 321"/>
              <a:gd name="T79" fmla="*/ 2147483646 h 609"/>
              <a:gd name="T80" fmla="*/ 2147483646 w 321"/>
              <a:gd name="T81" fmla="*/ 2147483646 h 609"/>
              <a:gd name="T82" fmla="*/ 2147483646 w 321"/>
              <a:gd name="T83" fmla="*/ 2147483646 h 609"/>
              <a:gd name="T84" fmla="*/ 2147483646 w 321"/>
              <a:gd name="T85" fmla="*/ 0 h 609"/>
              <a:gd name="T86" fmla="*/ 2147483646 w 321"/>
              <a:gd name="T87" fmla="*/ 2147483646 h 609"/>
              <a:gd name="T88" fmla="*/ 2147483646 w 321"/>
              <a:gd name="T89" fmla="*/ 2147483646 h 609"/>
              <a:gd name="T90" fmla="*/ 2147483646 w 321"/>
              <a:gd name="T91" fmla="*/ 2147483646 h 609"/>
              <a:gd name="T92" fmla="*/ 2147483646 w 321"/>
              <a:gd name="T93" fmla="*/ 2147483646 h 609"/>
              <a:gd name="T94" fmla="*/ 2147483646 w 321"/>
              <a:gd name="T95" fmla="*/ 2147483646 h 609"/>
              <a:gd name="T96" fmla="*/ 2147483646 w 321"/>
              <a:gd name="T97" fmla="*/ 2147483646 h 609"/>
              <a:gd name="T98" fmla="*/ 2147483646 w 321"/>
              <a:gd name="T99" fmla="*/ 2147483646 h 609"/>
              <a:gd name="T100" fmla="*/ 2147483646 w 321"/>
              <a:gd name="T101" fmla="*/ 2147483646 h 609"/>
              <a:gd name="T102" fmla="*/ 2147483646 w 321"/>
              <a:gd name="T103" fmla="*/ 2147483646 h 609"/>
              <a:gd name="T104" fmla="*/ 2147483646 w 321"/>
              <a:gd name="T105" fmla="*/ 2147483646 h 609"/>
              <a:gd name="T106" fmla="*/ 2147483646 w 321"/>
              <a:gd name="T107" fmla="*/ 2147483646 h 60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21" h="609">
                <a:moveTo>
                  <a:pt x="320" y="480"/>
                </a:moveTo>
                <a:lnTo>
                  <a:pt x="296" y="496"/>
                </a:lnTo>
                <a:lnTo>
                  <a:pt x="280" y="488"/>
                </a:lnTo>
                <a:lnTo>
                  <a:pt x="224" y="488"/>
                </a:lnTo>
                <a:lnTo>
                  <a:pt x="240" y="520"/>
                </a:lnTo>
                <a:lnTo>
                  <a:pt x="224" y="560"/>
                </a:lnTo>
                <a:lnTo>
                  <a:pt x="232" y="608"/>
                </a:lnTo>
                <a:lnTo>
                  <a:pt x="200" y="600"/>
                </a:lnTo>
                <a:lnTo>
                  <a:pt x="152" y="568"/>
                </a:lnTo>
                <a:lnTo>
                  <a:pt x="96" y="552"/>
                </a:lnTo>
                <a:lnTo>
                  <a:pt x="56" y="520"/>
                </a:lnTo>
                <a:lnTo>
                  <a:pt x="16" y="520"/>
                </a:lnTo>
                <a:lnTo>
                  <a:pt x="16" y="512"/>
                </a:lnTo>
                <a:lnTo>
                  <a:pt x="0" y="504"/>
                </a:lnTo>
                <a:lnTo>
                  <a:pt x="8" y="496"/>
                </a:lnTo>
                <a:lnTo>
                  <a:pt x="8" y="472"/>
                </a:lnTo>
                <a:lnTo>
                  <a:pt x="0" y="464"/>
                </a:lnTo>
                <a:lnTo>
                  <a:pt x="16" y="456"/>
                </a:lnTo>
                <a:lnTo>
                  <a:pt x="48" y="456"/>
                </a:lnTo>
                <a:lnTo>
                  <a:pt x="48" y="344"/>
                </a:lnTo>
                <a:lnTo>
                  <a:pt x="88" y="344"/>
                </a:lnTo>
                <a:lnTo>
                  <a:pt x="88" y="360"/>
                </a:lnTo>
                <a:lnTo>
                  <a:pt x="112" y="360"/>
                </a:lnTo>
                <a:lnTo>
                  <a:pt x="112" y="328"/>
                </a:lnTo>
                <a:lnTo>
                  <a:pt x="160" y="328"/>
                </a:lnTo>
                <a:lnTo>
                  <a:pt x="168" y="280"/>
                </a:lnTo>
                <a:lnTo>
                  <a:pt x="168" y="248"/>
                </a:lnTo>
                <a:lnTo>
                  <a:pt x="144" y="232"/>
                </a:lnTo>
                <a:lnTo>
                  <a:pt x="112" y="208"/>
                </a:lnTo>
                <a:lnTo>
                  <a:pt x="96" y="184"/>
                </a:lnTo>
                <a:lnTo>
                  <a:pt x="104" y="144"/>
                </a:lnTo>
                <a:lnTo>
                  <a:pt x="120" y="128"/>
                </a:lnTo>
                <a:lnTo>
                  <a:pt x="144" y="144"/>
                </a:lnTo>
                <a:lnTo>
                  <a:pt x="176" y="144"/>
                </a:lnTo>
                <a:lnTo>
                  <a:pt x="184" y="120"/>
                </a:lnTo>
                <a:lnTo>
                  <a:pt x="200" y="120"/>
                </a:lnTo>
                <a:lnTo>
                  <a:pt x="192" y="88"/>
                </a:lnTo>
                <a:lnTo>
                  <a:pt x="248" y="32"/>
                </a:lnTo>
                <a:lnTo>
                  <a:pt x="248" y="16"/>
                </a:lnTo>
                <a:lnTo>
                  <a:pt x="280" y="16"/>
                </a:lnTo>
                <a:lnTo>
                  <a:pt x="288" y="24"/>
                </a:lnTo>
                <a:lnTo>
                  <a:pt x="296" y="8"/>
                </a:lnTo>
                <a:lnTo>
                  <a:pt x="304" y="0"/>
                </a:lnTo>
                <a:lnTo>
                  <a:pt x="320" y="24"/>
                </a:lnTo>
                <a:lnTo>
                  <a:pt x="320" y="32"/>
                </a:lnTo>
                <a:lnTo>
                  <a:pt x="280" y="112"/>
                </a:lnTo>
                <a:lnTo>
                  <a:pt x="296" y="128"/>
                </a:lnTo>
                <a:lnTo>
                  <a:pt x="280" y="184"/>
                </a:lnTo>
                <a:lnTo>
                  <a:pt x="272" y="248"/>
                </a:lnTo>
                <a:lnTo>
                  <a:pt x="288" y="288"/>
                </a:lnTo>
                <a:lnTo>
                  <a:pt x="264" y="360"/>
                </a:lnTo>
                <a:lnTo>
                  <a:pt x="272" y="376"/>
                </a:lnTo>
                <a:lnTo>
                  <a:pt x="288" y="432"/>
                </a:lnTo>
                <a:lnTo>
                  <a:pt x="320" y="480"/>
                </a:lnTo>
              </a:path>
            </a:pathLst>
          </a:custGeom>
          <a:solidFill>
            <a:srgbClr val="0070C0"/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00" name="Freeform 11"/>
          <p:cNvSpPr/>
          <p:nvPr/>
        </p:nvSpPr>
        <p:spPr bwMode="gray">
          <a:xfrm>
            <a:off x="5742276" y="2731845"/>
            <a:ext cx="196169" cy="219389"/>
          </a:xfrm>
          <a:custGeom>
            <a:avLst/>
            <a:gdLst>
              <a:gd name="T0" fmla="*/ 2147483646 w 113"/>
              <a:gd name="T1" fmla="*/ 2147483646 h 129"/>
              <a:gd name="T2" fmla="*/ 2147483646 w 113"/>
              <a:gd name="T3" fmla="*/ 2147483646 h 129"/>
              <a:gd name="T4" fmla="*/ 2147483646 w 113"/>
              <a:gd name="T5" fmla="*/ 2147483646 h 129"/>
              <a:gd name="T6" fmla="*/ 2147483646 w 113"/>
              <a:gd name="T7" fmla="*/ 2147483646 h 129"/>
              <a:gd name="T8" fmla="*/ 2147483646 w 113"/>
              <a:gd name="T9" fmla="*/ 0 h 129"/>
              <a:gd name="T10" fmla="*/ 2147483646 w 113"/>
              <a:gd name="T11" fmla="*/ 0 h 129"/>
              <a:gd name="T12" fmla="*/ 2147483646 w 113"/>
              <a:gd name="T13" fmla="*/ 2147483646 h 129"/>
              <a:gd name="T14" fmla="*/ 2147483646 w 113"/>
              <a:gd name="T15" fmla="*/ 2147483646 h 129"/>
              <a:gd name="T16" fmla="*/ 0 w 113"/>
              <a:gd name="T17" fmla="*/ 2147483646 h 129"/>
              <a:gd name="T18" fmla="*/ 0 w 113"/>
              <a:gd name="T19" fmla="*/ 2147483646 h 129"/>
              <a:gd name="T20" fmla="*/ 2147483646 w 113"/>
              <a:gd name="T21" fmla="*/ 2147483646 h 129"/>
              <a:gd name="T22" fmla="*/ 2147483646 w 113"/>
              <a:gd name="T23" fmla="*/ 2147483646 h 129"/>
              <a:gd name="T24" fmla="*/ 2147483646 w 113"/>
              <a:gd name="T25" fmla="*/ 2147483646 h 129"/>
              <a:gd name="T26" fmla="*/ 2147483646 w 113"/>
              <a:gd name="T27" fmla="*/ 2147483646 h 129"/>
              <a:gd name="T28" fmla="*/ 2147483646 w 113"/>
              <a:gd name="T29" fmla="*/ 2147483646 h 129"/>
              <a:gd name="T30" fmla="*/ 2147483646 w 113"/>
              <a:gd name="T31" fmla="*/ 2147483646 h 129"/>
              <a:gd name="T32" fmla="*/ 2147483646 w 113"/>
              <a:gd name="T33" fmla="*/ 2147483646 h 1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" h="129">
                <a:moveTo>
                  <a:pt x="112" y="64"/>
                </a:moveTo>
                <a:lnTo>
                  <a:pt x="96" y="40"/>
                </a:lnTo>
                <a:lnTo>
                  <a:pt x="112" y="16"/>
                </a:lnTo>
                <a:lnTo>
                  <a:pt x="80" y="16"/>
                </a:lnTo>
                <a:lnTo>
                  <a:pt x="72" y="0"/>
                </a:lnTo>
                <a:lnTo>
                  <a:pt x="56" y="0"/>
                </a:lnTo>
                <a:lnTo>
                  <a:pt x="48" y="32"/>
                </a:lnTo>
                <a:lnTo>
                  <a:pt x="32" y="32"/>
                </a:lnTo>
                <a:lnTo>
                  <a:pt x="0" y="88"/>
                </a:lnTo>
                <a:lnTo>
                  <a:pt x="0" y="120"/>
                </a:lnTo>
                <a:lnTo>
                  <a:pt x="32" y="120"/>
                </a:lnTo>
                <a:lnTo>
                  <a:pt x="48" y="128"/>
                </a:lnTo>
                <a:lnTo>
                  <a:pt x="80" y="112"/>
                </a:lnTo>
                <a:lnTo>
                  <a:pt x="80" y="96"/>
                </a:lnTo>
                <a:lnTo>
                  <a:pt x="72" y="80"/>
                </a:lnTo>
                <a:lnTo>
                  <a:pt x="96" y="80"/>
                </a:lnTo>
                <a:lnTo>
                  <a:pt x="112" y="64"/>
                </a:lnTo>
              </a:path>
            </a:pathLst>
          </a:custGeom>
          <a:solidFill>
            <a:srgbClr val="0070C0"/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2" fill="hold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2" dur="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3" dur="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6" fill="hold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6" dur="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7" dur="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0" dur="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1" dur="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9" fill="hold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4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5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74" grpId="0"/>
          <p:bldP spid="498" grpId="0" animBg="1"/>
          <p:bldP spid="499" grpId="0" animBg="1"/>
          <p:bldP spid="50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9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74" grpId="0"/>
          <p:bldP spid="498" grpId="0" animBg="1"/>
          <p:bldP spid="499" grpId="0" animBg="1"/>
          <p:bldP spid="500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泡沫材料的具体研究内容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前期调研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203181" y="1951720"/>
            <a:ext cx="2737638" cy="2954560"/>
            <a:chOff x="3761090" y="2476501"/>
            <a:chExt cx="1787040" cy="1928640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0154" y="1435665"/>
            <a:ext cx="2680423" cy="1672800"/>
            <a:chOff x="390154" y="1435665"/>
            <a:chExt cx="2680423" cy="1672800"/>
          </a:xfrm>
        </p:grpSpPr>
        <p:sp>
          <p:nvSpPr>
            <p:cNvPr id="106" name="文本框 105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麻省理工学院</a:t>
              </a:r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Gibson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390154" y="1785026"/>
              <a:ext cx="26804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、结构模型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、相对密度计算公式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、变形机制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、各类载荷作用下的本构关系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93451" y="1435665"/>
            <a:ext cx="2680423" cy="1426579"/>
            <a:chOff x="6093451" y="1435665"/>
            <a:chExt cx="2680423" cy="1426579"/>
          </a:xfrm>
        </p:grpSpPr>
        <p:sp>
          <p:nvSpPr>
            <p:cNvPr id="108" name="文本框 107"/>
            <p:cNvSpPr txBox="1"/>
            <p:nvPr/>
          </p:nvSpPr>
          <p:spPr>
            <a:xfrm>
              <a:off x="6093452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居里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大学</a:t>
              </a:r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Han Zhao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093451" y="1785026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、泡沫材料冲击波效应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、两种实验方法对冲击波效应的影响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、泡沫材料应变率效应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90154" y="4004562"/>
            <a:ext cx="2813025" cy="1426579"/>
            <a:chOff x="390154" y="1435665"/>
            <a:chExt cx="2813025" cy="1426579"/>
          </a:xfrm>
        </p:grpSpPr>
        <p:sp>
          <p:nvSpPr>
            <p:cNvPr id="113" name="文本框 112"/>
            <p:cNvSpPr txBox="1"/>
            <p:nvPr/>
          </p:nvSpPr>
          <p:spPr>
            <a:xfrm>
              <a:off x="390154" y="1435665"/>
              <a:ext cx="2813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北京航空航天大学卢子兴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390154" y="1785026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、各类载荷的数值模拟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、非线性拉伸本构关系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、弹性模量等力学参数的理论推算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093451" y="4004562"/>
            <a:ext cx="2833055" cy="1672800"/>
            <a:chOff x="6093451" y="1435665"/>
            <a:chExt cx="2833055" cy="1672800"/>
          </a:xfrm>
        </p:grpSpPr>
        <p:sp>
          <p:nvSpPr>
            <p:cNvPr id="116" name="文本框 115"/>
            <p:cNvSpPr txBox="1"/>
            <p:nvPr/>
          </p:nvSpPr>
          <p:spPr>
            <a:xfrm>
              <a:off x="6093452" y="1435665"/>
              <a:ext cx="283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中国科学技术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大学胡时胜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093451" y="1785026"/>
              <a:ext cx="26804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、应变率效应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、泡沫材料霍普金森杆实验及数据处理方法改进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350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℃高温动态压缩实验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、温度效应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7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7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泡沫材料的应力应变曲线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前期调研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77" y="1146121"/>
            <a:ext cx="4395645" cy="3038520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grpSp>
        <p:nvGrpSpPr>
          <p:cNvPr id="7" name="组合 6"/>
          <p:cNvGrpSpPr/>
          <p:nvPr/>
        </p:nvGrpSpPr>
        <p:grpSpPr>
          <a:xfrm>
            <a:off x="2589866" y="3121214"/>
            <a:ext cx="698500" cy="539750"/>
            <a:chOff x="2517775" y="3365500"/>
            <a:chExt cx="698500" cy="539750"/>
          </a:xfrm>
        </p:grpSpPr>
        <p:sp>
          <p:nvSpPr>
            <p:cNvPr id="4" name="椭圆 3"/>
            <p:cNvSpPr/>
            <p:nvPr/>
          </p:nvSpPr>
          <p:spPr>
            <a:xfrm>
              <a:off x="2597150" y="3365500"/>
              <a:ext cx="539750" cy="53975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17775" y="3435320"/>
              <a:ext cx="69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Ⅰ</a:t>
              </a:r>
              <a:endPara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30675" y="2662146"/>
            <a:ext cx="698500" cy="539750"/>
            <a:chOff x="4130675" y="2932323"/>
            <a:chExt cx="698500" cy="539750"/>
          </a:xfrm>
        </p:grpSpPr>
        <p:sp>
          <p:nvSpPr>
            <p:cNvPr id="41" name="椭圆 40"/>
            <p:cNvSpPr/>
            <p:nvPr/>
          </p:nvSpPr>
          <p:spPr>
            <a:xfrm>
              <a:off x="4210050" y="2932323"/>
              <a:ext cx="539750" cy="53975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130675" y="3002143"/>
              <a:ext cx="69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Ⅱ</a:t>
              </a:r>
              <a:endPara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82865" y="2104053"/>
            <a:ext cx="698500" cy="539750"/>
            <a:chOff x="6010275" y="2395808"/>
            <a:chExt cx="698500" cy="539750"/>
          </a:xfrm>
        </p:grpSpPr>
        <p:sp>
          <p:nvSpPr>
            <p:cNvPr id="42" name="椭圆 41"/>
            <p:cNvSpPr/>
            <p:nvPr/>
          </p:nvSpPr>
          <p:spPr>
            <a:xfrm>
              <a:off x="6089650" y="2395808"/>
              <a:ext cx="539750" cy="53975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010275" y="2465628"/>
              <a:ext cx="69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Ⅲ</a:t>
              </a:r>
              <a:endPara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80471" y="4288606"/>
            <a:ext cx="240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线弹性变形阶段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271129" y="4288606"/>
            <a:ext cx="2618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Ⅱ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坍塌变形阶段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49" y="4288606"/>
            <a:ext cx="263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Ⅲ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致密化变形阶段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2925" y="4688716"/>
            <a:ext cx="1072270" cy="1018483"/>
            <a:chOff x="454025" y="4688716"/>
            <a:chExt cx="1072270" cy="1018483"/>
          </a:xfrm>
        </p:grpSpPr>
        <p:grpSp>
          <p:nvGrpSpPr>
            <p:cNvPr id="11" name="组合 10"/>
            <p:cNvGrpSpPr/>
            <p:nvPr/>
          </p:nvGrpSpPr>
          <p:grpSpPr>
            <a:xfrm>
              <a:off x="454025" y="4688716"/>
              <a:ext cx="252000" cy="1018483"/>
              <a:chOff x="454025" y="4688716"/>
              <a:chExt cx="252000" cy="1018483"/>
            </a:xfrm>
          </p:grpSpPr>
          <p:sp>
            <p:nvSpPr>
              <p:cNvPr id="10" name="椭圆 9"/>
              <p:cNvSpPr>
                <a:spLocks noChangeAspect="1"/>
              </p:cNvSpPr>
              <p:nvPr/>
            </p:nvSpPr>
            <p:spPr>
              <a:xfrm>
                <a:off x="454025" y="4688716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/>
            </p:nvSpPr>
            <p:spPr>
              <a:xfrm>
                <a:off x="454025" y="4944210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/>
            </p:nvSpPr>
            <p:spPr>
              <a:xfrm>
                <a:off x="454025" y="5199704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/>
            </p:nvSpPr>
            <p:spPr>
              <a:xfrm>
                <a:off x="454025" y="5455199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722966" y="4688716"/>
              <a:ext cx="252000" cy="1018483"/>
              <a:chOff x="454025" y="4688716"/>
              <a:chExt cx="252000" cy="1018483"/>
            </a:xfrm>
          </p:grpSpPr>
          <p:sp>
            <p:nvSpPr>
              <p:cNvPr id="123" name="椭圆 122"/>
              <p:cNvSpPr>
                <a:spLocks noChangeAspect="1"/>
              </p:cNvSpPr>
              <p:nvPr/>
            </p:nvSpPr>
            <p:spPr>
              <a:xfrm>
                <a:off x="454025" y="4688716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/>
            </p:nvSpPr>
            <p:spPr>
              <a:xfrm>
                <a:off x="454025" y="4944210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454025" y="5199704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/>
            </p:nvSpPr>
            <p:spPr>
              <a:xfrm>
                <a:off x="454025" y="5455199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1005354" y="4688716"/>
              <a:ext cx="252000" cy="1018483"/>
              <a:chOff x="454025" y="4688716"/>
              <a:chExt cx="252000" cy="1018483"/>
            </a:xfrm>
          </p:grpSpPr>
          <p:sp>
            <p:nvSpPr>
              <p:cNvPr id="128" name="椭圆 127"/>
              <p:cNvSpPr>
                <a:spLocks noChangeAspect="1"/>
              </p:cNvSpPr>
              <p:nvPr/>
            </p:nvSpPr>
            <p:spPr>
              <a:xfrm>
                <a:off x="454025" y="4688716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>
                <a:spLocks noChangeAspect="1"/>
              </p:cNvSpPr>
              <p:nvPr/>
            </p:nvSpPr>
            <p:spPr>
              <a:xfrm>
                <a:off x="454025" y="4944210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/>
            </p:nvSpPr>
            <p:spPr>
              <a:xfrm>
                <a:off x="454025" y="5199704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/>
            </p:nvSpPr>
            <p:spPr>
              <a:xfrm>
                <a:off x="454025" y="5455199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1274295" y="4688716"/>
              <a:ext cx="252000" cy="1018483"/>
              <a:chOff x="454025" y="4688716"/>
              <a:chExt cx="252000" cy="1018483"/>
            </a:xfrm>
          </p:grpSpPr>
          <p:sp>
            <p:nvSpPr>
              <p:cNvPr id="133" name="椭圆 132"/>
              <p:cNvSpPr>
                <a:spLocks noChangeAspect="1"/>
              </p:cNvSpPr>
              <p:nvPr/>
            </p:nvSpPr>
            <p:spPr>
              <a:xfrm>
                <a:off x="454025" y="4688716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/>
            </p:nvSpPr>
            <p:spPr>
              <a:xfrm>
                <a:off x="454025" y="4944210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/>
            </p:nvSpPr>
            <p:spPr>
              <a:xfrm>
                <a:off x="454025" y="5199704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/>
            </p:nvSpPr>
            <p:spPr>
              <a:xfrm>
                <a:off x="454025" y="5455199"/>
                <a:ext cx="252000" cy="252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949221" y="5059381"/>
            <a:ext cx="1072270" cy="647818"/>
            <a:chOff x="1691154" y="5059380"/>
            <a:chExt cx="1072270" cy="647818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154" y="5059380"/>
              <a:ext cx="1072270" cy="148035"/>
              <a:chOff x="1691154" y="4792680"/>
              <a:chExt cx="1072270" cy="148035"/>
            </a:xfrm>
          </p:grpSpPr>
          <p:sp>
            <p:nvSpPr>
              <p:cNvPr id="154" name="椭圆 153"/>
              <p:cNvSpPr>
                <a:spLocks noChangeAspect="1"/>
              </p:cNvSpPr>
              <p:nvPr/>
            </p:nvSpPr>
            <p:spPr>
              <a:xfrm>
                <a:off x="1691154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/>
            </p:nvSpPr>
            <p:spPr>
              <a:xfrm>
                <a:off x="1960095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/>
            </p:nvSpPr>
            <p:spPr>
              <a:xfrm>
                <a:off x="2242483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/>
            </p:nvSpPr>
            <p:spPr>
              <a:xfrm>
                <a:off x="2511424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91154" y="5225974"/>
              <a:ext cx="1072270" cy="148035"/>
              <a:chOff x="1691154" y="5048174"/>
              <a:chExt cx="1072270" cy="148035"/>
            </a:xfrm>
          </p:grpSpPr>
          <p:sp>
            <p:nvSpPr>
              <p:cNvPr id="155" name="椭圆 154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691154" y="5392568"/>
              <a:ext cx="1072270" cy="148035"/>
              <a:chOff x="1691154" y="5303668"/>
              <a:chExt cx="1072270" cy="148035"/>
            </a:xfrm>
          </p:grpSpPr>
          <p:sp>
            <p:nvSpPr>
              <p:cNvPr id="156" name="椭圆 155"/>
              <p:cNvSpPr>
                <a:spLocks noChangeAspect="1"/>
              </p:cNvSpPr>
              <p:nvPr/>
            </p:nvSpPr>
            <p:spPr>
              <a:xfrm>
                <a:off x="1691154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/>
            </p:nvSpPr>
            <p:spPr>
              <a:xfrm>
                <a:off x="1960095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/>
            </p:nvSpPr>
            <p:spPr>
              <a:xfrm>
                <a:off x="2242483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/>
            </p:nvSpPr>
            <p:spPr>
              <a:xfrm>
                <a:off x="2511424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691154" y="5559163"/>
              <a:ext cx="1072270" cy="148035"/>
              <a:chOff x="1691154" y="5559163"/>
              <a:chExt cx="1072270" cy="148035"/>
            </a:xfrm>
          </p:grpSpPr>
          <p:sp>
            <p:nvSpPr>
              <p:cNvPr id="157" name="椭圆 156"/>
              <p:cNvSpPr>
                <a:spLocks noChangeAspect="1"/>
              </p:cNvSpPr>
              <p:nvPr/>
            </p:nvSpPr>
            <p:spPr>
              <a:xfrm>
                <a:off x="1691154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/>
            </p:nvSpPr>
            <p:spPr>
              <a:xfrm>
                <a:off x="1960095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/>
            </p:nvSpPr>
            <p:spPr>
              <a:xfrm>
                <a:off x="2242483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>
                <a:spLocks noChangeAspect="1"/>
              </p:cNvSpPr>
              <p:nvPr/>
            </p:nvSpPr>
            <p:spPr>
              <a:xfrm>
                <a:off x="2511424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355517" y="5133398"/>
            <a:ext cx="1072270" cy="573801"/>
            <a:chOff x="3288366" y="5133397"/>
            <a:chExt cx="1072270" cy="573801"/>
          </a:xfrm>
        </p:grpSpPr>
        <p:grpSp>
          <p:nvGrpSpPr>
            <p:cNvPr id="159" name="组合 158"/>
            <p:cNvGrpSpPr/>
            <p:nvPr/>
          </p:nvGrpSpPr>
          <p:grpSpPr>
            <a:xfrm>
              <a:off x="3288366" y="5133397"/>
              <a:ext cx="1072270" cy="148035"/>
              <a:chOff x="1691154" y="4792680"/>
              <a:chExt cx="1072270" cy="148035"/>
            </a:xfrm>
          </p:grpSpPr>
          <p:sp>
            <p:nvSpPr>
              <p:cNvPr id="175" name="椭圆 174"/>
              <p:cNvSpPr>
                <a:spLocks noChangeAspect="1"/>
              </p:cNvSpPr>
              <p:nvPr/>
            </p:nvSpPr>
            <p:spPr>
              <a:xfrm>
                <a:off x="1691154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>
                <a:spLocks noChangeAspect="1"/>
              </p:cNvSpPr>
              <p:nvPr/>
            </p:nvSpPr>
            <p:spPr>
              <a:xfrm>
                <a:off x="1960095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>
                <a:spLocks noChangeAspect="1"/>
              </p:cNvSpPr>
              <p:nvPr/>
            </p:nvSpPr>
            <p:spPr>
              <a:xfrm>
                <a:off x="2242483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>
                <a:spLocks noChangeAspect="1"/>
              </p:cNvSpPr>
              <p:nvPr/>
            </p:nvSpPr>
            <p:spPr>
              <a:xfrm>
                <a:off x="2511424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3288366" y="5305425"/>
              <a:ext cx="1072270" cy="68584"/>
              <a:chOff x="1691154" y="5048174"/>
              <a:chExt cx="1072270" cy="148035"/>
            </a:xfrm>
          </p:grpSpPr>
          <p:sp>
            <p:nvSpPr>
              <p:cNvPr id="171" name="椭圆 170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3288366" y="5392568"/>
              <a:ext cx="1072270" cy="148035"/>
              <a:chOff x="1691154" y="5303668"/>
              <a:chExt cx="1072270" cy="148035"/>
            </a:xfrm>
          </p:grpSpPr>
          <p:sp>
            <p:nvSpPr>
              <p:cNvPr id="167" name="椭圆 166"/>
              <p:cNvSpPr>
                <a:spLocks noChangeAspect="1"/>
              </p:cNvSpPr>
              <p:nvPr/>
            </p:nvSpPr>
            <p:spPr>
              <a:xfrm>
                <a:off x="1691154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>
                <a:spLocks noChangeAspect="1"/>
              </p:cNvSpPr>
              <p:nvPr/>
            </p:nvSpPr>
            <p:spPr>
              <a:xfrm>
                <a:off x="1960095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>
                <a:spLocks noChangeAspect="1"/>
              </p:cNvSpPr>
              <p:nvPr/>
            </p:nvSpPr>
            <p:spPr>
              <a:xfrm>
                <a:off x="2242483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>
                <a:spLocks noChangeAspect="1"/>
              </p:cNvSpPr>
              <p:nvPr/>
            </p:nvSpPr>
            <p:spPr>
              <a:xfrm>
                <a:off x="2511424" y="5303668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3288366" y="5559163"/>
              <a:ext cx="1072270" cy="148035"/>
              <a:chOff x="1691154" y="5559163"/>
              <a:chExt cx="1072270" cy="148035"/>
            </a:xfrm>
          </p:grpSpPr>
          <p:sp>
            <p:nvSpPr>
              <p:cNvPr id="163" name="椭圆 162"/>
              <p:cNvSpPr>
                <a:spLocks noChangeAspect="1"/>
              </p:cNvSpPr>
              <p:nvPr/>
            </p:nvSpPr>
            <p:spPr>
              <a:xfrm>
                <a:off x="1691154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>
                <a:spLocks noChangeAspect="1"/>
              </p:cNvSpPr>
              <p:nvPr/>
            </p:nvSpPr>
            <p:spPr>
              <a:xfrm>
                <a:off x="1960095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>
                <a:spLocks noChangeAspect="1"/>
              </p:cNvSpPr>
              <p:nvPr/>
            </p:nvSpPr>
            <p:spPr>
              <a:xfrm>
                <a:off x="2242483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>
                <a:spLocks noChangeAspect="1"/>
              </p:cNvSpPr>
              <p:nvPr/>
            </p:nvSpPr>
            <p:spPr>
              <a:xfrm>
                <a:off x="2511424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4761813" y="5213976"/>
            <a:ext cx="1072270" cy="493223"/>
            <a:chOff x="4621866" y="5213975"/>
            <a:chExt cx="1072270" cy="493223"/>
          </a:xfrm>
        </p:grpSpPr>
        <p:grpSp>
          <p:nvGrpSpPr>
            <p:cNvPr id="201" name="组合 200"/>
            <p:cNvGrpSpPr/>
            <p:nvPr/>
          </p:nvGrpSpPr>
          <p:grpSpPr>
            <a:xfrm>
              <a:off x="4621866" y="5213975"/>
              <a:ext cx="1072270" cy="148035"/>
              <a:chOff x="1691154" y="4792680"/>
              <a:chExt cx="1072270" cy="148035"/>
            </a:xfrm>
          </p:grpSpPr>
          <p:sp>
            <p:nvSpPr>
              <p:cNvPr id="217" name="椭圆 216"/>
              <p:cNvSpPr>
                <a:spLocks noChangeAspect="1"/>
              </p:cNvSpPr>
              <p:nvPr/>
            </p:nvSpPr>
            <p:spPr>
              <a:xfrm>
                <a:off x="1691154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>
                <a:spLocks noChangeAspect="1"/>
              </p:cNvSpPr>
              <p:nvPr/>
            </p:nvSpPr>
            <p:spPr>
              <a:xfrm>
                <a:off x="1960095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/>
              <p:cNvSpPr>
                <a:spLocks noChangeAspect="1"/>
              </p:cNvSpPr>
              <p:nvPr/>
            </p:nvSpPr>
            <p:spPr>
              <a:xfrm>
                <a:off x="2242483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>
                <a:spLocks noChangeAspect="1"/>
              </p:cNvSpPr>
              <p:nvPr/>
            </p:nvSpPr>
            <p:spPr>
              <a:xfrm>
                <a:off x="2511424" y="4792680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4621866" y="5382005"/>
              <a:ext cx="1072270" cy="68584"/>
              <a:chOff x="1691154" y="5048174"/>
              <a:chExt cx="1072270" cy="148035"/>
            </a:xfrm>
          </p:grpSpPr>
          <p:sp>
            <p:nvSpPr>
              <p:cNvPr id="213" name="椭圆 212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4621866" y="5559163"/>
              <a:ext cx="1072270" cy="148035"/>
              <a:chOff x="1691154" y="5559163"/>
              <a:chExt cx="1072270" cy="148035"/>
            </a:xfrm>
          </p:grpSpPr>
          <p:sp>
            <p:nvSpPr>
              <p:cNvPr id="205" name="椭圆 204"/>
              <p:cNvSpPr>
                <a:spLocks noChangeAspect="1"/>
              </p:cNvSpPr>
              <p:nvPr/>
            </p:nvSpPr>
            <p:spPr>
              <a:xfrm>
                <a:off x="1691154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>
                <a:spLocks noChangeAspect="1"/>
              </p:cNvSpPr>
              <p:nvPr/>
            </p:nvSpPr>
            <p:spPr>
              <a:xfrm>
                <a:off x="1960095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/>
              <p:cNvSpPr>
                <a:spLocks noChangeAspect="1"/>
              </p:cNvSpPr>
              <p:nvPr/>
            </p:nvSpPr>
            <p:spPr>
              <a:xfrm>
                <a:off x="2242483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>
                <a:spLocks noChangeAspect="1"/>
              </p:cNvSpPr>
              <p:nvPr/>
            </p:nvSpPr>
            <p:spPr>
              <a:xfrm>
                <a:off x="2511424" y="5559163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4621866" y="5470584"/>
              <a:ext cx="1072270" cy="68584"/>
              <a:chOff x="1691154" y="5048174"/>
              <a:chExt cx="1072270" cy="148035"/>
            </a:xfrm>
          </p:grpSpPr>
          <p:sp>
            <p:nvSpPr>
              <p:cNvPr id="222" name="椭圆 221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168109" y="5362758"/>
            <a:ext cx="1072270" cy="344441"/>
            <a:chOff x="6088503" y="5362757"/>
            <a:chExt cx="1072270" cy="344441"/>
          </a:xfrm>
        </p:grpSpPr>
        <p:grpSp>
          <p:nvGrpSpPr>
            <p:cNvPr id="228" name="组合 227"/>
            <p:cNvGrpSpPr/>
            <p:nvPr/>
          </p:nvGrpSpPr>
          <p:grpSpPr>
            <a:xfrm>
              <a:off x="6088503" y="5546661"/>
              <a:ext cx="1072270" cy="68584"/>
              <a:chOff x="1691154" y="5048174"/>
              <a:chExt cx="1072270" cy="148035"/>
            </a:xfrm>
          </p:grpSpPr>
          <p:sp>
            <p:nvSpPr>
              <p:cNvPr id="239" name="椭圆 238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6088503" y="5638614"/>
              <a:ext cx="1072270" cy="68584"/>
              <a:chOff x="1691154" y="5048174"/>
              <a:chExt cx="1072270" cy="148035"/>
            </a:xfrm>
          </p:grpSpPr>
          <p:sp>
            <p:nvSpPr>
              <p:cNvPr id="231" name="椭圆 230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7" name="组合 246"/>
            <p:cNvGrpSpPr/>
            <p:nvPr/>
          </p:nvGrpSpPr>
          <p:grpSpPr>
            <a:xfrm>
              <a:off x="6088503" y="5362757"/>
              <a:ext cx="1072270" cy="68584"/>
              <a:chOff x="1691154" y="5048174"/>
              <a:chExt cx="1072270" cy="148035"/>
            </a:xfrm>
          </p:grpSpPr>
          <p:sp>
            <p:nvSpPr>
              <p:cNvPr id="248" name="椭圆 247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2" name="组合 251"/>
            <p:cNvGrpSpPr/>
            <p:nvPr/>
          </p:nvGrpSpPr>
          <p:grpSpPr>
            <a:xfrm>
              <a:off x="6088503" y="5454709"/>
              <a:ext cx="1072270" cy="68584"/>
              <a:chOff x="1691154" y="5048174"/>
              <a:chExt cx="1072270" cy="148035"/>
            </a:xfrm>
          </p:grpSpPr>
          <p:sp>
            <p:nvSpPr>
              <p:cNvPr id="253" name="椭圆 252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7574403" y="5562601"/>
            <a:ext cx="1072270" cy="144598"/>
            <a:chOff x="7447403" y="5362757"/>
            <a:chExt cx="1072270" cy="344441"/>
          </a:xfrm>
        </p:grpSpPr>
        <p:grpSp>
          <p:nvGrpSpPr>
            <p:cNvPr id="258" name="组合 257"/>
            <p:cNvGrpSpPr/>
            <p:nvPr/>
          </p:nvGrpSpPr>
          <p:grpSpPr>
            <a:xfrm>
              <a:off x="7447403" y="5546661"/>
              <a:ext cx="1072270" cy="68584"/>
              <a:chOff x="1691154" y="5048174"/>
              <a:chExt cx="1072270" cy="148035"/>
            </a:xfrm>
          </p:grpSpPr>
          <p:sp>
            <p:nvSpPr>
              <p:cNvPr id="274" name="椭圆 273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9" name="组合 258"/>
            <p:cNvGrpSpPr/>
            <p:nvPr/>
          </p:nvGrpSpPr>
          <p:grpSpPr>
            <a:xfrm>
              <a:off x="7447403" y="5638614"/>
              <a:ext cx="1072270" cy="68584"/>
              <a:chOff x="1691154" y="5048174"/>
              <a:chExt cx="1072270" cy="148035"/>
            </a:xfrm>
          </p:grpSpPr>
          <p:sp>
            <p:nvSpPr>
              <p:cNvPr id="270" name="椭圆 269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椭圆 270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椭圆 271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椭圆 272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7447403" y="5362757"/>
              <a:ext cx="1072270" cy="68584"/>
              <a:chOff x="1691154" y="5048174"/>
              <a:chExt cx="1072270" cy="148035"/>
            </a:xfrm>
          </p:grpSpPr>
          <p:sp>
            <p:nvSpPr>
              <p:cNvPr id="266" name="椭圆 265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椭圆 267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椭圆 268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1" name="组合 260"/>
            <p:cNvGrpSpPr/>
            <p:nvPr/>
          </p:nvGrpSpPr>
          <p:grpSpPr>
            <a:xfrm>
              <a:off x="7447403" y="5454709"/>
              <a:ext cx="1072270" cy="68584"/>
              <a:chOff x="1691154" y="5048174"/>
              <a:chExt cx="1072270" cy="148035"/>
            </a:xfrm>
          </p:grpSpPr>
          <p:sp>
            <p:nvSpPr>
              <p:cNvPr id="262" name="椭圆 261"/>
              <p:cNvSpPr>
                <a:spLocks noChangeAspect="1"/>
              </p:cNvSpPr>
              <p:nvPr/>
            </p:nvSpPr>
            <p:spPr>
              <a:xfrm>
                <a:off x="169115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>
                <a:spLocks noChangeAspect="1"/>
              </p:cNvSpPr>
              <p:nvPr/>
            </p:nvSpPr>
            <p:spPr>
              <a:xfrm>
                <a:off x="1960095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>
                <a:spLocks noChangeAspect="1"/>
              </p:cNvSpPr>
              <p:nvPr/>
            </p:nvSpPr>
            <p:spPr>
              <a:xfrm>
                <a:off x="2242483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/>
              <p:cNvSpPr>
                <a:spLocks noChangeAspect="1"/>
              </p:cNvSpPr>
              <p:nvPr/>
            </p:nvSpPr>
            <p:spPr>
              <a:xfrm>
                <a:off x="2511424" y="5048174"/>
                <a:ext cx="252000" cy="148035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74" grpId="0"/>
          <p:bldP spid="47" grpId="0"/>
          <p:bldP spid="48" grpId="0"/>
          <p:bldP spid="4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74" grpId="0"/>
          <p:bldP spid="47" grpId="0"/>
          <p:bldP spid="48" grpId="0"/>
          <p:bldP spid="4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泡沫材料的动态变形过程因素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前期调研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567925" y="6043839"/>
            <a:ext cx="728474" cy="529772"/>
            <a:chOff x="8567925" y="6043839"/>
            <a:chExt cx="728474" cy="529772"/>
          </a:xfrm>
        </p:grpSpPr>
        <p:sp>
          <p:nvSpPr>
            <p:cNvPr id="46" name="矩形 45"/>
            <p:cNvSpPr/>
            <p:nvPr/>
          </p:nvSpPr>
          <p:spPr>
            <a:xfrm>
              <a:off x="8720325" y="6043839"/>
              <a:ext cx="423675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567925" y="6043839"/>
              <a:ext cx="728474" cy="52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1603830"/>
            <a:ext cx="8273142" cy="2765754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179" name="文本框 178"/>
          <p:cNvSpPr txBox="1"/>
          <p:nvPr/>
        </p:nvSpPr>
        <p:spPr>
          <a:xfrm>
            <a:off x="431800" y="4766929"/>
            <a:ext cx="8280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泡沫材料是一种应变率敏感的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材料，这种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敏感性主要是由于泡孔结构的变形特性产生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的，泡沫材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料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变形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局部化，微观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惯性和致密性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坍塌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应力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明显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6740712" y="1479176"/>
            <a:ext cx="1979613" cy="1223683"/>
            <a:chOff x="6740712" y="1479176"/>
            <a:chExt cx="1979613" cy="1223683"/>
          </a:xfrm>
        </p:grpSpPr>
        <p:sp>
          <p:nvSpPr>
            <p:cNvPr id="24" name="矩形 23"/>
            <p:cNvSpPr/>
            <p:nvPr/>
          </p:nvSpPr>
          <p:spPr>
            <a:xfrm>
              <a:off x="6740712" y="1479176"/>
              <a:ext cx="1979613" cy="12236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0" name="Group 14"/>
            <p:cNvGrpSpPr>
              <a:grpSpLocks noChangeAspect="1"/>
            </p:cNvGrpSpPr>
            <p:nvPr/>
          </p:nvGrpSpPr>
          <p:grpSpPr bwMode="auto">
            <a:xfrm>
              <a:off x="7430481" y="1714780"/>
              <a:ext cx="600075" cy="752475"/>
              <a:chOff x="2692" y="1921"/>
              <a:chExt cx="378" cy="474"/>
            </a:xfrm>
            <a:solidFill>
              <a:srgbClr val="FFFFFF"/>
            </a:solidFill>
          </p:grpSpPr>
          <p:sp>
            <p:nvSpPr>
              <p:cNvPr id="82" name="Freeform 15"/>
              <p:cNvSpPr/>
              <p:nvPr/>
            </p:nvSpPr>
            <p:spPr bwMode="auto">
              <a:xfrm>
                <a:off x="2822" y="2244"/>
                <a:ext cx="178" cy="14"/>
              </a:xfrm>
              <a:custGeom>
                <a:avLst/>
                <a:gdLst>
                  <a:gd name="T0" fmla="*/ 71 w 74"/>
                  <a:gd name="T1" fmla="*/ 0 h 6"/>
                  <a:gd name="T2" fmla="*/ 2 w 74"/>
                  <a:gd name="T3" fmla="*/ 0 h 6"/>
                  <a:gd name="T4" fmla="*/ 0 w 74"/>
                  <a:gd name="T5" fmla="*/ 3 h 6"/>
                  <a:gd name="T6" fmla="*/ 2 w 74"/>
                  <a:gd name="T7" fmla="*/ 6 h 6"/>
                  <a:gd name="T8" fmla="*/ 71 w 74"/>
                  <a:gd name="T9" fmla="*/ 6 h 6"/>
                  <a:gd name="T10" fmla="*/ 74 w 74"/>
                  <a:gd name="T11" fmla="*/ 3 h 6"/>
                  <a:gd name="T12" fmla="*/ 71 w 74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6">
                    <a:moveTo>
                      <a:pt x="7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2" y="6"/>
                      <a:pt x="74" y="5"/>
                      <a:pt x="74" y="3"/>
                    </a:cubicBezTo>
                    <a:cubicBezTo>
                      <a:pt x="74" y="2"/>
                      <a:pt x="72" y="0"/>
                      <a:pt x="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6"/>
              <p:cNvSpPr/>
              <p:nvPr/>
            </p:nvSpPr>
            <p:spPr bwMode="auto">
              <a:xfrm>
                <a:off x="2822" y="2167"/>
                <a:ext cx="178" cy="12"/>
              </a:xfrm>
              <a:custGeom>
                <a:avLst/>
                <a:gdLst>
                  <a:gd name="T0" fmla="*/ 71 w 74"/>
                  <a:gd name="T1" fmla="*/ 0 h 5"/>
                  <a:gd name="T2" fmla="*/ 2 w 74"/>
                  <a:gd name="T3" fmla="*/ 0 h 5"/>
                  <a:gd name="T4" fmla="*/ 0 w 74"/>
                  <a:gd name="T5" fmla="*/ 2 h 5"/>
                  <a:gd name="T6" fmla="*/ 2 w 74"/>
                  <a:gd name="T7" fmla="*/ 5 h 5"/>
                  <a:gd name="T8" fmla="*/ 71 w 74"/>
                  <a:gd name="T9" fmla="*/ 5 h 5"/>
                  <a:gd name="T10" fmla="*/ 74 w 74"/>
                  <a:gd name="T11" fmla="*/ 2 h 5"/>
                  <a:gd name="T12" fmla="*/ 71 w 7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5">
                    <a:moveTo>
                      <a:pt x="7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2" y="5"/>
                      <a:pt x="74" y="4"/>
                      <a:pt x="74" y="2"/>
                    </a:cubicBezTo>
                    <a:cubicBezTo>
                      <a:pt x="74" y="1"/>
                      <a:pt x="72" y="0"/>
                      <a:pt x="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7"/>
              <p:cNvSpPr/>
              <p:nvPr/>
            </p:nvSpPr>
            <p:spPr bwMode="auto">
              <a:xfrm>
                <a:off x="2822" y="2088"/>
                <a:ext cx="178" cy="12"/>
              </a:xfrm>
              <a:custGeom>
                <a:avLst/>
                <a:gdLst>
                  <a:gd name="T0" fmla="*/ 71 w 74"/>
                  <a:gd name="T1" fmla="*/ 0 h 5"/>
                  <a:gd name="T2" fmla="*/ 2 w 74"/>
                  <a:gd name="T3" fmla="*/ 0 h 5"/>
                  <a:gd name="T4" fmla="*/ 0 w 74"/>
                  <a:gd name="T5" fmla="*/ 3 h 5"/>
                  <a:gd name="T6" fmla="*/ 2 w 74"/>
                  <a:gd name="T7" fmla="*/ 5 h 5"/>
                  <a:gd name="T8" fmla="*/ 71 w 74"/>
                  <a:gd name="T9" fmla="*/ 5 h 5"/>
                  <a:gd name="T10" fmla="*/ 74 w 74"/>
                  <a:gd name="T11" fmla="*/ 3 h 5"/>
                  <a:gd name="T12" fmla="*/ 71 w 7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5">
                    <a:moveTo>
                      <a:pt x="7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2" y="5"/>
                      <a:pt x="74" y="4"/>
                      <a:pt x="74" y="3"/>
                    </a:cubicBezTo>
                    <a:cubicBezTo>
                      <a:pt x="74" y="1"/>
                      <a:pt x="72" y="0"/>
                      <a:pt x="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8"/>
              <p:cNvSpPr/>
              <p:nvPr/>
            </p:nvSpPr>
            <p:spPr bwMode="auto">
              <a:xfrm>
                <a:off x="2757" y="2074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4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4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9"/>
              <p:cNvSpPr/>
              <p:nvPr/>
            </p:nvSpPr>
            <p:spPr bwMode="auto">
              <a:xfrm>
                <a:off x="2757" y="2153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2 h 17"/>
                  <a:gd name="T6" fmla="*/ 0 w 17"/>
                  <a:gd name="T7" fmla="*/ 14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4 h 17"/>
                  <a:gd name="T14" fmla="*/ 17 w 17"/>
                  <a:gd name="T15" fmla="*/ 2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0"/>
              <p:cNvSpPr/>
              <p:nvPr/>
            </p:nvSpPr>
            <p:spPr bwMode="auto">
              <a:xfrm>
                <a:off x="2757" y="2232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2 h 17"/>
                  <a:gd name="T6" fmla="*/ 0 w 17"/>
                  <a:gd name="T7" fmla="*/ 14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4 h 17"/>
                  <a:gd name="T14" fmla="*/ 17 w 17"/>
                  <a:gd name="T15" fmla="*/ 2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2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5"/>
                      <a:pt x="17" y="1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1"/>
              <p:cNvSpPr>
                <a:spLocks noEditPoints="1"/>
              </p:cNvSpPr>
              <p:nvPr/>
            </p:nvSpPr>
            <p:spPr bwMode="auto">
              <a:xfrm>
                <a:off x="2692" y="1921"/>
                <a:ext cx="378" cy="474"/>
              </a:xfrm>
              <a:custGeom>
                <a:avLst/>
                <a:gdLst>
                  <a:gd name="T0" fmla="*/ 155 w 157"/>
                  <a:gd name="T1" fmla="*/ 30 h 198"/>
                  <a:gd name="T2" fmla="*/ 126 w 157"/>
                  <a:gd name="T3" fmla="*/ 2 h 198"/>
                  <a:gd name="T4" fmla="*/ 121 w 157"/>
                  <a:gd name="T5" fmla="*/ 0 h 198"/>
                  <a:gd name="T6" fmla="*/ 7 w 157"/>
                  <a:gd name="T7" fmla="*/ 0 h 198"/>
                  <a:gd name="T8" fmla="*/ 0 w 157"/>
                  <a:gd name="T9" fmla="*/ 6 h 198"/>
                  <a:gd name="T10" fmla="*/ 0 w 157"/>
                  <a:gd name="T11" fmla="*/ 191 h 198"/>
                  <a:gd name="T12" fmla="*/ 7 w 157"/>
                  <a:gd name="T13" fmla="*/ 198 h 198"/>
                  <a:gd name="T14" fmla="*/ 150 w 157"/>
                  <a:gd name="T15" fmla="*/ 198 h 198"/>
                  <a:gd name="T16" fmla="*/ 157 w 157"/>
                  <a:gd name="T17" fmla="*/ 191 h 198"/>
                  <a:gd name="T18" fmla="*/ 157 w 157"/>
                  <a:gd name="T19" fmla="*/ 35 h 198"/>
                  <a:gd name="T20" fmla="*/ 155 w 157"/>
                  <a:gd name="T21" fmla="*/ 30 h 198"/>
                  <a:gd name="T22" fmla="*/ 14 w 157"/>
                  <a:gd name="T23" fmla="*/ 184 h 198"/>
                  <a:gd name="T24" fmla="*/ 14 w 157"/>
                  <a:gd name="T25" fmla="*/ 13 h 198"/>
                  <a:gd name="T26" fmla="*/ 117 w 157"/>
                  <a:gd name="T27" fmla="*/ 13 h 198"/>
                  <a:gd name="T28" fmla="*/ 117 w 157"/>
                  <a:gd name="T29" fmla="*/ 37 h 198"/>
                  <a:gd name="T30" fmla="*/ 121 w 157"/>
                  <a:gd name="T31" fmla="*/ 41 h 198"/>
                  <a:gd name="T32" fmla="*/ 144 w 157"/>
                  <a:gd name="T33" fmla="*/ 41 h 198"/>
                  <a:gd name="T34" fmla="*/ 144 w 157"/>
                  <a:gd name="T35" fmla="*/ 184 h 198"/>
                  <a:gd name="T36" fmla="*/ 14 w 157"/>
                  <a:gd name="T37" fmla="*/ 18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" h="198">
                    <a:moveTo>
                      <a:pt x="155" y="30"/>
                    </a:moveTo>
                    <a:cubicBezTo>
                      <a:pt x="126" y="2"/>
                      <a:pt x="126" y="2"/>
                      <a:pt x="126" y="2"/>
                    </a:cubicBezTo>
                    <a:cubicBezTo>
                      <a:pt x="125" y="0"/>
                      <a:pt x="123" y="0"/>
                      <a:pt x="12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5"/>
                      <a:pt x="3" y="198"/>
                      <a:pt x="7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54" y="198"/>
                      <a:pt x="157" y="195"/>
                      <a:pt x="157" y="191"/>
                    </a:cubicBezTo>
                    <a:cubicBezTo>
                      <a:pt x="157" y="35"/>
                      <a:pt x="157" y="35"/>
                      <a:pt x="157" y="35"/>
                    </a:cubicBezTo>
                    <a:cubicBezTo>
                      <a:pt x="157" y="33"/>
                      <a:pt x="156" y="31"/>
                      <a:pt x="155" y="30"/>
                    </a:cubicBezTo>
                    <a:close/>
                    <a:moveTo>
                      <a:pt x="14" y="184"/>
                    </a:move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7" y="39"/>
                      <a:pt x="119" y="41"/>
                      <a:pt x="121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184"/>
                      <a:pt x="144" y="184"/>
                      <a:pt x="144" y="184"/>
                    </a:cubicBezTo>
                    <a:lnTo>
                      <a:pt x="14" y="1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0" name="组合 89"/>
          <p:cNvGrpSpPr/>
          <p:nvPr/>
        </p:nvGrpSpPr>
        <p:grpSpPr>
          <a:xfrm>
            <a:off x="3740459" y="1479176"/>
            <a:ext cx="1979613" cy="1223683"/>
            <a:chOff x="3740459" y="1479176"/>
            <a:chExt cx="1979613" cy="1223683"/>
          </a:xfrm>
        </p:grpSpPr>
        <p:sp>
          <p:nvSpPr>
            <p:cNvPr id="16" name="矩形 15"/>
            <p:cNvSpPr/>
            <p:nvPr/>
          </p:nvSpPr>
          <p:spPr>
            <a:xfrm>
              <a:off x="3740459" y="1479176"/>
              <a:ext cx="1979613" cy="12236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4355615" y="1714780"/>
              <a:ext cx="749300" cy="752475"/>
            </a:xfrm>
            <a:custGeom>
              <a:avLst/>
              <a:gdLst>
                <a:gd name="T0" fmla="*/ 99 w 197"/>
                <a:gd name="T1" fmla="*/ 0 h 198"/>
                <a:gd name="T2" fmla="*/ 0 w 197"/>
                <a:gd name="T3" fmla="*/ 99 h 198"/>
                <a:gd name="T4" fmla="*/ 99 w 197"/>
                <a:gd name="T5" fmla="*/ 198 h 198"/>
                <a:gd name="T6" fmla="*/ 197 w 197"/>
                <a:gd name="T7" fmla="*/ 99 h 198"/>
                <a:gd name="T8" fmla="*/ 99 w 197"/>
                <a:gd name="T9" fmla="*/ 0 h 198"/>
                <a:gd name="T10" fmla="*/ 99 w 197"/>
                <a:gd name="T11" fmla="*/ 184 h 198"/>
                <a:gd name="T12" fmla="*/ 36 w 197"/>
                <a:gd name="T13" fmla="*/ 156 h 198"/>
                <a:gd name="T14" fmla="*/ 44 w 197"/>
                <a:gd name="T15" fmla="*/ 136 h 198"/>
                <a:gd name="T16" fmla="*/ 54 w 197"/>
                <a:gd name="T17" fmla="*/ 123 h 198"/>
                <a:gd name="T18" fmla="*/ 36 w 197"/>
                <a:gd name="T19" fmla="*/ 110 h 198"/>
                <a:gd name="T20" fmla="*/ 24 w 197"/>
                <a:gd name="T21" fmla="*/ 101 h 198"/>
                <a:gd name="T22" fmla="*/ 16 w 197"/>
                <a:gd name="T23" fmla="*/ 119 h 198"/>
                <a:gd name="T24" fmla="*/ 14 w 197"/>
                <a:gd name="T25" fmla="*/ 99 h 198"/>
                <a:gd name="T26" fmla="*/ 29 w 197"/>
                <a:gd name="T27" fmla="*/ 51 h 198"/>
                <a:gd name="T28" fmla="*/ 34 w 197"/>
                <a:gd name="T29" fmla="*/ 67 h 198"/>
                <a:gd name="T30" fmla="*/ 47 w 197"/>
                <a:gd name="T31" fmla="*/ 59 h 198"/>
                <a:gd name="T32" fmla="*/ 54 w 197"/>
                <a:gd name="T33" fmla="*/ 47 h 198"/>
                <a:gd name="T34" fmla="*/ 56 w 197"/>
                <a:gd name="T35" fmla="*/ 66 h 198"/>
                <a:gd name="T36" fmla="*/ 65 w 197"/>
                <a:gd name="T37" fmla="*/ 65 h 198"/>
                <a:gd name="T38" fmla="*/ 76 w 197"/>
                <a:gd name="T39" fmla="*/ 43 h 198"/>
                <a:gd name="T40" fmla="*/ 97 w 197"/>
                <a:gd name="T41" fmla="*/ 54 h 198"/>
                <a:gd name="T42" fmla="*/ 87 w 197"/>
                <a:gd name="T43" fmla="*/ 64 h 198"/>
                <a:gd name="T44" fmla="*/ 84 w 197"/>
                <a:gd name="T45" fmla="*/ 84 h 198"/>
                <a:gd name="T46" fmla="*/ 110 w 197"/>
                <a:gd name="T47" fmla="*/ 93 h 198"/>
                <a:gd name="T48" fmla="*/ 118 w 197"/>
                <a:gd name="T49" fmla="*/ 103 h 198"/>
                <a:gd name="T50" fmla="*/ 121 w 197"/>
                <a:gd name="T51" fmla="*/ 113 h 198"/>
                <a:gd name="T52" fmla="*/ 123 w 197"/>
                <a:gd name="T53" fmla="*/ 126 h 198"/>
                <a:gd name="T54" fmla="*/ 123 w 197"/>
                <a:gd name="T55" fmla="*/ 137 h 198"/>
                <a:gd name="T56" fmla="*/ 131 w 197"/>
                <a:gd name="T57" fmla="*/ 153 h 198"/>
                <a:gd name="T58" fmla="*/ 156 w 197"/>
                <a:gd name="T59" fmla="*/ 102 h 198"/>
                <a:gd name="T60" fmla="*/ 159 w 197"/>
                <a:gd name="T61" fmla="*/ 84 h 198"/>
                <a:gd name="T62" fmla="*/ 173 w 197"/>
                <a:gd name="T63" fmla="*/ 68 h 198"/>
                <a:gd name="T64" fmla="*/ 173 w 197"/>
                <a:gd name="T65" fmla="*/ 58 h 198"/>
                <a:gd name="T66" fmla="*/ 183 w 197"/>
                <a:gd name="T67" fmla="*/ 99 h 198"/>
                <a:gd name="T68" fmla="*/ 99 w 197"/>
                <a:gd name="T69" fmla="*/ 18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7" h="198">
                  <a:moveTo>
                    <a:pt x="99" y="0"/>
                  </a:moveTo>
                  <a:cubicBezTo>
                    <a:pt x="44" y="0"/>
                    <a:pt x="0" y="45"/>
                    <a:pt x="0" y="99"/>
                  </a:cubicBezTo>
                  <a:cubicBezTo>
                    <a:pt x="0" y="153"/>
                    <a:pt x="44" y="198"/>
                    <a:pt x="99" y="198"/>
                  </a:cubicBezTo>
                  <a:cubicBezTo>
                    <a:pt x="153" y="198"/>
                    <a:pt x="197" y="153"/>
                    <a:pt x="197" y="99"/>
                  </a:cubicBezTo>
                  <a:cubicBezTo>
                    <a:pt x="197" y="45"/>
                    <a:pt x="153" y="0"/>
                    <a:pt x="99" y="0"/>
                  </a:cubicBezTo>
                  <a:close/>
                  <a:moveTo>
                    <a:pt x="99" y="184"/>
                  </a:moveTo>
                  <a:cubicBezTo>
                    <a:pt x="74" y="184"/>
                    <a:pt x="51" y="173"/>
                    <a:pt x="36" y="156"/>
                  </a:cubicBezTo>
                  <a:cubicBezTo>
                    <a:pt x="37" y="154"/>
                    <a:pt x="41" y="142"/>
                    <a:pt x="44" y="136"/>
                  </a:cubicBezTo>
                  <a:cubicBezTo>
                    <a:pt x="47" y="130"/>
                    <a:pt x="48" y="129"/>
                    <a:pt x="54" y="123"/>
                  </a:cubicBezTo>
                  <a:cubicBezTo>
                    <a:pt x="61" y="117"/>
                    <a:pt x="41" y="115"/>
                    <a:pt x="36" y="110"/>
                  </a:cubicBezTo>
                  <a:cubicBezTo>
                    <a:pt x="31" y="105"/>
                    <a:pt x="29" y="105"/>
                    <a:pt x="24" y="101"/>
                  </a:cubicBezTo>
                  <a:cubicBezTo>
                    <a:pt x="20" y="98"/>
                    <a:pt x="17" y="112"/>
                    <a:pt x="16" y="119"/>
                  </a:cubicBezTo>
                  <a:cubicBezTo>
                    <a:pt x="15" y="113"/>
                    <a:pt x="14" y="106"/>
                    <a:pt x="14" y="99"/>
                  </a:cubicBezTo>
                  <a:cubicBezTo>
                    <a:pt x="14" y="81"/>
                    <a:pt x="20" y="64"/>
                    <a:pt x="29" y="51"/>
                  </a:cubicBezTo>
                  <a:cubicBezTo>
                    <a:pt x="26" y="59"/>
                    <a:pt x="24" y="71"/>
                    <a:pt x="34" y="67"/>
                  </a:cubicBezTo>
                  <a:cubicBezTo>
                    <a:pt x="46" y="63"/>
                    <a:pt x="47" y="59"/>
                    <a:pt x="47" y="59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5" y="63"/>
                    <a:pt x="56" y="66"/>
                  </a:cubicBezTo>
                  <a:cubicBezTo>
                    <a:pt x="58" y="68"/>
                    <a:pt x="63" y="75"/>
                    <a:pt x="65" y="65"/>
                  </a:cubicBezTo>
                  <a:cubicBezTo>
                    <a:pt x="69" y="48"/>
                    <a:pt x="69" y="43"/>
                    <a:pt x="76" y="43"/>
                  </a:cubicBezTo>
                  <a:cubicBezTo>
                    <a:pt x="82" y="43"/>
                    <a:pt x="95" y="38"/>
                    <a:pt x="97" y="54"/>
                  </a:cubicBezTo>
                  <a:cubicBezTo>
                    <a:pt x="98" y="69"/>
                    <a:pt x="95" y="60"/>
                    <a:pt x="87" y="64"/>
                  </a:cubicBezTo>
                  <a:cubicBezTo>
                    <a:pt x="79" y="68"/>
                    <a:pt x="76" y="82"/>
                    <a:pt x="84" y="84"/>
                  </a:cubicBezTo>
                  <a:cubicBezTo>
                    <a:pt x="92" y="86"/>
                    <a:pt x="110" y="93"/>
                    <a:pt x="110" y="93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1" y="113"/>
                    <a:pt x="123" y="125"/>
                    <a:pt x="123" y="126"/>
                  </a:cubicBezTo>
                  <a:cubicBezTo>
                    <a:pt x="123" y="127"/>
                    <a:pt x="123" y="137"/>
                    <a:pt x="123" y="137"/>
                  </a:cubicBezTo>
                  <a:cubicBezTo>
                    <a:pt x="123" y="137"/>
                    <a:pt x="123" y="158"/>
                    <a:pt x="131" y="153"/>
                  </a:cubicBezTo>
                  <a:cubicBezTo>
                    <a:pt x="139" y="148"/>
                    <a:pt x="160" y="115"/>
                    <a:pt x="156" y="102"/>
                  </a:cubicBezTo>
                  <a:cubicBezTo>
                    <a:pt x="151" y="90"/>
                    <a:pt x="151" y="88"/>
                    <a:pt x="159" y="84"/>
                  </a:cubicBezTo>
                  <a:cubicBezTo>
                    <a:pt x="167" y="80"/>
                    <a:pt x="173" y="74"/>
                    <a:pt x="173" y="68"/>
                  </a:cubicBezTo>
                  <a:cubicBezTo>
                    <a:pt x="172" y="64"/>
                    <a:pt x="173" y="61"/>
                    <a:pt x="173" y="58"/>
                  </a:cubicBezTo>
                  <a:cubicBezTo>
                    <a:pt x="180" y="71"/>
                    <a:pt x="183" y="84"/>
                    <a:pt x="183" y="99"/>
                  </a:cubicBezTo>
                  <a:cubicBezTo>
                    <a:pt x="183" y="146"/>
                    <a:pt x="145" y="184"/>
                    <a:pt x="99" y="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40206" y="1479176"/>
            <a:ext cx="1979613" cy="1223683"/>
            <a:chOff x="740206" y="1479176"/>
            <a:chExt cx="1979613" cy="1223683"/>
          </a:xfrm>
        </p:grpSpPr>
        <p:sp>
          <p:nvSpPr>
            <p:cNvPr id="62" name="矩形 61"/>
            <p:cNvSpPr/>
            <p:nvPr/>
          </p:nvSpPr>
          <p:spPr>
            <a:xfrm>
              <a:off x="740206" y="1479176"/>
              <a:ext cx="1979613" cy="12236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1371286" y="1760023"/>
              <a:ext cx="752475" cy="661988"/>
              <a:chOff x="2643" y="1952"/>
              <a:chExt cx="474" cy="417"/>
            </a:xfrm>
            <a:solidFill>
              <a:srgbClr val="FFFFFF"/>
            </a:solidFill>
          </p:grpSpPr>
          <p:sp>
            <p:nvSpPr>
              <p:cNvPr id="9" name="Freeform 5"/>
              <p:cNvSpPr/>
              <p:nvPr/>
            </p:nvSpPr>
            <p:spPr bwMode="auto">
              <a:xfrm>
                <a:off x="2741" y="2181"/>
                <a:ext cx="177" cy="7"/>
              </a:xfrm>
              <a:custGeom>
                <a:avLst/>
                <a:gdLst>
                  <a:gd name="T0" fmla="*/ 72 w 74"/>
                  <a:gd name="T1" fmla="*/ 0 h 3"/>
                  <a:gd name="T2" fmla="*/ 2 w 74"/>
                  <a:gd name="T3" fmla="*/ 0 h 3"/>
                  <a:gd name="T4" fmla="*/ 0 w 74"/>
                  <a:gd name="T5" fmla="*/ 2 h 3"/>
                  <a:gd name="T6" fmla="*/ 2 w 74"/>
                  <a:gd name="T7" fmla="*/ 3 h 3"/>
                  <a:gd name="T8" fmla="*/ 72 w 74"/>
                  <a:gd name="T9" fmla="*/ 3 h 3"/>
                  <a:gd name="T10" fmla="*/ 74 w 74"/>
                  <a:gd name="T11" fmla="*/ 2 h 3"/>
                  <a:gd name="T12" fmla="*/ 72 w 7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3">
                    <a:moveTo>
                      <a:pt x="7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3" y="3"/>
                      <a:pt x="74" y="3"/>
                      <a:pt x="74" y="2"/>
                    </a:cubicBezTo>
                    <a:cubicBezTo>
                      <a:pt x="74" y="1"/>
                      <a:pt x="73" y="0"/>
                      <a:pt x="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2643" y="1952"/>
                <a:ext cx="474" cy="417"/>
              </a:xfrm>
              <a:custGeom>
                <a:avLst/>
                <a:gdLst>
                  <a:gd name="T0" fmla="*/ 171 w 198"/>
                  <a:gd name="T1" fmla="*/ 27 h 173"/>
                  <a:gd name="T2" fmla="*/ 136 w 198"/>
                  <a:gd name="T3" fmla="*/ 27 h 173"/>
                  <a:gd name="T4" fmla="*/ 133 w 198"/>
                  <a:gd name="T5" fmla="*/ 14 h 173"/>
                  <a:gd name="T6" fmla="*/ 99 w 198"/>
                  <a:gd name="T7" fmla="*/ 0 h 173"/>
                  <a:gd name="T8" fmla="*/ 64 w 198"/>
                  <a:gd name="T9" fmla="*/ 13 h 173"/>
                  <a:gd name="T10" fmla="*/ 61 w 198"/>
                  <a:gd name="T11" fmla="*/ 27 h 173"/>
                  <a:gd name="T12" fmla="*/ 26 w 198"/>
                  <a:gd name="T13" fmla="*/ 27 h 173"/>
                  <a:gd name="T14" fmla="*/ 0 w 198"/>
                  <a:gd name="T15" fmla="*/ 53 h 173"/>
                  <a:gd name="T16" fmla="*/ 0 w 198"/>
                  <a:gd name="T17" fmla="*/ 147 h 173"/>
                  <a:gd name="T18" fmla="*/ 26 w 198"/>
                  <a:gd name="T19" fmla="*/ 173 h 173"/>
                  <a:gd name="T20" fmla="*/ 171 w 198"/>
                  <a:gd name="T21" fmla="*/ 173 h 173"/>
                  <a:gd name="T22" fmla="*/ 198 w 198"/>
                  <a:gd name="T23" fmla="*/ 147 h 173"/>
                  <a:gd name="T24" fmla="*/ 198 w 198"/>
                  <a:gd name="T25" fmla="*/ 53 h 173"/>
                  <a:gd name="T26" fmla="*/ 171 w 198"/>
                  <a:gd name="T27" fmla="*/ 27 h 173"/>
                  <a:gd name="T28" fmla="*/ 74 w 198"/>
                  <a:gd name="T29" fmla="*/ 19 h 173"/>
                  <a:gd name="T30" fmla="*/ 99 w 198"/>
                  <a:gd name="T31" fmla="*/ 11 h 173"/>
                  <a:gd name="T32" fmla="*/ 124 w 198"/>
                  <a:gd name="T33" fmla="*/ 19 h 173"/>
                  <a:gd name="T34" fmla="*/ 125 w 198"/>
                  <a:gd name="T35" fmla="*/ 27 h 173"/>
                  <a:gd name="T36" fmla="*/ 72 w 198"/>
                  <a:gd name="T37" fmla="*/ 27 h 173"/>
                  <a:gd name="T38" fmla="*/ 74 w 198"/>
                  <a:gd name="T39" fmla="*/ 19 h 173"/>
                  <a:gd name="T40" fmla="*/ 136 w 198"/>
                  <a:gd name="T41" fmla="*/ 126 h 173"/>
                  <a:gd name="T42" fmla="*/ 112 w 198"/>
                  <a:gd name="T43" fmla="*/ 110 h 173"/>
                  <a:gd name="T44" fmla="*/ 90 w 198"/>
                  <a:gd name="T45" fmla="*/ 110 h 173"/>
                  <a:gd name="T46" fmla="*/ 79 w 198"/>
                  <a:gd name="T47" fmla="*/ 102 h 173"/>
                  <a:gd name="T48" fmla="*/ 67 w 198"/>
                  <a:gd name="T49" fmla="*/ 111 h 173"/>
                  <a:gd name="T50" fmla="*/ 58 w 198"/>
                  <a:gd name="T51" fmla="*/ 105 h 173"/>
                  <a:gd name="T52" fmla="*/ 47 w 198"/>
                  <a:gd name="T53" fmla="*/ 109 h 173"/>
                  <a:gd name="T54" fmla="*/ 36 w 198"/>
                  <a:gd name="T55" fmla="*/ 99 h 173"/>
                  <a:gd name="T56" fmla="*/ 39 w 198"/>
                  <a:gd name="T57" fmla="*/ 90 h 173"/>
                  <a:gd name="T58" fmla="*/ 113 w 198"/>
                  <a:gd name="T59" fmla="*/ 90 h 173"/>
                  <a:gd name="T60" fmla="*/ 136 w 198"/>
                  <a:gd name="T61" fmla="*/ 75 h 173"/>
                  <a:gd name="T62" fmla="*/ 162 w 198"/>
                  <a:gd name="T63" fmla="*/ 101 h 173"/>
                  <a:gd name="T64" fmla="*/ 136 w 198"/>
                  <a:gd name="T65" fmla="*/ 126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8" h="173">
                    <a:moveTo>
                      <a:pt x="171" y="27"/>
                    </a:moveTo>
                    <a:cubicBezTo>
                      <a:pt x="136" y="27"/>
                      <a:pt x="136" y="27"/>
                      <a:pt x="136" y="27"/>
                    </a:cubicBezTo>
                    <a:cubicBezTo>
                      <a:pt x="136" y="22"/>
                      <a:pt x="136" y="18"/>
                      <a:pt x="133" y="14"/>
                    </a:cubicBezTo>
                    <a:cubicBezTo>
                      <a:pt x="128" y="5"/>
                      <a:pt x="116" y="0"/>
                      <a:pt x="99" y="0"/>
                    </a:cubicBezTo>
                    <a:cubicBezTo>
                      <a:pt x="81" y="0"/>
                      <a:pt x="70" y="4"/>
                      <a:pt x="64" y="13"/>
                    </a:cubicBezTo>
                    <a:cubicBezTo>
                      <a:pt x="62" y="18"/>
                      <a:pt x="61" y="22"/>
                      <a:pt x="6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2" y="27"/>
                      <a:pt x="0" y="38"/>
                      <a:pt x="0" y="53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61"/>
                      <a:pt x="12" y="173"/>
                      <a:pt x="26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86" y="173"/>
                      <a:pt x="198" y="161"/>
                      <a:pt x="198" y="147"/>
                    </a:cubicBezTo>
                    <a:cubicBezTo>
                      <a:pt x="198" y="53"/>
                      <a:pt x="198" y="53"/>
                      <a:pt x="198" y="53"/>
                    </a:cubicBezTo>
                    <a:cubicBezTo>
                      <a:pt x="198" y="38"/>
                      <a:pt x="186" y="27"/>
                      <a:pt x="171" y="27"/>
                    </a:cubicBezTo>
                    <a:close/>
                    <a:moveTo>
                      <a:pt x="74" y="19"/>
                    </a:moveTo>
                    <a:cubicBezTo>
                      <a:pt x="77" y="14"/>
                      <a:pt x="86" y="11"/>
                      <a:pt x="99" y="11"/>
                    </a:cubicBezTo>
                    <a:cubicBezTo>
                      <a:pt x="112" y="11"/>
                      <a:pt x="121" y="14"/>
                      <a:pt x="124" y="19"/>
                    </a:cubicBezTo>
                    <a:cubicBezTo>
                      <a:pt x="125" y="22"/>
                      <a:pt x="126" y="24"/>
                      <a:pt x="125" y="27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72" y="24"/>
                      <a:pt x="72" y="21"/>
                      <a:pt x="74" y="19"/>
                    </a:cubicBezTo>
                    <a:close/>
                    <a:moveTo>
                      <a:pt x="136" y="126"/>
                    </a:moveTo>
                    <a:cubicBezTo>
                      <a:pt x="125" y="126"/>
                      <a:pt x="116" y="120"/>
                      <a:pt x="112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58" y="105"/>
                      <a:pt x="58" y="105"/>
                      <a:pt x="58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113" y="90"/>
                      <a:pt x="113" y="90"/>
                      <a:pt x="113" y="90"/>
                    </a:cubicBezTo>
                    <a:cubicBezTo>
                      <a:pt x="117" y="81"/>
                      <a:pt x="126" y="75"/>
                      <a:pt x="136" y="75"/>
                    </a:cubicBezTo>
                    <a:cubicBezTo>
                      <a:pt x="151" y="75"/>
                      <a:pt x="162" y="87"/>
                      <a:pt x="162" y="101"/>
                    </a:cubicBezTo>
                    <a:cubicBezTo>
                      <a:pt x="162" y="115"/>
                      <a:pt x="151" y="126"/>
                      <a:pt x="136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2980" y="218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4" name="文本框 73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毕业设计具体研究方向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前期调研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567925" y="6043839"/>
            <a:ext cx="728474" cy="529772"/>
            <a:chOff x="8567925" y="6043839"/>
            <a:chExt cx="728474" cy="529772"/>
          </a:xfrm>
        </p:grpSpPr>
        <p:sp>
          <p:nvSpPr>
            <p:cNvPr id="46" name="矩形 45"/>
            <p:cNvSpPr/>
            <p:nvPr/>
          </p:nvSpPr>
          <p:spPr>
            <a:xfrm>
              <a:off x="8720325" y="6043839"/>
              <a:ext cx="423675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567925" y="6043839"/>
              <a:ext cx="728474" cy="52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11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4" name="椭圆 63"/>
          <p:cNvSpPr>
            <a:spLocks noChangeAspect="1"/>
          </p:cNvSpPr>
          <p:nvPr/>
        </p:nvSpPr>
        <p:spPr>
          <a:xfrm>
            <a:off x="470206" y="1218510"/>
            <a:ext cx="540000" cy="54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>
            <a:off x="3466397" y="1218510"/>
            <a:ext cx="540000" cy="54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>
            <a:spLocks noChangeAspect="1"/>
          </p:cNvSpPr>
          <p:nvPr/>
        </p:nvSpPr>
        <p:spPr>
          <a:xfrm>
            <a:off x="6462588" y="1218510"/>
            <a:ext cx="540000" cy="54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0206" y="2702859"/>
            <a:ext cx="1979613" cy="3247091"/>
            <a:chOff x="740206" y="2702859"/>
            <a:chExt cx="1979613" cy="3247091"/>
          </a:xfrm>
        </p:grpSpPr>
        <p:sp>
          <p:nvSpPr>
            <p:cNvPr id="12" name="矩形 11"/>
            <p:cNvSpPr/>
            <p:nvPr/>
          </p:nvSpPr>
          <p:spPr>
            <a:xfrm>
              <a:off x="740206" y="2702859"/>
              <a:ext cx="1979613" cy="32470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75230" y="2809674"/>
              <a:ext cx="1944589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请在此输入文字</a:t>
              </a: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请在此输入</a:t>
              </a:r>
              <a:r>
                <a:rPr lang="zh-CN" alt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</a:t>
              </a: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请在此输入</a:t>
              </a:r>
              <a:r>
                <a:rPr lang="zh-CN" alt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</a:t>
              </a: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请在此输入</a:t>
              </a:r>
              <a:r>
                <a:rPr lang="zh-CN" alt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</a:t>
              </a:r>
              <a:endPara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30013" y="2702859"/>
            <a:ext cx="1990059" cy="3247091"/>
            <a:chOff x="3730013" y="2702859"/>
            <a:chExt cx="1990059" cy="3247091"/>
          </a:xfrm>
        </p:grpSpPr>
        <p:sp>
          <p:nvSpPr>
            <p:cNvPr id="13" name="矩形 12"/>
            <p:cNvSpPr/>
            <p:nvPr/>
          </p:nvSpPr>
          <p:spPr>
            <a:xfrm>
              <a:off x="3740459" y="2702859"/>
              <a:ext cx="1979613" cy="32470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730013" y="2809674"/>
              <a:ext cx="1944589" cy="198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请在此输入文字请在此输入文字请在此输入文字请在此输入文字</a:t>
              </a:r>
              <a:endPara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40712" y="2702859"/>
            <a:ext cx="1979613" cy="3247091"/>
            <a:chOff x="6740712" y="2702859"/>
            <a:chExt cx="1979613" cy="3247091"/>
          </a:xfrm>
        </p:grpSpPr>
        <p:sp>
          <p:nvSpPr>
            <p:cNvPr id="14" name="矩形 13"/>
            <p:cNvSpPr/>
            <p:nvPr/>
          </p:nvSpPr>
          <p:spPr>
            <a:xfrm>
              <a:off x="6740712" y="2702859"/>
              <a:ext cx="1979613" cy="32470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767611" y="2809674"/>
              <a:ext cx="1944589" cy="198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请在此输入文字请在此输入文字请在此输入文字请在此输入文字</a:t>
              </a:r>
              <a:endPara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  <p:bldP spid="64" grpId="0" animBg="1"/>
          <p:bldP spid="65" grpId="0" animBg="1"/>
          <p:bldP spid="6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  <p:bldP spid="64" grpId="0" animBg="1"/>
          <p:bldP spid="65" grpId="0" animBg="1"/>
          <p:bldP spid="66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216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前期调研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Early Research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423676" y="1892754"/>
            <a:ext cx="1944000" cy="1944000"/>
            <a:chOff x="456294" y="1959430"/>
            <a:chExt cx="2148114" cy="2148114"/>
          </a:xfrm>
        </p:grpSpPr>
        <p:sp>
          <p:nvSpPr>
            <p:cNvPr id="2" name="椭圆 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243916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计划安排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Schedule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2541226" y="1892754"/>
            <a:ext cx="1944000" cy="1944000"/>
            <a:chOff x="2492224" y="1959430"/>
            <a:chExt cx="2148114" cy="2148114"/>
          </a:xfrm>
        </p:grpSpPr>
        <p:sp>
          <p:nvSpPr>
            <p:cNvPr id="40" name="椭圆 39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6674267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后期规划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Future Programme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776325" y="1892754"/>
            <a:ext cx="1944000" cy="1944000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45567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进展情况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Works Progress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4658776" y="1892754"/>
            <a:ext cx="1944000" cy="1944000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毕业设计具体实施方案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计划安排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567925" y="6043839"/>
            <a:ext cx="728474" cy="529772"/>
            <a:chOff x="8567925" y="6043839"/>
            <a:chExt cx="728474" cy="529772"/>
          </a:xfrm>
        </p:grpSpPr>
        <p:sp>
          <p:nvSpPr>
            <p:cNvPr id="46" name="矩形 45"/>
            <p:cNvSpPr/>
            <p:nvPr/>
          </p:nvSpPr>
          <p:spPr>
            <a:xfrm>
              <a:off x="8720325" y="6043839"/>
              <a:ext cx="423675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567925" y="6043839"/>
              <a:ext cx="728474" cy="52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12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-362858" y="1343934"/>
            <a:ext cx="9075057" cy="4694010"/>
          </a:xfrm>
          <a:custGeom>
            <a:avLst/>
            <a:gdLst>
              <a:gd name="connsiteX0" fmla="*/ 0 w 8665028"/>
              <a:gd name="connsiteY0" fmla="*/ 4528457 h 4528457"/>
              <a:gd name="connsiteX1" fmla="*/ 2046514 w 8665028"/>
              <a:gd name="connsiteY1" fmla="*/ 2569028 h 4528457"/>
              <a:gd name="connsiteX2" fmla="*/ 3352800 w 8665028"/>
              <a:gd name="connsiteY2" fmla="*/ 2989943 h 4528457"/>
              <a:gd name="connsiteX3" fmla="*/ 4862286 w 8665028"/>
              <a:gd name="connsiteY3" fmla="*/ 972457 h 4528457"/>
              <a:gd name="connsiteX4" fmla="*/ 6720114 w 8665028"/>
              <a:gd name="connsiteY4" fmla="*/ 1596571 h 4528457"/>
              <a:gd name="connsiteX5" fmla="*/ 8665028 w 8665028"/>
              <a:gd name="connsiteY5" fmla="*/ 0 h 4528457"/>
              <a:gd name="connsiteX0-1" fmla="*/ 0 w 8665028"/>
              <a:gd name="connsiteY0-2" fmla="*/ 4528457 h 4528457"/>
              <a:gd name="connsiteX1-3" fmla="*/ 2046514 w 8665028"/>
              <a:gd name="connsiteY1-4" fmla="*/ 2569028 h 4528457"/>
              <a:gd name="connsiteX2-5" fmla="*/ 3990291 w 8665028"/>
              <a:gd name="connsiteY2-6" fmla="*/ 3003947 h 4528457"/>
              <a:gd name="connsiteX3-7" fmla="*/ 4862286 w 8665028"/>
              <a:gd name="connsiteY3-8" fmla="*/ 972457 h 4528457"/>
              <a:gd name="connsiteX4-9" fmla="*/ 6720114 w 8665028"/>
              <a:gd name="connsiteY4-10" fmla="*/ 1596571 h 4528457"/>
              <a:gd name="connsiteX5-11" fmla="*/ 8665028 w 8665028"/>
              <a:gd name="connsiteY5-12" fmla="*/ 0 h 45284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8665028" h="4528457">
                <a:moveTo>
                  <a:pt x="0" y="4528457"/>
                </a:moveTo>
                <a:lnTo>
                  <a:pt x="2046514" y="2569028"/>
                </a:lnTo>
                <a:lnTo>
                  <a:pt x="3990291" y="3003947"/>
                </a:lnTo>
                <a:lnTo>
                  <a:pt x="4862286" y="972457"/>
                </a:lnTo>
                <a:lnTo>
                  <a:pt x="6720114" y="1596571"/>
                </a:lnTo>
                <a:lnTo>
                  <a:pt x="8665028" y="0"/>
                </a:lnTo>
              </a:path>
            </a:pathLst>
          </a:custGeom>
          <a:noFill/>
          <a:ln w="381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596572" y="3831772"/>
            <a:ext cx="435428" cy="4354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556002" y="4223657"/>
            <a:ext cx="435428" cy="4354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499430" y="2162629"/>
            <a:ext cx="435428" cy="4354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6444344" y="2772229"/>
            <a:ext cx="435428" cy="4354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474074" y="2617478"/>
            <a:ext cx="2680423" cy="1180358"/>
            <a:chOff x="390154" y="1435665"/>
            <a:chExt cx="2680423" cy="1180358"/>
          </a:xfrm>
        </p:grpSpPr>
        <p:sp>
          <p:nvSpPr>
            <p:cNvPr id="81" name="文本框 80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12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-2015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90154" y="1785026"/>
              <a:ext cx="26804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651218" y="4696567"/>
            <a:ext cx="2680423" cy="934136"/>
            <a:chOff x="390154" y="1435665"/>
            <a:chExt cx="2680423" cy="934136"/>
          </a:xfrm>
        </p:grpSpPr>
        <p:sp>
          <p:nvSpPr>
            <p:cNvPr id="84" name="文本框 83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-2015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90154" y="1785026"/>
              <a:ext cx="26804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651218" y="1502931"/>
            <a:ext cx="2680423" cy="934136"/>
            <a:chOff x="390154" y="1435665"/>
            <a:chExt cx="2680423" cy="934136"/>
          </a:xfrm>
        </p:grpSpPr>
        <p:sp>
          <p:nvSpPr>
            <p:cNvPr id="87" name="文本框 86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-2015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90154" y="1785026"/>
              <a:ext cx="26804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、在此输入文字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843960" y="3223871"/>
            <a:ext cx="2680423" cy="1180358"/>
            <a:chOff x="390154" y="1435665"/>
            <a:chExt cx="2680423" cy="1180358"/>
          </a:xfrm>
        </p:grpSpPr>
        <p:sp>
          <p:nvSpPr>
            <p:cNvPr id="90" name="文本框 89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-2015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6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390154" y="1785026"/>
              <a:ext cx="26804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、整理毕设成果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撰写结题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报告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、准备结题答辩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5" grpId="0" animBg="1"/>
      <p:bldP spid="7" grpId="0" animBg="1"/>
      <p:bldP spid="73" grpId="0" animBg="1"/>
      <p:bldP spid="78" grpId="0" animBg="1"/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216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前期调研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Early Research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423676" y="1892754"/>
            <a:ext cx="1944000" cy="1944000"/>
            <a:chOff x="456294" y="1959430"/>
            <a:chExt cx="2148114" cy="2148114"/>
          </a:xfrm>
        </p:grpSpPr>
        <p:sp>
          <p:nvSpPr>
            <p:cNvPr id="2" name="椭圆 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243916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计划安排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Schedule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2541226" y="1892754"/>
            <a:ext cx="1944000" cy="1944000"/>
            <a:chOff x="2492224" y="1959430"/>
            <a:chExt cx="2148114" cy="2148114"/>
          </a:xfrm>
        </p:grpSpPr>
        <p:sp>
          <p:nvSpPr>
            <p:cNvPr id="40" name="椭圆 39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6674267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后期规划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Future Programme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776325" y="1892754"/>
            <a:ext cx="1944000" cy="1944000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45567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进展情况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Works Progress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4658776" y="1892754"/>
            <a:ext cx="1944000" cy="1944000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近期具体工作内容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进展情况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567925" y="6043839"/>
            <a:ext cx="728474" cy="529772"/>
            <a:chOff x="8567925" y="6043839"/>
            <a:chExt cx="728474" cy="529772"/>
          </a:xfrm>
        </p:grpSpPr>
        <p:sp>
          <p:nvSpPr>
            <p:cNvPr id="46" name="矩形 45"/>
            <p:cNvSpPr/>
            <p:nvPr/>
          </p:nvSpPr>
          <p:spPr>
            <a:xfrm>
              <a:off x="8720325" y="6043839"/>
              <a:ext cx="423675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567925" y="6043839"/>
              <a:ext cx="728474" cy="52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13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83729" y="1616778"/>
            <a:ext cx="2400177" cy="1415914"/>
            <a:chOff x="390154" y="1435665"/>
            <a:chExt cx="2680423" cy="1415914"/>
          </a:xfrm>
        </p:grpSpPr>
        <p:sp>
          <p:nvSpPr>
            <p:cNvPr id="11" name="文本框 10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了相关材料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154" y="1774361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83729" y="4079651"/>
            <a:ext cx="2400177" cy="1409800"/>
            <a:chOff x="390154" y="1435665"/>
            <a:chExt cx="2680423" cy="1409800"/>
          </a:xfrm>
        </p:grpSpPr>
        <p:sp>
          <p:nvSpPr>
            <p:cNvPr id="20" name="文本框 19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有限元软件学习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0154" y="1768247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66" name="图片 1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" y="1589687"/>
            <a:ext cx="1705688" cy="1470096"/>
          </a:xfrm>
          <a:prstGeom prst="rect">
            <a:avLst/>
          </a:prstGeom>
        </p:spPr>
      </p:pic>
      <p:pic>
        <p:nvPicPr>
          <p:cNvPr id="167" name="图片 1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030" y="1559621"/>
            <a:ext cx="1371719" cy="1530229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" y="4155797"/>
            <a:ext cx="1908325" cy="1257508"/>
          </a:xfrm>
          <a:prstGeom prst="rect">
            <a:avLst/>
          </a:prstGeom>
        </p:spPr>
      </p:pic>
      <p:pic>
        <p:nvPicPr>
          <p:cNvPr id="169" name="图片 1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16" y="4012861"/>
            <a:ext cx="1428345" cy="154338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591240" y="4079651"/>
            <a:ext cx="2400177" cy="1409800"/>
            <a:chOff x="390154" y="1435665"/>
            <a:chExt cx="2680423" cy="1409800"/>
          </a:xfrm>
        </p:grpSpPr>
        <p:sp>
          <p:nvSpPr>
            <p:cNvPr id="27" name="文本框 26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参考文献查阅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0154" y="1768247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91240" y="1616778"/>
            <a:ext cx="2400177" cy="1415914"/>
            <a:chOff x="390154" y="1435665"/>
            <a:chExt cx="2680423" cy="1415914"/>
          </a:xfrm>
        </p:grpSpPr>
        <p:sp>
          <p:nvSpPr>
            <p:cNvPr id="30" name="文本框 29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相关书籍查阅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0154" y="1774361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216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前期调研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Early Research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423676" y="1892754"/>
            <a:ext cx="1944000" cy="1944000"/>
            <a:chOff x="456294" y="1959430"/>
            <a:chExt cx="2148114" cy="2148114"/>
          </a:xfrm>
        </p:grpSpPr>
        <p:sp>
          <p:nvSpPr>
            <p:cNvPr id="2" name="椭圆 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243916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计划安排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Schedule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2541226" y="1892754"/>
            <a:ext cx="1944000" cy="1944000"/>
            <a:chOff x="2492224" y="1959430"/>
            <a:chExt cx="2148114" cy="2148114"/>
          </a:xfrm>
        </p:grpSpPr>
        <p:sp>
          <p:nvSpPr>
            <p:cNvPr id="40" name="椭圆 39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6674267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后期规划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Future Programme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776325" y="1892754"/>
            <a:ext cx="1944000" cy="1944000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45567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进展情况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Works Progress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4658776" y="1892754"/>
            <a:ext cx="1944000" cy="1944000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216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前期调研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Early Research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423676" y="1892754"/>
            <a:ext cx="1944000" cy="1944000"/>
            <a:chOff x="456294" y="1959430"/>
            <a:chExt cx="2148114" cy="2148114"/>
          </a:xfrm>
        </p:grpSpPr>
        <p:sp>
          <p:nvSpPr>
            <p:cNvPr id="2" name="椭圆 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243916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计划安排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Schedule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2541226" y="1892754"/>
            <a:ext cx="1944000" cy="1944000"/>
            <a:chOff x="2492224" y="1959430"/>
            <a:chExt cx="2148114" cy="2148114"/>
          </a:xfrm>
        </p:grpSpPr>
        <p:sp>
          <p:nvSpPr>
            <p:cNvPr id="40" name="椭圆 39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6674267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后期规划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Future Programme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776325" y="1892754"/>
            <a:ext cx="1944000" cy="1944000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45567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进展情况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Works Progress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4658776" y="1892754"/>
            <a:ext cx="1944000" cy="1944000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1" grpId="0"/>
      <p:bldP spid="31" grpId="0"/>
      <p:bldP spid="25" grpId="0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接下来工作安排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后期规划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567925" y="6043839"/>
            <a:ext cx="728474" cy="529772"/>
            <a:chOff x="8567925" y="6043839"/>
            <a:chExt cx="728474" cy="529772"/>
          </a:xfrm>
        </p:grpSpPr>
        <p:sp>
          <p:nvSpPr>
            <p:cNvPr id="46" name="矩形 45"/>
            <p:cNvSpPr/>
            <p:nvPr/>
          </p:nvSpPr>
          <p:spPr>
            <a:xfrm>
              <a:off x="8720325" y="6043839"/>
              <a:ext cx="423675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567925" y="6043839"/>
              <a:ext cx="728474" cy="52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14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5055" y="4392006"/>
            <a:ext cx="2680423" cy="1426579"/>
            <a:chOff x="390154" y="1435665"/>
            <a:chExt cx="2680423" cy="1426579"/>
          </a:xfrm>
        </p:grpSpPr>
        <p:sp>
          <p:nvSpPr>
            <p:cNvPr id="27" name="文本框 26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、在此输入文字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0154" y="1785026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67635" y="1179791"/>
            <a:ext cx="2608730" cy="2915428"/>
            <a:chOff x="3267635" y="1669669"/>
            <a:chExt cx="2608730" cy="2915428"/>
          </a:xfrm>
        </p:grpSpPr>
        <p:grpSp>
          <p:nvGrpSpPr>
            <p:cNvPr id="8" name="组合 7"/>
            <p:cNvGrpSpPr/>
            <p:nvPr/>
          </p:nvGrpSpPr>
          <p:grpSpPr>
            <a:xfrm>
              <a:off x="3267635" y="1669669"/>
              <a:ext cx="2608730" cy="2915428"/>
              <a:chOff x="2712494" y="1210235"/>
              <a:chExt cx="3742094" cy="4182036"/>
            </a:xfrm>
          </p:grpSpPr>
          <p:sp>
            <p:nvSpPr>
              <p:cNvPr id="4" name="椭圆 3"/>
              <p:cNvSpPr>
                <a:spLocks noChangeAspect="1"/>
              </p:cNvSpPr>
              <p:nvPr/>
            </p:nvSpPr>
            <p:spPr>
              <a:xfrm>
                <a:off x="2712494" y="1650177"/>
                <a:ext cx="3742094" cy="3742094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2766230" y="1210235"/>
                <a:ext cx="3634623" cy="4070819"/>
                <a:chOff x="2729753" y="1210235"/>
                <a:chExt cx="3634623" cy="4070819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4130205" y="1210235"/>
                  <a:ext cx="833718" cy="83371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530658" y="4447336"/>
                  <a:ext cx="833718" cy="83371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2729753" y="4447336"/>
                  <a:ext cx="833718" cy="83371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" name="组合 5"/>
                <p:cNvGrpSpPr/>
                <p:nvPr/>
              </p:nvGrpSpPr>
              <p:grpSpPr>
                <a:xfrm>
                  <a:off x="3402158" y="2339788"/>
                  <a:ext cx="2289812" cy="2178424"/>
                  <a:chOff x="3438635" y="2326341"/>
                  <a:chExt cx="2289812" cy="2178424"/>
                </a:xfrm>
              </p:grpSpPr>
              <p:sp>
                <p:nvSpPr>
                  <p:cNvPr id="2" name="椭圆 1"/>
                  <p:cNvSpPr/>
                  <p:nvPr/>
                </p:nvSpPr>
                <p:spPr>
                  <a:xfrm>
                    <a:off x="3494329" y="2326341"/>
                    <a:ext cx="2178424" cy="2178424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3438635" y="3087680"/>
                    <a:ext cx="2289812" cy="6622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计划内容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36" name="文本框 35"/>
            <p:cNvSpPr txBox="1"/>
            <p:nvPr/>
          </p:nvSpPr>
          <p:spPr>
            <a:xfrm>
              <a:off x="4281395" y="1760219"/>
              <a:ext cx="58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257694" y="4023111"/>
              <a:ext cx="58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305096" y="4016903"/>
              <a:ext cx="58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31788" y="4392006"/>
            <a:ext cx="2680423" cy="1426579"/>
            <a:chOff x="390154" y="1435665"/>
            <a:chExt cx="2680423" cy="1426579"/>
          </a:xfrm>
        </p:grpSpPr>
        <p:sp>
          <p:nvSpPr>
            <p:cNvPr id="44" name="文本框 43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、在此输入文字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0154" y="1785026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048375" y="4392006"/>
            <a:ext cx="2680423" cy="1426579"/>
            <a:chOff x="390154" y="1435665"/>
            <a:chExt cx="2680423" cy="1426579"/>
          </a:xfrm>
        </p:grpSpPr>
        <p:sp>
          <p:nvSpPr>
            <p:cNvPr id="48" name="文本框 47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、在此输入文字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90154" y="1785026"/>
              <a:ext cx="2680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在此输入文字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49000"/>
            <a:ext cx="9144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000" y="2721114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谢谢聆听！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05000" y="3429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Thanks for listening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891118" y="3429000"/>
            <a:ext cx="625288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82550" y="3907768"/>
            <a:ext cx="24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指导老师：青课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24638" y="3895211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汇报人：青课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3" r="3619"/>
          <a:stretch>
            <a:fillRect/>
          </a:stretch>
        </p:blipFill>
        <p:spPr>
          <a:xfrm>
            <a:off x="525069" y="2766702"/>
            <a:ext cx="1686385" cy="1525334"/>
          </a:xfrm>
          <a:custGeom>
            <a:avLst/>
            <a:gdLst>
              <a:gd name="connsiteX0" fmla="*/ 171910 w 1686385"/>
              <a:gd name="connsiteY0" fmla="*/ 0 h 1525334"/>
              <a:gd name="connsiteX1" fmla="*/ 257635 w 1686385"/>
              <a:gd name="connsiteY1" fmla="*/ 33338 h 1525334"/>
              <a:gd name="connsiteX2" fmla="*/ 295735 w 1686385"/>
              <a:gd name="connsiteY2" fmla="*/ 71438 h 1525334"/>
              <a:gd name="connsiteX3" fmla="*/ 376698 w 1686385"/>
              <a:gd name="connsiteY3" fmla="*/ 80963 h 1525334"/>
              <a:gd name="connsiteX4" fmla="*/ 381460 w 1686385"/>
              <a:gd name="connsiteY4" fmla="*/ 123825 h 1525334"/>
              <a:gd name="connsiteX5" fmla="*/ 467185 w 1686385"/>
              <a:gd name="connsiteY5" fmla="*/ 180975 h 1525334"/>
              <a:gd name="connsiteX6" fmla="*/ 457660 w 1686385"/>
              <a:gd name="connsiteY6" fmla="*/ 238125 h 1525334"/>
              <a:gd name="connsiteX7" fmla="*/ 576723 w 1686385"/>
              <a:gd name="connsiteY7" fmla="*/ 266700 h 1525334"/>
              <a:gd name="connsiteX8" fmla="*/ 633873 w 1686385"/>
              <a:gd name="connsiteY8" fmla="*/ 371475 h 1525334"/>
              <a:gd name="connsiteX9" fmla="*/ 743410 w 1686385"/>
              <a:gd name="connsiteY9" fmla="*/ 342900 h 1525334"/>
              <a:gd name="connsiteX10" fmla="*/ 791035 w 1686385"/>
              <a:gd name="connsiteY10" fmla="*/ 457200 h 1525334"/>
              <a:gd name="connsiteX11" fmla="*/ 891048 w 1686385"/>
              <a:gd name="connsiteY11" fmla="*/ 481013 h 1525334"/>
              <a:gd name="connsiteX12" fmla="*/ 919623 w 1686385"/>
              <a:gd name="connsiteY12" fmla="*/ 561975 h 1525334"/>
              <a:gd name="connsiteX13" fmla="*/ 1048210 w 1686385"/>
              <a:gd name="connsiteY13" fmla="*/ 619125 h 1525334"/>
              <a:gd name="connsiteX14" fmla="*/ 1062498 w 1686385"/>
              <a:gd name="connsiteY14" fmla="*/ 681038 h 1525334"/>
              <a:gd name="connsiteX15" fmla="*/ 1172035 w 1686385"/>
              <a:gd name="connsiteY15" fmla="*/ 695325 h 1525334"/>
              <a:gd name="connsiteX16" fmla="*/ 1210135 w 1686385"/>
              <a:gd name="connsiteY16" fmla="*/ 795338 h 1525334"/>
              <a:gd name="connsiteX17" fmla="*/ 1252998 w 1686385"/>
              <a:gd name="connsiteY17" fmla="*/ 866775 h 1525334"/>
              <a:gd name="connsiteX18" fmla="*/ 1243473 w 1686385"/>
              <a:gd name="connsiteY18" fmla="*/ 957263 h 1525334"/>
              <a:gd name="connsiteX19" fmla="*/ 1333960 w 1686385"/>
              <a:gd name="connsiteY19" fmla="*/ 962025 h 1525334"/>
              <a:gd name="connsiteX20" fmla="*/ 1353010 w 1686385"/>
              <a:gd name="connsiteY20" fmla="*/ 1062038 h 1525334"/>
              <a:gd name="connsiteX21" fmla="*/ 1424448 w 1686385"/>
              <a:gd name="connsiteY21" fmla="*/ 1057275 h 1525334"/>
              <a:gd name="connsiteX22" fmla="*/ 1462548 w 1686385"/>
              <a:gd name="connsiteY22" fmla="*/ 1138238 h 1525334"/>
              <a:gd name="connsiteX23" fmla="*/ 1581610 w 1686385"/>
              <a:gd name="connsiteY23" fmla="*/ 1181100 h 1525334"/>
              <a:gd name="connsiteX24" fmla="*/ 1572085 w 1686385"/>
              <a:gd name="connsiteY24" fmla="*/ 1290638 h 1525334"/>
              <a:gd name="connsiteX25" fmla="*/ 1686385 w 1686385"/>
              <a:gd name="connsiteY25" fmla="*/ 1314450 h 1525334"/>
              <a:gd name="connsiteX26" fmla="*/ 1217168 w 1686385"/>
              <a:gd name="connsiteY26" fmla="*/ 1525334 h 1525334"/>
              <a:gd name="connsiteX27" fmla="*/ 573625 w 1686385"/>
              <a:gd name="connsiteY27" fmla="*/ 1525334 h 1525334"/>
              <a:gd name="connsiteX28" fmla="*/ 0 w 1686385"/>
              <a:gd name="connsiteY28" fmla="*/ 1157147 h 1525334"/>
              <a:gd name="connsiteX29" fmla="*/ 0 w 1686385"/>
              <a:gd name="connsiteY29" fmla="*/ 81862 h 152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86385" h="1525334">
                <a:moveTo>
                  <a:pt x="171910" y="0"/>
                </a:moveTo>
                <a:lnTo>
                  <a:pt x="257635" y="33338"/>
                </a:lnTo>
                <a:lnTo>
                  <a:pt x="295735" y="71438"/>
                </a:lnTo>
                <a:lnTo>
                  <a:pt x="376698" y="80963"/>
                </a:lnTo>
                <a:lnTo>
                  <a:pt x="381460" y="123825"/>
                </a:lnTo>
                <a:lnTo>
                  <a:pt x="467185" y="180975"/>
                </a:lnTo>
                <a:lnTo>
                  <a:pt x="457660" y="238125"/>
                </a:lnTo>
                <a:lnTo>
                  <a:pt x="576723" y="266700"/>
                </a:lnTo>
                <a:lnTo>
                  <a:pt x="633873" y="371475"/>
                </a:lnTo>
                <a:lnTo>
                  <a:pt x="743410" y="342900"/>
                </a:lnTo>
                <a:lnTo>
                  <a:pt x="791035" y="457200"/>
                </a:lnTo>
                <a:lnTo>
                  <a:pt x="891048" y="481013"/>
                </a:lnTo>
                <a:lnTo>
                  <a:pt x="919623" y="561975"/>
                </a:lnTo>
                <a:lnTo>
                  <a:pt x="1048210" y="619125"/>
                </a:lnTo>
                <a:lnTo>
                  <a:pt x="1062498" y="681038"/>
                </a:lnTo>
                <a:lnTo>
                  <a:pt x="1172035" y="695325"/>
                </a:lnTo>
                <a:lnTo>
                  <a:pt x="1210135" y="795338"/>
                </a:lnTo>
                <a:lnTo>
                  <a:pt x="1252998" y="866775"/>
                </a:lnTo>
                <a:lnTo>
                  <a:pt x="1243473" y="957263"/>
                </a:lnTo>
                <a:lnTo>
                  <a:pt x="1333960" y="962025"/>
                </a:lnTo>
                <a:lnTo>
                  <a:pt x="1353010" y="1062038"/>
                </a:lnTo>
                <a:lnTo>
                  <a:pt x="1424448" y="1057275"/>
                </a:lnTo>
                <a:lnTo>
                  <a:pt x="1462548" y="1138238"/>
                </a:lnTo>
                <a:lnTo>
                  <a:pt x="1581610" y="1181100"/>
                </a:lnTo>
                <a:lnTo>
                  <a:pt x="1572085" y="1290638"/>
                </a:lnTo>
                <a:lnTo>
                  <a:pt x="1686385" y="1314450"/>
                </a:lnTo>
                <a:lnTo>
                  <a:pt x="1217168" y="1525334"/>
                </a:lnTo>
                <a:lnTo>
                  <a:pt x="573625" y="1525334"/>
                </a:lnTo>
                <a:lnTo>
                  <a:pt x="0" y="1157147"/>
                </a:lnTo>
                <a:lnTo>
                  <a:pt x="0" y="81862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687" y="2543125"/>
            <a:ext cx="1749704" cy="1749704"/>
          </a:xfrm>
          <a:custGeom>
            <a:avLst/>
            <a:gdLst>
              <a:gd name="connsiteX0" fmla="*/ 0 w 1749704"/>
              <a:gd name="connsiteY0" fmla="*/ 1381517 h 1749704"/>
              <a:gd name="connsiteX1" fmla="*/ 573625 w 1749704"/>
              <a:gd name="connsiteY1" fmla="*/ 1749704 h 1749704"/>
              <a:gd name="connsiteX2" fmla="*/ 0 w 1749704"/>
              <a:gd name="connsiteY2" fmla="*/ 1749704 h 1749704"/>
              <a:gd name="connsiteX3" fmla="*/ 0 w 1749704"/>
              <a:gd name="connsiteY3" fmla="*/ 0 h 1749704"/>
              <a:gd name="connsiteX4" fmla="*/ 1749704 w 1749704"/>
              <a:gd name="connsiteY4" fmla="*/ 0 h 1749704"/>
              <a:gd name="connsiteX5" fmla="*/ 1749704 w 1749704"/>
              <a:gd name="connsiteY5" fmla="*/ 1749704 h 1749704"/>
              <a:gd name="connsiteX6" fmla="*/ 1217168 w 1749704"/>
              <a:gd name="connsiteY6" fmla="*/ 1749704 h 1749704"/>
              <a:gd name="connsiteX7" fmla="*/ 1686385 w 1749704"/>
              <a:gd name="connsiteY7" fmla="*/ 1538820 h 1749704"/>
              <a:gd name="connsiteX8" fmla="*/ 1572085 w 1749704"/>
              <a:gd name="connsiteY8" fmla="*/ 1515008 h 1749704"/>
              <a:gd name="connsiteX9" fmla="*/ 1581610 w 1749704"/>
              <a:gd name="connsiteY9" fmla="*/ 1405470 h 1749704"/>
              <a:gd name="connsiteX10" fmla="*/ 1462548 w 1749704"/>
              <a:gd name="connsiteY10" fmla="*/ 1362608 h 1749704"/>
              <a:gd name="connsiteX11" fmla="*/ 1424448 w 1749704"/>
              <a:gd name="connsiteY11" fmla="*/ 1281645 h 1749704"/>
              <a:gd name="connsiteX12" fmla="*/ 1353010 w 1749704"/>
              <a:gd name="connsiteY12" fmla="*/ 1286408 h 1749704"/>
              <a:gd name="connsiteX13" fmla="*/ 1333960 w 1749704"/>
              <a:gd name="connsiteY13" fmla="*/ 1186395 h 1749704"/>
              <a:gd name="connsiteX14" fmla="*/ 1243473 w 1749704"/>
              <a:gd name="connsiteY14" fmla="*/ 1181633 h 1749704"/>
              <a:gd name="connsiteX15" fmla="*/ 1252998 w 1749704"/>
              <a:gd name="connsiteY15" fmla="*/ 1091145 h 1749704"/>
              <a:gd name="connsiteX16" fmla="*/ 1210135 w 1749704"/>
              <a:gd name="connsiteY16" fmla="*/ 1019708 h 1749704"/>
              <a:gd name="connsiteX17" fmla="*/ 1172035 w 1749704"/>
              <a:gd name="connsiteY17" fmla="*/ 919695 h 1749704"/>
              <a:gd name="connsiteX18" fmla="*/ 1062498 w 1749704"/>
              <a:gd name="connsiteY18" fmla="*/ 905408 h 1749704"/>
              <a:gd name="connsiteX19" fmla="*/ 1048210 w 1749704"/>
              <a:gd name="connsiteY19" fmla="*/ 843495 h 1749704"/>
              <a:gd name="connsiteX20" fmla="*/ 919623 w 1749704"/>
              <a:gd name="connsiteY20" fmla="*/ 786345 h 1749704"/>
              <a:gd name="connsiteX21" fmla="*/ 891048 w 1749704"/>
              <a:gd name="connsiteY21" fmla="*/ 705383 h 1749704"/>
              <a:gd name="connsiteX22" fmla="*/ 791035 w 1749704"/>
              <a:gd name="connsiteY22" fmla="*/ 681570 h 1749704"/>
              <a:gd name="connsiteX23" fmla="*/ 743410 w 1749704"/>
              <a:gd name="connsiteY23" fmla="*/ 567270 h 1749704"/>
              <a:gd name="connsiteX24" fmla="*/ 633873 w 1749704"/>
              <a:gd name="connsiteY24" fmla="*/ 595845 h 1749704"/>
              <a:gd name="connsiteX25" fmla="*/ 576723 w 1749704"/>
              <a:gd name="connsiteY25" fmla="*/ 491070 h 1749704"/>
              <a:gd name="connsiteX26" fmla="*/ 457660 w 1749704"/>
              <a:gd name="connsiteY26" fmla="*/ 462495 h 1749704"/>
              <a:gd name="connsiteX27" fmla="*/ 467185 w 1749704"/>
              <a:gd name="connsiteY27" fmla="*/ 405345 h 1749704"/>
              <a:gd name="connsiteX28" fmla="*/ 381460 w 1749704"/>
              <a:gd name="connsiteY28" fmla="*/ 348195 h 1749704"/>
              <a:gd name="connsiteX29" fmla="*/ 376698 w 1749704"/>
              <a:gd name="connsiteY29" fmla="*/ 305333 h 1749704"/>
              <a:gd name="connsiteX30" fmla="*/ 295735 w 1749704"/>
              <a:gd name="connsiteY30" fmla="*/ 295808 h 1749704"/>
              <a:gd name="connsiteX31" fmla="*/ 257635 w 1749704"/>
              <a:gd name="connsiteY31" fmla="*/ 257708 h 1749704"/>
              <a:gd name="connsiteX32" fmla="*/ 171910 w 1749704"/>
              <a:gd name="connsiteY32" fmla="*/ 224370 h 1749704"/>
              <a:gd name="connsiteX33" fmla="*/ 0 w 1749704"/>
              <a:gd name="connsiteY33" fmla="*/ 306232 h 174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9704" h="1749704">
                <a:moveTo>
                  <a:pt x="0" y="1381517"/>
                </a:moveTo>
                <a:lnTo>
                  <a:pt x="573625" y="1749704"/>
                </a:lnTo>
                <a:lnTo>
                  <a:pt x="0" y="1749704"/>
                </a:lnTo>
                <a:close/>
                <a:moveTo>
                  <a:pt x="0" y="0"/>
                </a:moveTo>
                <a:lnTo>
                  <a:pt x="1749704" y="0"/>
                </a:lnTo>
                <a:lnTo>
                  <a:pt x="1749704" y="1749704"/>
                </a:lnTo>
                <a:lnTo>
                  <a:pt x="1217168" y="1749704"/>
                </a:lnTo>
                <a:lnTo>
                  <a:pt x="1686385" y="1538820"/>
                </a:lnTo>
                <a:lnTo>
                  <a:pt x="1572085" y="1515008"/>
                </a:lnTo>
                <a:lnTo>
                  <a:pt x="1581610" y="1405470"/>
                </a:lnTo>
                <a:lnTo>
                  <a:pt x="1462548" y="1362608"/>
                </a:lnTo>
                <a:lnTo>
                  <a:pt x="1424448" y="1281645"/>
                </a:lnTo>
                <a:lnTo>
                  <a:pt x="1353010" y="1286408"/>
                </a:lnTo>
                <a:lnTo>
                  <a:pt x="1333960" y="1186395"/>
                </a:lnTo>
                <a:lnTo>
                  <a:pt x="1243473" y="1181633"/>
                </a:lnTo>
                <a:lnTo>
                  <a:pt x="1252998" y="1091145"/>
                </a:lnTo>
                <a:lnTo>
                  <a:pt x="1210135" y="1019708"/>
                </a:lnTo>
                <a:lnTo>
                  <a:pt x="1172035" y="919695"/>
                </a:lnTo>
                <a:lnTo>
                  <a:pt x="1062498" y="905408"/>
                </a:lnTo>
                <a:lnTo>
                  <a:pt x="1048210" y="843495"/>
                </a:lnTo>
                <a:lnTo>
                  <a:pt x="919623" y="786345"/>
                </a:lnTo>
                <a:lnTo>
                  <a:pt x="891048" y="705383"/>
                </a:lnTo>
                <a:lnTo>
                  <a:pt x="791035" y="681570"/>
                </a:lnTo>
                <a:lnTo>
                  <a:pt x="743410" y="567270"/>
                </a:lnTo>
                <a:lnTo>
                  <a:pt x="633873" y="595845"/>
                </a:lnTo>
                <a:lnTo>
                  <a:pt x="576723" y="491070"/>
                </a:lnTo>
                <a:lnTo>
                  <a:pt x="457660" y="462495"/>
                </a:lnTo>
                <a:lnTo>
                  <a:pt x="467185" y="405345"/>
                </a:lnTo>
                <a:lnTo>
                  <a:pt x="381460" y="348195"/>
                </a:lnTo>
                <a:lnTo>
                  <a:pt x="376698" y="305333"/>
                </a:lnTo>
                <a:lnTo>
                  <a:pt x="295735" y="295808"/>
                </a:lnTo>
                <a:lnTo>
                  <a:pt x="257635" y="257708"/>
                </a:lnTo>
                <a:lnTo>
                  <a:pt x="171910" y="224370"/>
                </a:lnTo>
                <a:lnTo>
                  <a:pt x="0" y="306232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2222E-6 3.7037E-7 L 0.00208 -0.0039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08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7778E-6 -3.33333E-6 L -0.00521 0.004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0" y="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3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216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前期调研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Early Research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423676" y="1892754"/>
            <a:ext cx="1944000" cy="1944000"/>
            <a:chOff x="456294" y="1959430"/>
            <a:chExt cx="2148114" cy="2148114"/>
          </a:xfrm>
        </p:grpSpPr>
        <p:sp>
          <p:nvSpPr>
            <p:cNvPr id="2" name="椭圆 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243916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计划安排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Schedule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2541226" y="1892754"/>
            <a:ext cx="1944000" cy="1944000"/>
            <a:chOff x="2492224" y="1959430"/>
            <a:chExt cx="2148114" cy="2148114"/>
          </a:xfrm>
        </p:grpSpPr>
        <p:sp>
          <p:nvSpPr>
            <p:cNvPr id="40" name="椭圆 39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6674267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后期规划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Future Programme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776325" y="1892754"/>
            <a:ext cx="1944000" cy="1944000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45567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进展情况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Works Progress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4658776" y="1892754"/>
            <a:ext cx="1944000" cy="1944000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/>
          <p:cNvCxnSpPr>
            <a:stCxn id="26" idx="6"/>
          </p:cNvCxnSpPr>
          <p:nvPr/>
        </p:nvCxnSpPr>
        <p:spPr>
          <a:xfrm>
            <a:off x="5779994" y="4491051"/>
            <a:ext cx="243509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26" idx="2"/>
          </p:cNvCxnSpPr>
          <p:nvPr/>
        </p:nvCxnSpPr>
        <p:spPr>
          <a:xfrm flipH="1">
            <a:off x="914400" y="4491051"/>
            <a:ext cx="24496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前期调研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多孔固体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定义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431800" y="1375600"/>
            <a:ext cx="8280401" cy="1131079"/>
            <a:chOff x="431800" y="1545166"/>
            <a:chExt cx="8280401" cy="1131079"/>
          </a:xfrm>
        </p:grpSpPr>
        <p:sp>
          <p:nvSpPr>
            <p:cNvPr id="23" name="文本框 22"/>
            <p:cNvSpPr txBox="1"/>
            <p:nvPr/>
          </p:nvSpPr>
          <p:spPr>
            <a:xfrm>
              <a:off x="431800" y="1545166"/>
              <a:ext cx="8280400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当材料中孔洞的数量增加到了一定程度后，材料就会因孔洞的存在而产生一些奇特的功能，从而形成了一个新的材料门类，即胞状（</a:t>
              </a: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cellular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）材料或多孔（</a:t>
              </a: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porous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）材料。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243895" y="2306913"/>
              <a:ext cx="2468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——《</a:t>
              </a:r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泡沫铝材料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364007" y="3283057"/>
            <a:ext cx="2415987" cy="2415988"/>
            <a:chOff x="3364007" y="3224716"/>
            <a:chExt cx="2415987" cy="2415988"/>
          </a:xfrm>
        </p:grpSpPr>
        <p:grpSp>
          <p:nvGrpSpPr>
            <p:cNvPr id="60" name="组合 59"/>
            <p:cNvGrpSpPr/>
            <p:nvPr/>
          </p:nvGrpSpPr>
          <p:grpSpPr>
            <a:xfrm>
              <a:off x="3364007" y="3224716"/>
              <a:ext cx="2415987" cy="2415988"/>
              <a:chOff x="3364007" y="2959125"/>
              <a:chExt cx="2415987" cy="241598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364007" y="2959125"/>
                <a:ext cx="2415987" cy="24159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691153" y="3537282"/>
                <a:ext cx="553998" cy="125967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>
                  <a:lnSpc>
                    <a:spcPct val="100000"/>
                  </a:lnSpc>
                </a:pPr>
                <a:r>
                  <a:rPr lang="zh-CN" altLang="en-US" sz="2400" b="1" dirty="0">
                    <a:solidFill>
                      <a:srgbClr val="0070C0"/>
                    </a:solidFill>
                  </a:rPr>
                  <a:t>自然界</a:t>
                </a:r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895853" y="3422370"/>
                <a:ext cx="553998" cy="14894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>
                  <a:lnSpc>
                    <a:spcPct val="100000"/>
                  </a:lnSpc>
                </a:pP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人造材料</a:t>
                </a:r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28" name="直接连接符 27"/>
            <p:cNvCxnSpPr>
              <a:stCxn id="26" idx="0"/>
              <a:endCxn id="26" idx="4"/>
            </p:cNvCxnSpPr>
            <p:nvPr/>
          </p:nvCxnSpPr>
          <p:spPr>
            <a:xfrm>
              <a:off x="4572001" y="3224716"/>
              <a:ext cx="0" cy="241598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392997" y="3032151"/>
            <a:ext cx="2515926" cy="2917799"/>
            <a:chOff x="392997" y="3032151"/>
            <a:chExt cx="2515926" cy="2917799"/>
          </a:xfrm>
        </p:grpSpPr>
        <p:sp>
          <p:nvSpPr>
            <p:cNvPr id="90" name="椭圆 89"/>
            <p:cNvSpPr/>
            <p:nvPr/>
          </p:nvSpPr>
          <p:spPr>
            <a:xfrm>
              <a:off x="738069" y="3429000"/>
              <a:ext cx="1879600" cy="21336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132942" y="3032151"/>
              <a:ext cx="1036036" cy="957046"/>
              <a:chOff x="3772994" y="1504950"/>
              <a:chExt cx="1484806" cy="13716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>
                  <a:lnSpc>
                    <a:spcPct val="10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蜂窝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392997" y="4012528"/>
              <a:ext cx="1036036" cy="957046"/>
              <a:chOff x="3772994" y="1504950"/>
              <a:chExt cx="1484806" cy="13716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>
                  <a:lnSpc>
                    <a:spcPct val="10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海绵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872887" y="4012528"/>
              <a:ext cx="1036036" cy="957046"/>
              <a:chOff x="3772994" y="1504950"/>
              <a:chExt cx="1484806" cy="13716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>
                  <a:lnSpc>
                    <a:spcPct val="100000"/>
                  </a:lnSpc>
                </a:pP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软木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132942" y="4992904"/>
              <a:ext cx="1036036" cy="957046"/>
              <a:chOff x="3772994" y="1504950"/>
              <a:chExt cx="1484806" cy="137160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>
                  <a:lnSpc>
                    <a:spcPct val="10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珊瑚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6204399" y="3032151"/>
            <a:ext cx="2515926" cy="2917799"/>
            <a:chOff x="392997" y="3032151"/>
            <a:chExt cx="2515926" cy="2917799"/>
          </a:xfrm>
        </p:grpSpPr>
        <p:sp>
          <p:nvSpPr>
            <p:cNvPr id="94" name="椭圆 93"/>
            <p:cNvSpPr/>
            <p:nvPr/>
          </p:nvSpPr>
          <p:spPr>
            <a:xfrm>
              <a:off x="738069" y="3429000"/>
              <a:ext cx="1879600" cy="21336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1132942" y="3032151"/>
              <a:ext cx="1036036" cy="957046"/>
              <a:chOff x="3772994" y="1504950"/>
              <a:chExt cx="1484806" cy="1371600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>
                  <a:lnSpc>
                    <a:spcPct val="10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泡沫塑料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392997" y="4012528"/>
              <a:ext cx="1036036" cy="957046"/>
              <a:chOff x="3772994" y="1504950"/>
              <a:chExt cx="1484806" cy="1371600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>
                  <a:lnSpc>
                    <a:spcPct val="10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泡沫陶瓷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1872887" y="4012528"/>
              <a:ext cx="1036036" cy="957046"/>
              <a:chOff x="3772994" y="1504950"/>
              <a:chExt cx="1484806" cy="1371600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>
                  <a:lnSpc>
                    <a:spcPct val="10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泡沫玻璃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1132942" y="4992904"/>
              <a:ext cx="1036036" cy="957046"/>
              <a:chOff x="3772994" y="1504950"/>
              <a:chExt cx="1484806" cy="1371600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3829597" y="1504950"/>
                <a:ext cx="1371601" cy="13716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3772994" y="1948149"/>
                <a:ext cx="1484806" cy="485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>
                  <a:lnSpc>
                    <a:spcPct val="10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泡沫金属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多孔固体的要素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70025" y="3465513"/>
            <a:ext cx="6203950" cy="747854"/>
            <a:chOff x="1470025" y="3465513"/>
            <a:chExt cx="6203950" cy="747854"/>
          </a:xfrm>
        </p:grpSpPr>
        <p:sp>
          <p:nvSpPr>
            <p:cNvPr id="4" name="矩形 3"/>
            <p:cNvSpPr/>
            <p:nvPr/>
          </p:nvSpPr>
          <p:spPr>
            <a:xfrm>
              <a:off x="1470025" y="3465513"/>
              <a:ext cx="6203950" cy="30248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4325060" y="3787609"/>
              <a:ext cx="493880" cy="425758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15913" y="1589399"/>
            <a:ext cx="2632450" cy="1876114"/>
            <a:chOff x="1759073" y="1589399"/>
            <a:chExt cx="2632450" cy="1876114"/>
          </a:xfrm>
          <a:solidFill>
            <a:srgbClr val="0070C0"/>
          </a:solidFill>
        </p:grpSpPr>
        <p:sp>
          <p:nvSpPr>
            <p:cNvPr id="3" name="椭圆 2"/>
            <p:cNvSpPr/>
            <p:nvPr/>
          </p:nvSpPr>
          <p:spPr>
            <a:xfrm>
              <a:off x="2137241" y="1589399"/>
              <a:ext cx="1876114" cy="1876114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59073" y="2265846"/>
              <a:ext cx="263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大量的孔隙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95638" y="1589399"/>
            <a:ext cx="2632450" cy="1876114"/>
            <a:chOff x="4769691" y="1589399"/>
            <a:chExt cx="2632450" cy="1876114"/>
          </a:xfrm>
        </p:grpSpPr>
        <p:sp>
          <p:nvSpPr>
            <p:cNvPr id="19" name="椭圆 18"/>
            <p:cNvSpPr/>
            <p:nvPr/>
          </p:nvSpPr>
          <p:spPr>
            <a:xfrm>
              <a:off x="5147859" y="1589399"/>
              <a:ext cx="1876114" cy="187611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769691" y="2265846"/>
              <a:ext cx="263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孔隙有功能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31800" y="4444442"/>
            <a:ext cx="8280401" cy="1375724"/>
            <a:chOff x="431800" y="1300521"/>
            <a:chExt cx="8280401" cy="1375724"/>
          </a:xfrm>
        </p:grpSpPr>
        <p:sp>
          <p:nvSpPr>
            <p:cNvPr id="26" name="文本框 25"/>
            <p:cNvSpPr txBox="1"/>
            <p:nvPr/>
          </p:nvSpPr>
          <p:spPr>
            <a:xfrm>
              <a:off x="431800" y="1300521"/>
              <a:ext cx="8280400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多孔固体要具备两个要素：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、固体中包含有大量的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孔隙；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、所含孔隙可以用来满足某种或者某些使用性能或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功能。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43895" y="2306913"/>
              <a:ext cx="2468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多孔固体材料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30" name="矩形 29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前期调研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51800" y="1472539"/>
            <a:ext cx="7523888" cy="1332000"/>
            <a:chOff x="1151800" y="1203891"/>
            <a:chExt cx="7523888" cy="1332000"/>
          </a:xfrm>
        </p:grpSpPr>
        <p:sp>
          <p:nvSpPr>
            <p:cNvPr id="3" name="矩形 2"/>
            <p:cNvSpPr/>
            <p:nvPr/>
          </p:nvSpPr>
          <p:spPr>
            <a:xfrm>
              <a:off x="1151800" y="1203891"/>
              <a:ext cx="7523888" cy="133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35550" y="1383155"/>
              <a:ext cx="6096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蜂窝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材料：多边形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做二维排列，像蜜蜂的六边形巢穴那样堆积充填平面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区间。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51800" y="3045245"/>
            <a:ext cx="7523888" cy="1332000"/>
            <a:chOff x="1151800" y="2856920"/>
            <a:chExt cx="7523888" cy="1332000"/>
          </a:xfrm>
        </p:grpSpPr>
        <p:sp>
          <p:nvSpPr>
            <p:cNvPr id="20" name="矩形 19"/>
            <p:cNvSpPr/>
            <p:nvPr/>
          </p:nvSpPr>
          <p:spPr>
            <a:xfrm>
              <a:off x="1151800" y="2856920"/>
              <a:ext cx="7523888" cy="133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35550" y="3015089"/>
              <a:ext cx="6096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开孔泡沫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材料：孔穴由多面体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构成，组成泡沫体的固体仅仅只是孔穴的棱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边。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51800" y="4617950"/>
            <a:ext cx="7523888" cy="1332000"/>
            <a:chOff x="1151800" y="4509948"/>
            <a:chExt cx="7523888" cy="1332000"/>
          </a:xfrm>
        </p:grpSpPr>
        <p:sp>
          <p:nvSpPr>
            <p:cNvPr id="21" name="矩形 20"/>
            <p:cNvSpPr/>
            <p:nvPr/>
          </p:nvSpPr>
          <p:spPr>
            <a:xfrm>
              <a:off x="1151800" y="4509948"/>
              <a:ext cx="7523888" cy="133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35550" y="4668117"/>
              <a:ext cx="6096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闭孔泡沫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材料：多面体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壁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面是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固体，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以至每个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孔穴都与其相邻的孔穴相互封闭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隔离。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椭圆 12"/>
          <p:cNvSpPr>
            <a:spLocks noChangeAspect="1"/>
          </p:cNvSpPr>
          <p:nvPr/>
        </p:nvSpPr>
        <p:spPr>
          <a:xfrm>
            <a:off x="431800" y="4617948"/>
            <a:ext cx="1332000" cy="1332000"/>
          </a:xfrm>
          <a:prstGeom prst="ellipse">
            <a:avLst/>
          </a:prstGeom>
          <a:blipFill>
            <a:blip r:embed="rId1" cstate="print"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多孔固体的分类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431800" y="1458233"/>
            <a:ext cx="1332000" cy="13320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431800" y="3038091"/>
            <a:ext cx="1332000" cy="13320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1800" y="940306"/>
            <a:ext cx="558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《Cellular Solids Structure and Properties》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27" name="矩形 2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前期调研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/>
      <p:bldP spid="16" grpId="0" animBg="1"/>
      <p:bldP spid="19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六边形 33"/>
          <p:cNvSpPr/>
          <p:nvPr/>
        </p:nvSpPr>
        <p:spPr>
          <a:xfrm>
            <a:off x="2855226" y="1949023"/>
            <a:ext cx="3433548" cy="2959954"/>
          </a:xfrm>
          <a:prstGeom prst="hexagon">
            <a:avLst/>
          </a:prstGeom>
          <a:solidFill>
            <a:schemeClr val="bg1">
              <a:alpha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56054" y="934527"/>
            <a:ext cx="1512000" cy="1512000"/>
            <a:chOff x="2446336" y="584303"/>
            <a:chExt cx="1512000" cy="1512000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2446336" y="584303"/>
              <a:ext cx="1512000" cy="1512000"/>
            </a:xfrm>
            <a:prstGeom prst="ellipse">
              <a:avLst/>
            </a:prstGeom>
            <a:blipFill>
              <a:blip r:embed="rId1" cstate="print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2515459" y="1639017"/>
              <a:ext cx="1373757" cy="443839"/>
            </a:xfrm>
            <a:custGeom>
              <a:avLst/>
              <a:gdLst>
                <a:gd name="connsiteX0" fmla="*/ 0 w 1373757"/>
                <a:gd name="connsiteY0" fmla="*/ 0 h 443839"/>
                <a:gd name="connsiteX1" fmla="*/ 1373757 w 1373757"/>
                <a:gd name="connsiteY1" fmla="*/ 0 h 443839"/>
                <a:gd name="connsiteX2" fmla="*/ 1313765 w 1373757"/>
                <a:gd name="connsiteY2" fmla="*/ 110526 h 443839"/>
                <a:gd name="connsiteX3" fmla="*/ 686878 w 1373757"/>
                <a:gd name="connsiteY3" fmla="*/ 443839 h 443839"/>
                <a:gd name="connsiteX4" fmla="*/ 59991 w 1373757"/>
                <a:gd name="connsiteY4" fmla="*/ 110526 h 4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757" h="443839">
                  <a:moveTo>
                    <a:pt x="0" y="0"/>
                  </a:moveTo>
                  <a:lnTo>
                    <a:pt x="1373757" y="0"/>
                  </a:lnTo>
                  <a:lnTo>
                    <a:pt x="1313765" y="110526"/>
                  </a:lnTo>
                  <a:cubicBezTo>
                    <a:pt x="1177907" y="311623"/>
                    <a:pt x="947833" y="443839"/>
                    <a:pt x="686878" y="443839"/>
                  </a:cubicBezTo>
                  <a:cubicBezTo>
                    <a:pt x="425924" y="443839"/>
                    <a:pt x="195850" y="311623"/>
                    <a:pt x="59991" y="1105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618160" y="1624239"/>
              <a:ext cx="1163966" cy="380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多孔电极</a:t>
              </a:r>
              <a:endPara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659987" y="2673000"/>
            <a:ext cx="1512000" cy="1512000"/>
            <a:chOff x="1485304" y="2668221"/>
            <a:chExt cx="1512000" cy="1512000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1485304" y="2668221"/>
              <a:ext cx="1512000" cy="1512000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554425" y="3717716"/>
              <a:ext cx="1373757" cy="445170"/>
              <a:chOff x="3032867" y="1581500"/>
              <a:chExt cx="1373757" cy="445170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3032867" y="1582831"/>
                <a:ext cx="1373757" cy="443839"/>
              </a:xfrm>
              <a:custGeom>
                <a:avLst/>
                <a:gdLst>
                  <a:gd name="connsiteX0" fmla="*/ 0 w 1373757"/>
                  <a:gd name="connsiteY0" fmla="*/ 0 h 443839"/>
                  <a:gd name="connsiteX1" fmla="*/ 1373757 w 1373757"/>
                  <a:gd name="connsiteY1" fmla="*/ 0 h 443839"/>
                  <a:gd name="connsiteX2" fmla="*/ 1313765 w 1373757"/>
                  <a:gd name="connsiteY2" fmla="*/ 110526 h 443839"/>
                  <a:gd name="connsiteX3" fmla="*/ 686878 w 1373757"/>
                  <a:gd name="connsiteY3" fmla="*/ 443839 h 443839"/>
                  <a:gd name="connsiteX4" fmla="*/ 59991 w 1373757"/>
                  <a:gd name="connsiteY4" fmla="*/ 110526 h 44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757" h="443839">
                    <a:moveTo>
                      <a:pt x="0" y="0"/>
                    </a:moveTo>
                    <a:lnTo>
                      <a:pt x="1373757" y="0"/>
                    </a:lnTo>
                    <a:lnTo>
                      <a:pt x="1313765" y="110526"/>
                    </a:lnTo>
                    <a:cubicBezTo>
                      <a:pt x="1177907" y="311623"/>
                      <a:pt x="947833" y="443839"/>
                      <a:pt x="686878" y="443839"/>
                    </a:cubicBezTo>
                    <a:cubicBezTo>
                      <a:pt x="425924" y="443839"/>
                      <a:pt x="195850" y="311623"/>
                      <a:pt x="59991" y="1105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135568" y="1581500"/>
                <a:ext cx="1163966" cy="380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净化器</a:t>
                </a:r>
                <a:endPara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976588" y="2673000"/>
            <a:ext cx="1512000" cy="1512000"/>
            <a:chOff x="6161210" y="2673000"/>
            <a:chExt cx="1512000" cy="1512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161210" y="2673000"/>
              <a:ext cx="1512000" cy="1512000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230331" y="3697023"/>
              <a:ext cx="1373757" cy="471317"/>
              <a:chOff x="3032867" y="1581500"/>
              <a:chExt cx="1373757" cy="471317"/>
            </a:xfrm>
          </p:grpSpPr>
          <p:sp>
            <p:nvSpPr>
              <p:cNvPr id="21" name="任意多边形 20"/>
              <p:cNvSpPr/>
              <p:nvPr/>
            </p:nvSpPr>
            <p:spPr>
              <a:xfrm>
                <a:off x="3032867" y="1608978"/>
                <a:ext cx="1373757" cy="443839"/>
              </a:xfrm>
              <a:custGeom>
                <a:avLst/>
                <a:gdLst>
                  <a:gd name="connsiteX0" fmla="*/ 0 w 1373757"/>
                  <a:gd name="connsiteY0" fmla="*/ 0 h 443839"/>
                  <a:gd name="connsiteX1" fmla="*/ 1373757 w 1373757"/>
                  <a:gd name="connsiteY1" fmla="*/ 0 h 443839"/>
                  <a:gd name="connsiteX2" fmla="*/ 1313765 w 1373757"/>
                  <a:gd name="connsiteY2" fmla="*/ 110526 h 443839"/>
                  <a:gd name="connsiteX3" fmla="*/ 686878 w 1373757"/>
                  <a:gd name="connsiteY3" fmla="*/ 443839 h 443839"/>
                  <a:gd name="connsiteX4" fmla="*/ 59991 w 1373757"/>
                  <a:gd name="connsiteY4" fmla="*/ 110526 h 44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757" h="443839">
                    <a:moveTo>
                      <a:pt x="0" y="0"/>
                    </a:moveTo>
                    <a:lnTo>
                      <a:pt x="1373757" y="0"/>
                    </a:lnTo>
                    <a:lnTo>
                      <a:pt x="1313765" y="110526"/>
                    </a:lnTo>
                    <a:cubicBezTo>
                      <a:pt x="1177907" y="311623"/>
                      <a:pt x="947833" y="443839"/>
                      <a:pt x="686878" y="443839"/>
                    </a:cubicBezTo>
                    <a:cubicBezTo>
                      <a:pt x="425924" y="443839"/>
                      <a:pt x="195850" y="311623"/>
                      <a:pt x="59991" y="1105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135568" y="1581500"/>
                <a:ext cx="1163966" cy="380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缓冲带</a:t>
                </a:r>
                <a:endPara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2556054" y="4421000"/>
            <a:ext cx="1512000" cy="1512000"/>
            <a:chOff x="2446336" y="4832764"/>
            <a:chExt cx="1512000" cy="1512000"/>
          </a:xfrm>
        </p:grpSpPr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2446336" y="4832764"/>
              <a:ext cx="1512000" cy="1512000"/>
            </a:xfrm>
            <a:prstGeom prst="ellipse">
              <a:avLst/>
            </a:prstGeom>
            <a:blipFill>
              <a:blip r:embed="rId4" cstate="print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515457" y="5891400"/>
              <a:ext cx="1373757" cy="443839"/>
            </a:xfrm>
            <a:custGeom>
              <a:avLst/>
              <a:gdLst>
                <a:gd name="connsiteX0" fmla="*/ 0 w 1373757"/>
                <a:gd name="connsiteY0" fmla="*/ 0 h 443839"/>
                <a:gd name="connsiteX1" fmla="*/ 1373757 w 1373757"/>
                <a:gd name="connsiteY1" fmla="*/ 0 h 443839"/>
                <a:gd name="connsiteX2" fmla="*/ 1313765 w 1373757"/>
                <a:gd name="connsiteY2" fmla="*/ 110526 h 443839"/>
                <a:gd name="connsiteX3" fmla="*/ 686878 w 1373757"/>
                <a:gd name="connsiteY3" fmla="*/ 443839 h 443839"/>
                <a:gd name="connsiteX4" fmla="*/ 59991 w 1373757"/>
                <a:gd name="connsiteY4" fmla="*/ 110526 h 4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757" h="443839">
                  <a:moveTo>
                    <a:pt x="0" y="0"/>
                  </a:moveTo>
                  <a:lnTo>
                    <a:pt x="1373757" y="0"/>
                  </a:lnTo>
                  <a:lnTo>
                    <a:pt x="1313765" y="110526"/>
                  </a:lnTo>
                  <a:cubicBezTo>
                    <a:pt x="1177907" y="311623"/>
                    <a:pt x="947833" y="443839"/>
                    <a:pt x="686878" y="443839"/>
                  </a:cubicBezTo>
                  <a:cubicBezTo>
                    <a:pt x="425924" y="443839"/>
                    <a:pt x="195850" y="311623"/>
                    <a:pt x="59991" y="1105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618158" y="5872700"/>
              <a:ext cx="1163966" cy="380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人造骨质</a:t>
              </a:r>
              <a:endPara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83550" y="4421000"/>
            <a:ext cx="1512000" cy="1512000"/>
            <a:chOff x="5200178" y="4796725"/>
            <a:chExt cx="1512000" cy="1512000"/>
          </a:xfrm>
        </p:grpSpPr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5200178" y="4796725"/>
              <a:ext cx="1512000" cy="1512000"/>
            </a:xfrm>
            <a:prstGeom prst="ellipse">
              <a:avLst/>
            </a:prstGeom>
            <a:blipFill>
              <a:blip r:embed="rId5" cstate="print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269299" y="5850372"/>
              <a:ext cx="1373757" cy="443839"/>
            </a:xfrm>
            <a:custGeom>
              <a:avLst/>
              <a:gdLst>
                <a:gd name="connsiteX0" fmla="*/ 0 w 1373757"/>
                <a:gd name="connsiteY0" fmla="*/ 0 h 443839"/>
                <a:gd name="connsiteX1" fmla="*/ 1373757 w 1373757"/>
                <a:gd name="connsiteY1" fmla="*/ 0 h 443839"/>
                <a:gd name="connsiteX2" fmla="*/ 1313765 w 1373757"/>
                <a:gd name="connsiteY2" fmla="*/ 110526 h 443839"/>
                <a:gd name="connsiteX3" fmla="*/ 686878 w 1373757"/>
                <a:gd name="connsiteY3" fmla="*/ 443839 h 443839"/>
                <a:gd name="connsiteX4" fmla="*/ 59991 w 1373757"/>
                <a:gd name="connsiteY4" fmla="*/ 110526 h 4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757" h="443839">
                  <a:moveTo>
                    <a:pt x="0" y="0"/>
                  </a:moveTo>
                  <a:lnTo>
                    <a:pt x="1373757" y="0"/>
                  </a:lnTo>
                  <a:lnTo>
                    <a:pt x="1313765" y="110526"/>
                  </a:lnTo>
                  <a:cubicBezTo>
                    <a:pt x="1177907" y="311623"/>
                    <a:pt x="947833" y="443839"/>
                    <a:pt x="686878" y="443839"/>
                  </a:cubicBezTo>
                  <a:cubicBezTo>
                    <a:pt x="425924" y="443839"/>
                    <a:pt x="195850" y="311623"/>
                    <a:pt x="59991" y="1105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372000" y="5822147"/>
              <a:ext cx="1163966" cy="380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降噪塞</a:t>
              </a:r>
              <a:endPara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83550" y="934527"/>
            <a:ext cx="1512000" cy="1512000"/>
            <a:chOff x="5200178" y="584303"/>
            <a:chExt cx="1512000" cy="1512000"/>
          </a:xfrm>
        </p:grpSpPr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5200178" y="584303"/>
              <a:ext cx="1512000" cy="1512000"/>
            </a:xfrm>
            <a:prstGeom prst="ellipse">
              <a:avLst/>
            </a:prstGeom>
            <a:blipFill>
              <a:blip r:embed="rId6" cstate="print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269301" y="1639017"/>
              <a:ext cx="1373757" cy="443839"/>
            </a:xfrm>
            <a:custGeom>
              <a:avLst/>
              <a:gdLst>
                <a:gd name="connsiteX0" fmla="*/ 0 w 1373757"/>
                <a:gd name="connsiteY0" fmla="*/ 0 h 443839"/>
                <a:gd name="connsiteX1" fmla="*/ 1373757 w 1373757"/>
                <a:gd name="connsiteY1" fmla="*/ 0 h 443839"/>
                <a:gd name="connsiteX2" fmla="*/ 1313765 w 1373757"/>
                <a:gd name="connsiteY2" fmla="*/ 110526 h 443839"/>
                <a:gd name="connsiteX3" fmla="*/ 686878 w 1373757"/>
                <a:gd name="connsiteY3" fmla="*/ 443839 h 443839"/>
                <a:gd name="connsiteX4" fmla="*/ 59991 w 1373757"/>
                <a:gd name="connsiteY4" fmla="*/ 110526 h 4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757" h="443839">
                  <a:moveTo>
                    <a:pt x="0" y="0"/>
                  </a:moveTo>
                  <a:lnTo>
                    <a:pt x="1373757" y="0"/>
                  </a:lnTo>
                  <a:lnTo>
                    <a:pt x="1313765" y="110526"/>
                  </a:lnTo>
                  <a:cubicBezTo>
                    <a:pt x="1177907" y="311623"/>
                    <a:pt x="947833" y="443839"/>
                    <a:pt x="686878" y="443839"/>
                  </a:cubicBezTo>
                  <a:cubicBezTo>
                    <a:pt x="425924" y="443839"/>
                    <a:pt x="195850" y="311623"/>
                    <a:pt x="59991" y="1105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372002" y="1624239"/>
              <a:ext cx="1163966" cy="380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热交换管</a:t>
              </a:r>
              <a:endPara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37853" y="2808543"/>
            <a:ext cx="1253070" cy="1359122"/>
            <a:chOff x="437853" y="2808543"/>
            <a:chExt cx="1253070" cy="1359122"/>
          </a:xfrm>
        </p:grpSpPr>
        <p:sp>
          <p:nvSpPr>
            <p:cNvPr id="50" name="文本框 49"/>
            <p:cNvSpPr txBox="1"/>
            <p:nvPr/>
          </p:nvSpPr>
          <p:spPr>
            <a:xfrm>
              <a:off x="769512" y="2808543"/>
              <a:ext cx="921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渗透性</a:t>
              </a:r>
              <a:endPara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7853" y="3090447"/>
              <a:ext cx="1253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内部孔道对流体粒子有阻留和收集的作用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463072" y="2808543"/>
            <a:ext cx="1259123" cy="1359122"/>
            <a:chOff x="7463072" y="2808543"/>
            <a:chExt cx="1259123" cy="1359122"/>
          </a:xfrm>
        </p:grpSpPr>
        <p:sp>
          <p:nvSpPr>
            <p:cNvPr id="55" name="文本框 54"/>
            <p:cNvSpPr txBox="1"/>
            <p:nvPr/>
          </p:nvSpPr>
          <p:spPr>
            <a:xfrm>
              <a:off x="7463072" y="2808543"/>
              <a:ext cx="921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吸能</a:t>
              </a:r>
              <a:r>
                <a:rPr lang="zh-CN" altLang="en-US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性</a:t>
              </a:r>
              <a:endPara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469125" y="3090447"/>
              <a:ext cx="1253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应力平台导致相当大的应变范围内应力恒定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732588" y="932369"/>
            <a:ext cx="1259123" cy="1359122"/>
            <a:chOff x="6732588" y="932369"/>
            <a:chExt cx="1259123" cy="1359122"/>
          </a:xfrm>
        </p:grpSpPr>
        <p:sp>
          <p:nvSpPr>
            <p:cNvPr id="58" name="文本框 57"/>
            <p:cNvSpPr txBox="1"/>
            <p:nvPr/>
          </p:nvSpPr>
          <p:spPr>
            <a:xfrm>
              <a:off x="6732588" y="932369"/>
              <a:ext cx="921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导热</a:t>
              </a:r>
              <a:r>
                <a:rPr lang="zh-CN" altLang="en-US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性</a:t>
              </a:r>
              <a:endPara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38641" y="1214273"/>
              <a:ext cx="1253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气、液体从孔隙中流过会带走热量或增加热量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143627" y="932369"/>
            <a:ext cx="1253070" cy="1359122"/>
            <a:chOff x="1143627" y="932369"/>
            <a:chExt cx="1253070" cy="1359122"/>
          </a:xfrm>
        </p:grpSpPr>
        <p:sp>
          <p:nvSpPr>
            <p:cNvPr id="60" name="文本框 59"/>
            <p:cNvSpPr txBox="1"/>
            <p:nvPr/>
          </p:nvSpPr>
          <p:spPr>
            <a:xfrm>
              <a:off x="1475286" y="932369"/>
              <a:ext cx="921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导电</a:t>
              </a:r>
              <a:r>
                <a:rPr lang="zh-CN" altLang="en-US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性</a:t>
              </a:r>
              <a:endPara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43627" y="1214273"/>
              <a:ext cx="1253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内部存在大量孔隙提供较大的有效表面积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732588" y="4564837"/>
            <a:ext cx="1259123" cy="1359122"/>
            <a:chOff x="6732588" y="4564837"/>
            <a:chExt cx="1259123" cy="1359122"/>
          </a:xfrm>
        </p:grpSpPr>
        <p:sp>
          <p:nvSpPr>
            <p:cNvPr id="62" name="文本框 61"/>
            <p:cNvSpPr txBox="1"/>
            <p:nvPr/>
          </p:nvSpPr>
          <p:spPr>
            <a:xfrm>
              <a:off x="6732588" y="4564837"/>
              <a:ext cx="921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吸声</a:t>
              </a:r>
              <a:r>
                <a:rPr lang="zh-CN" altLang="en-US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性</a:t>
              </a:r>
              <a:endPara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738641" y="4846741"/>
              <a:ext cx="1253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孔隙内压力波充气和排气过程导致粘滞消耗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143627" y="4564837"/>
            <a:ext cx="1253070" cy="1359122"/>
            <a:chOff x="1143627" y="4564837"/>
            <a:chExt cx="1253070" cy="1359122"/>
          </a:xfrm>
        </p:grpSpPr>
        <p:sp>
          <p:nvSpPr>
            <p:cNvPr id="64" name="文本框 63"/>
            <p:cNvSpPr txBox="1"/>
            <p:nvPr/>
          </p:nvSpPr>
          <p:spPr>
            <a:xfrm>
              <a:off x="1475286" y="4564837"/>
              <a:ext cx="921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适用</a:t>
              </a:r>
              <a:r>
                <a:rPr lang="zh-CN" altLang="en-US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性</a:t>
              </a:r>
              <a:endPara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3627" y="4846741"/>
              <a:ext cx="1253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通过孔率调整特性以适应活体骨骼的力学性能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396343" y="2246086"/>
            <a:ext cx="2365828" cy="2365828"/>
            <a:chOff x="3597622" y="2447365"/>
            <a:chExt cx="1963270" cy="1963270"/>
          </a:xfrm>
        </p:grpSpPr>
        <p:sp>
          <p:nvSpPr>
            <p:cNvPr id="9" name="椭圆 8"/>
            <p:cNvSpPr/>
            <p:nvPr/>
          </p:nvSpPr>
          <p:spPr>
            <a:xfrm>
              <a:off x="3597622" y="2447365"/>
              <a:ext cx="1963270" cy="1963270"/>
            </a:xfrm>
            <a:prstGeom prst="ellipse">
              <a:avLst/>
            </a:prstGeom>
            <a:blipFill>
              <a:blip r:embed="rId7" cstate="print"/>
              <a:stretch>
                <a:fillRect/>
              </a:stretch>
            </a:blip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700021" y="3838575"/>
              <a:ext cx="1743958" cy="563444"/>
              <a:chOff x="2909543" y="1569882"/>
              <a:chExt cx="1620406" cy="523526"/>
            </a:xfrm>
          </p:grpSpPr>
          <p:sp>
            <p:nvSpPr>
              <p:cNvPr id="32" name="任意多边形 31"/>
              <p:cNvSpPr/>
              <p:nvPr/>
            </p:nvSpPr>
            <p:spPr>
              <a:xfrm>
                <a:off x="2909543" y="1569882"/>
                <a:ext cx="1620406" cy="523526"/>
              </a:xfrm>
              <a:custGeom>
                <a:avLst/>
                <a:gdLst>
                  <a:gd name="connsiteX0" fmla="*/ 0 w 1373757"/>
                  <a:gd name="connsiteY0" fmla="*/ 0 h 443839"/>
                  <a:gd name="connsiteX1" fmla="*/ 1373757 w 1373757"/>
                  <a:gd name="connsiteY1" fmla="*/ 0 h 443839"/>
                  <a:gd name="connsiteX2" fmla="*/ 1313765 w 1373757"/>
                  <a:gd name="connsiteY2" fmla="*/ 110526 h 443839"/>
                  <a:gd name="connsiteX3" fmla="*/ 686878 w 1373757"/>
                  <a:gd name="connsiteY3" fmla="*/ 443839 h 443839"/>
                  <a:gd name="connsiteX4" fmla="*/ 59991 w 1373757"/>
                  <a:gd name="connsiteY4" fmla="*/ 110526 h 44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757" h="443839">
                    <a:moveTo>
                      <a:pt x="0" y="0"/>
                    </a:moveTo>
                    <a:lnTo>
                      <a:pt x="1373757" y="0"/>
                    </a:lnTo>
                    <a:lnTo>
                      <a:pt x="1313765" y="110526"/>
                    </a:lnTo>
                    <a:cubicBezTo>
                      <a:pt x="1177907" y="311623"/>
                      <a:pt x="947833" y="443839"/>
                      <a:pt x="686878" y="443839"/>
                    </a:cubicBezTo>
                    <a:cubicBezTo>
                      <a:pt x="425924" y="443839"/>
                      <a:pt x="195850" y="311623"/>
                      <a:pt x="59991" y="1105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995541" y="1581500"/>
                <a:ext cx="1444021" cy="380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泡沫材料</a:t>
                </a:r>
                <a:endParaRPr lang="en-US" altLang="zh-CN" sz="24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4" name="文本框 73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泡沫材料的用途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前期调研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6" grpId="0" animBg="1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泡沫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材料的</a:t>
            </a: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2188029" y="1298679"/>
                <a:ext cx="648765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相对密度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相对于致密材质的密度，即多孔固体的体积密度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𝜌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除以其对应固体材质的体积密度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𝜌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所得的商值（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𝜌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𝜌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）。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29" y="1298679"/>
                <a:ext cx="6487659" cy="784830"/>
              </a:xfrm>
              <a:prstGeom prst="rect">
                <a:avLst/>
              </a:prstGeom>
              <a:blipFill rotWithShape="0">
                <a:blip r:embed="rId1" cstate="print"/>
                <a:stretch>
                  <a:fillRect l="-846" r="-470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840087" y="4006817"/>
                <a:ext cx="6215858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5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孔隙率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（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𝜌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𝜌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），又称孔隙度、气孔率、孔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率。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87" y="4006817"/>
                <a:ext cx="6215858" cy="438582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r="-883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 rot="20926619">
            <a:off x="431800" y="2676096"/>
            <a:ext cx="8243888" cy="391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1429" y="1112090"/>
            <a:ext cx="1640114" cy="1455646"/>
            <a:chOff x="411429" y="2379138"/>
            <a:chExt cx="1640114" cy="1455646"/>
          </a:xfrm>
        </p:grpSpPr>
        <p:sp>
          <p:nvSpPr>
            <p:cNvPr id="4" name="下箭头 3"/>
            <p:cNvSpPr/>
            <p:nvPr/>
          </p:nvSpPr>
          <p:spPr>
            <a:xfrm>
              <a:off x="411429" y="2379138"/>
              <a:ext cx="1640114" cy="1455646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85265" y="2392494"/>
              <a:ext cx="492443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相对密度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55945" y="3224794"/>
            <a:ext cx="1640114" cy="1455648"/>
            <a:chOff x="7055945" y="4194060"/>
            <a:chExt cx="1640114" cy="1455648"/>
          </a:xfrm>
        </p:grpSpPr>
        <p:sp>
          <p:nvSpPr>
            <p:cNvPr id="22" name="下箭头 21"/>
            <p:cNvSpPr/>
            <p:nvPr/>
          </p:nvSpPr>
          <p:spPr>
            <a:xfrm flipV="1">
              <a:off x="7055945" y="4194060"/>
              <a:ext cx="1640114" cy="1455648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629781" y="4371789"/>
              <a:ext cx="492443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孔隙率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等腰三角形 23"/>
          <p:cNvSpPr/>
          <p:nvPr/>
        </p:nvSpPr>
        <p:spPr>
          <a:xfrm>
            <a:off x="4136571" y="3053630"/>
            <a:ext cx="870858" cy="75074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94329" y="5128608"/>
            <a:ext cx="8401730" cy="784830"/>
            <a:chOff x="294329" y="5128608"/>
            <a:chExt cx="8401730" cy="784830"/>
          </a:xfrm>
        </p:grpSpPr>
        <p:sp>
          <p:nvSpPr>
            <p:cNvPr id="20" name="文本框 19"/>
            <p:cNvSpPr txBox="1"/>
            <p:nvPr/>
          </p:nvSpPr>
          <p:spPr>
            <a:xfrm>
              <a:off x="294329" y="5128608"/>
              <a:ext cx="84017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相对密度是泡沫材料最重要的特征参数，变形机制，本构关系，力学参数等均与相对密度有密切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092824" y="5544106"/>
              <a:ext cx="559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——《Cellular Solids Structure and Properties》</a:t>
              </a:r>
              <a:endPara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前期调研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 animBg="1"/>
      <p:bldP spid="19" grpId="0" animBg="1"/>
      <p:bldP spid="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泡沫材料的国外研究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前期调研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430262" y="1529696"/>
            <a:ext cx="8283476" cy="4383742"/>
            <a:chOff x="833990" y="2092248"/>
            <a:chExt cx="7565435" cy="400374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Freeform 5"/>
            <p:cNvSpPr/>
            <p:nvPr/>
          </p:nvSpPr>
          <p:spPr bwMode="auto">
            <a:xfrm>
              <a:off x="7706873" y="2730069"/>
              <a:ext cx="58940" cy="25260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9" name="Freeform 6"/>
            <p:cNvSpPr/>
            <p:nvPr/>
          </p:nvSpPr>
          <p:spPr bwMode="auto">
            <a:xfrm>
              <a:off x="2478010" y="2205919"/>
              <a:ext cx="63151" cy="61047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0" name="Freeform 7"/>
            <p:cNvSpPr/>
            <p:nvPr/>
          </p:nvSpPr>
          <p:spPr bwMode="auto">
            <a:xfrm>
              <a:off x="2004381" y="4323567"/>
              <a:ext cx="25260" cy="25260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1" name="Freeform 8"/>
            <p:cNvSpPr/>
            <p:nvPr/>
          </p:nvSpPr>
          <p:spPr bwMode="auto">
            <a:xfrm>
              <a:off x="3722075" y="2641659"/>
              <a:ext cx="214712" cy="113671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2" name="Freeform 9"/>
            <p:cNvSpPr/>
            <p:nvPr/>
          </p:nvSpPr>
          <p:spPr bwMode="auto">
            <a:xfrm>
              <a:off x="4035723" y="2911100"/>
              <a:ext cx="164191" cy="258917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3" name="Freeform 10"/>
            <p:cNvSpPr/>
            <p:nvPr/>
          </p:nvSpPr>
          <p:spPr bwMode="auto">
            <a:xfrm>
              <a:off x="3940997" y="3024773"/>
              <a:ext cx="105251" cy="10104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4" name="Freeform 11"/>
            <p:cNvSpPr/>
            <p:nvPr/>
          </p:nvSpPr>
          <p:spPr bwMode="auto">
            <a:xfrm>
              <a:off x="4031513" y="2919522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5" name="Freeform 12"/>
            <p:cNvSpPr/>
            <p:nvPr/>
          </p:nvSpPr>
          <p:spPr bwMode="auto">
            <a:xfrm>
              <a:off x="4315690" y="3348943"/>
              <a:ext cx="25260" cy="46311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6" name="Freeform 13"/>
            <p:cNvSpPr/>
            <p:nvPr/>
          </p:nvSpPr>
          <p:spPr bwMode="auto">
            <a:xfrm>
              <a:off x="4305165" y="3388939"/>
              <a:ext cx="39995" cy="65256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7" name="Freeform 14"/>
            <p:cNvSpPr/>
            <p:nvPr/>
          </p:nvSpPr>
          <p:spPr bwMode="auto">
            <a:xfrm>
              <a:off x="4389365" y="3475244"/>
              <a:ext cx="65256" cy="33680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8" name="Freeform 15"/>
            <p:cNvSpPr/>
            <p:nvPr/>
          </p:nvSpPr>
          <p:spPr bwMode="auto">
            <a:xfrm>
              <a:off x="4618812" y="3534186"/>
              <a:ext cx="75781" cy="10525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9" name="Freeform 16"/>
            <p:cNvSpPr/>
            <p:nvPr/>
          </p:nvSpPr>
          <p:spPr bwMode="auto">
            <a:xfrm>
              <a:off x="3722075" y="2092248"/>
              <a:ext cx="3999533" cy="3149107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0" name="Freeform 17"/>
            <p:cNvSpPr/>
            <p:nvPr/>
          </p:nvSpPr>
          <p:spPr bwMode="auto">
            <a:xfrm>
              <a:off x="5077706" y="4607745"/>
              <a:ext cx="168401" cy="353643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1" name="Freeform 18"/>
            <p:cNvSpPr/>
            <p:nvPr/>
          </p:nvSpPr>
          <p:spPr bwMode="auto">
            <a:xfrm>
              <a:off x="5854457" y="4113065"/>
              <a:ext cx="54731" cy="86307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2" name="Freeform 19"/>
            <p:cNvSpPr/>
            <p:nvPr/>
          </p:nvSpPr>
          <p:spPr bwMode="auto">
            <a:xfrm>
              <a:off x="6203890" y="4188846"/>
              <a:ext cx="277863" cy="284177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3" name="Freeform 20"/>
            <p:cNvSpPr/>
            <p:nvPr/>
          </p:nvSpPr>
          <p:spPr bwMode="auto">
            <a:xfrm>
              <a:off x="6471227" y="4458288"/>
              <a:ext cx="218923" cy="69467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4" name="Freeform 21"/>
            <p:cNvSpPr/>
            <p:nvPr/>
          </p:nvSpPr>
          <p:spPr bwMode="auto">
            <a:xfrm>
              <a:off x="6690149" y="4508809"/>
              <a:ext cx="21051" cy="8420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5" name="Freeform 22"/>
            <p:cNvSpPr/>
            <p:nvPr/>
          </p:nvSpPr>
          <p:spPr bwMode="auto">
            <a:xfrm>
              <a:off x="6721725" y="4517228"/>
              <a:ext cx="18945" cy="10525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6" name="Freeform 23"/>
            <p:cNvSpPr/>
            <p:nvPr/>
          </p:nvSpPr>
          <p:spPr bwMode="auto">
            <a:xfrm>
              <a:off x="6744879" y="4517228"/>
              <a:ext cx="25260" cy="10525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7" name="Freeform 24"/>
            <p:cNvSpPr/>
            <p:nvPr/>
          </p:nvSpPr>
          <p:spPr bwMode="auto">
            <a:xfrm>
              <a:off x="6755405" y="4513019"/>
              <a:ext cx="39995" cy="14735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8" name="Freeform 25"/>
            <p:cNvSpPr/>
            <p:nvPr/>
          </p:nvSpPr>
          <p:spPr bwMode="auto">
            <a:xfrm>
              <a:off x="6795400" y="4531965"/>
              <a:ext cx="54731" cy="35785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9" name="Freeform 26"/>
            <p:cNvSpPr/>
            <p:nvPr/>
          </p:nvSpPr>
          <p:spPr bwMode="auto">
            <a:xfrm>
              <a:off x="6810137" y="4513019"/>
              <a:ext cx="79991" cy="14735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0" name="Freeform 27"/>
            <p:cNvSpPr/>
            <p:nvPr/>
          </p:nvSpPr>
          <p:spPr bwMode="auto">
            <a:xfrm>
              <a:off x="6904862" y="4517229"/>
              <a:ext cx="75781" cy="35785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1" name="Freeform 28"/>
            <p:cNvSpPr/>
            <p:nvPr/>
          </p:nvSpPr>
          <p:spPr bwMode="auto">
            <a:xfrm>
              <a:off x="6765930" y="4294096"/>
              <a:ext cx="124196" cy="153667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2" name="Freeform 29"/>
            <p:cNvSpPr/>
            <p:nvPr/>
          </p:nvSpPr>
          <p:spPr bwMode="auto">
            <a:xfrm>
              <a:off x="6536481" y="4167797"/>
              <a:ext cx="218923" cy="250497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3" name="Freeform 30"/>
            <p:cNvSpPr/>
            <p:nvPr/>
          </p:nvSpPr>
          <p:spPr bwMode="auto">
            <a:xfrm>
              <a:off x="6452283" y="3879408"/>
              <a:ext cx="48415" cy="44205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4" name="Freeform 31"/>
            <p:cNvSpPr/>
            <p:nvPr/>
          </p:nvSpPr>
          <p:spPr bwMode="auto">
            <a:xfrm>
              <a:off x="6675415" y="3759424"/>
              <a:ext cx="39995" cy="84201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5" name="Freeform 32"/>
            <p:cNvSpPr/>
            <p:nvPr/>
          </p:nvSpPr>
          <p:spPr bwMode="auto">
            <a:xfrm>
              <a:off x="6831185" y="3569969"/>
              <a:ext cx="54731" cy="69467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6" name="Freeform 33"/>
            <p:cNvSpPr/>
            <p:nvPr/>
          </p:nvSpPr>
          <p:spPr bwMode="auto">
            <a:xfrm>
              <a:off x="6885917" y="3559446"/>
              <a:ext cx="48415" cy="44205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7" name="Freeform 34"/>
            <p:cNvSpPr/>
            <p:nvPr/>
          </p:nvSpPr>
          <p:spPr bwMode="auto">
            <a:xfrm>
              <a:off x="6850131" y="3395255"/>
              <a:ext cx="204187" cy="189452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8" name="Freeform 35"/>
            <p:cNvSpPr/>
            <p:nvPr/>
          </p:nvSpPr>
          <p:spPr bwMode="auto">
            <a:xfrm>
              <a:off x="6984853" y="3290004"/>
              <a:ext cx="113671" cy="105251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9" name="Freeform 36"/>
            <p:cNvSpPr/>
            <p:nvPr/>
          </p:nvSpPr>
          <p:spPr bwMode="auto">
            <a:xfrm>
              <a:off x="6934332" y="3039505"/>
              <a:ext cx="109461" cy="235763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0" name="Freeform 37"/>
            <p:cNvSpPr/>
            <p:nvPr/>
          </p:nvSpPr>
          <p:spPr bwMode="auto">
            <a:xfrm>
              <a:off x="6696464" y="3908880"/>
              <a:ext cx="119987" cy="134721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1" name="Freeform 38"/>
            <p:cNvSpPr/>
            <p:nvPr/>
          </p:nvSpPr>
          <p:spPr bwMode="auto">
            <a:xfrm>
              <a:off x="6816449" y="4043599"/>
              <a:ext cx="37891" cy="54731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2" name="Freeform 39"/>
            <p:cNvSpPr/>
            <p:nvPr/>
          </p:nvSpPr>
          <p:spPr bwMode="auto">
            <a:xfrm>
              <a:off x="6791191" y="4102541"/>
              <a:ext cx="109461" cy="90516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3" name="Freeform 40"/>
            <p:cNvSpPr/>
            <p:nvPr/>
          </p:nvSpPr>
          <p:spPr bwMode="auto">
            <a:xfrm>
              <a:off x="6765929" y="4064649"/>
              <a:ext cx="39995" cy="33680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4" name="Freeform 41"/>
            <p:cNvSpPr/>
            <p:nvPr/>
          </p:nvSpPr>
          <p:spPr bwMode="auto">
            <a:xfrm>
              <a:off x="6791191" y="4083595"/>
              <a:ext cx="25260" cy="50520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5" name="Freeform 42"/>
            <p:cNvSpPr/>
            <p:nvPr/>
          </p:nvSpPr>
          <p:spPr bwMode="auto">
            <a:xfrm>
              <a:off x="6816451" y="4098331"/>
              <a:ext cx="33680" cy="14735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6" name="Freeform 43"/>
            <p:cNvSpPr/>
            <p:nvPr/>
          </p:nvSpPr>
          <p:spPr bwMode="auto">
            <a:xfrm>
              <a:off x="6725934" y="4028865"/>
              <a:ext cx="29471" cy="25260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7" name="Freeform 44"/>
            <p:cNvSpPr/>
            <p:nvPr/>
          </p:nvSpPr>
          <p:spPr bwMode="auto">
            <a:xfrm>
              <a:off x="6675415" y="4079385"/>
              <a:ext cx="50520" cy="58940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8" name="Freeform 45"/>
            <p:cNvSpPr/>
            <p:nvPr/>
          </p:nvSpPr>
          <p:spPr bwMode="auto">
            <a:xfrm>
              <a:off x="7020638" y="4327777"/>
              <a:ext cx="532569" cy="244183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9" name="Freeform 46"/>
            <p:cNvSpPr/>
            <p:nvPr/>
          </p:nvSpPr>
          <p:spPr bwMode="auto">
            <a:xfrm>
              <a:off x="7462691" y="4433027"/>
              <a:ext cx="79991" cy="29471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0" name="Freeform 47"/>
            <p:cNvSpPr/>
            <p:nvPr/>
          </p:nvSpPr>
          <p:spPr bwMode="auto">
            <a:xfrm>
              <a:off x="7601621" y="4454078"/>
              <a:ext cx="54731" cy="29471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1" name="Freeform 48"/>
            <p:cNvSpPr/>
            <p:nvPr/>
          </p:nvSpPr>
          <p:spPr bwMode="auto">
            <a:xfrm>
              <a:off x="7921585" y="4807720"/>
              <a:ext cx="88411" cy="54731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2" name="Freeform 49"/>
            <p:cNvSpPr/>
            <p:nvPr/>
          </p:nvSpPr>
          <p:spPr bwMode="auto">
            <a:xfrm>
              <a:off x="8191027" y="4727730"/>
              <a:ext cx="33680" cy="29471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3" name="Freeform 50"/>
            <p:cNvSpPr/>
            <p:nvPr/>
          </p:nvSpPr>
          <p:spPr bwMode="auto">
            <a:xfrm>
              <a:off x="8199447" y="4698259"/>
              <a:ext cx="31575" cy="29471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51"/>
            <p:cNvSpPr/>
            <p:nvPr/>
          </p:nvSpPr>
          <p:spPr bwMode="auto">
            <a:xfrm>
              <a:off x="7932109" y="4668790"/>
              <a:ext cx="33680" cy="29471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52"/>
            <p:cNvSpPr/>
            <p:nvPr/>
          </p:nvSpPr>
          <p:spPr bwMode="auto">
            <a:xfrm>
              <a:off x="7527948" y="4418293"/>
              <a:ext cx="18945" cy="18945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6" name="Freeform 53"/>
            <p:cNvSpPr/>
            <p:nvPr/>
          </p:nvSpPr>
          <p:spPr bwMode="auto">
            <a:xfrm>
              <a:off x="6736459" y="4571960"/>
              <a:ext cx="1014619" cy="79569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7" name="Freeform 54"/>
            <p:cNvSpPr/>
            <p:nvPr/>
          </p:nvSpPr>
          <p:spPr bwMode="auto">
            <a:xfrm>
              <a:off x="7618462" y="5430807"/>
              <a:ext cx="109461" cy="115776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8" name="Freeform 55"/>
            <p:cNvSpPr/>
            <p:nvPr/>
          </p:nvSpPr>
          <p:spPr bwMode="auto">
            <a:xfrm>
              <a:off x="8205761" y="5426595"/>
              <a:ext cx="138931" cy="244183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9" name="Freeform 56"/>
            <p:cNvSpPr/>
            <p:nvPr/>
          </p:nvSpPr>
          <p:spPr bwMode="auto">
            <a:xfrm>
              <a:off x="8205762" y="5207675"/>
              <a:ext cx="193663" cy="254707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0" name="Freeform 57"/>
            <p:cNvSpPr/>
            <p:nvPr/>
          </p:nvSpPr>
          <p:spPr bwMode="auto">
            <a:xfrm>
              <a:off x="977131" y="2401687"/>
              <a:ext cx="2292364" cy="3574319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1" name="Freeform 58"/>
            <p:cNvSpPr/>
            <p:nvPr/>
          </p:nvSpPr>
          <p:spPr bwMode="auto">
            <a:xfrm>
              <a:off x="2069635" y="5936012"/>
              <a:ext cx="157876" cy="134721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2" name="Freeform 59"/>
            <p:cNvSpPr/>
            <p:nvPr/>
          </p:nvSpPr>
          <p:spPr bwMode="auto">
            <a:xfrm>
              <a:off x="2143313" y="6070733"/>
              <a:ext cx="35785" cy="14735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3" name="Freeform 60"/>
            <p:cNvSpPr/>
            <p:nvPr/>
          </p:nvSpPr>
          <p:spPr bwMode="auto">
            <a:xfrm>
              <a:off x="2088581" y="6074941"/>
              <a:ext cx="39995" cy="21051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4" name="Freeform 61"/>
            <p:cNvSpPr/>
            <p:nvPr/>
          </p:nvSpPr>
          <p:spPr bwMode="auto">
            <a:xfrm>
              <a:off x="1989646" y="5950746"/>
              <a:ext cx="58940" cy="75781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5" name="Freeform 62"/>
            <p:cNvSpPr/>
            <p:nvPr/>
          </p:nvSpPr>
          <p:spPr bwMode="auto">
            <a:xfrm>
              <a:off x="2054900" y="5971796"/>
              <a:ext cx="33680" cy="39995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6" name="Freeform 63"/>
            <p:cNvSpPr/>
            <p:nvPr/>
          </p:nvSpPr>
          <p:spPr bwMode="auto">
            <a:xfrm>
              <a:off x="2288557" y="3803627"/>
              <a:ext cx="237867" cy="86307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7" name="Freeform 64"/>
            <p:cNvSpPr/>
            <p:nvPr/>
          </p:nvSpPr>
          <p:spPr bwMode="auto">
            <a:xfrm>
              <a:off x="2408543" y="3913090"/>
              <a:ext cx="37891" cy="14735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8" name="Freeform 65"/>
            <p:cNvSpPr/>
            <p:nvPr/>
          </p:nvSpPr>
          <p:spPr bwMode="auto">
            <a:xfrm>
              <a:off x="2496955" y="3913088"/>
              <a:ext cx="44205" cy="10525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9" name="Freeform 66"/>
            <p:cNvSpPr/>
            <p:nvPr/>
          </p:nvSpPr>
          <p:spPr bwMode="auto">
            <a:xfrm>
              <a:off x="2522215" y="3883619"/>
              <a:ext cx="105251" cy="39995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0" name="Freeform 67"/>
            <p:cNvSpPr/>
            <p:nvPr/>
          </p:nvSpPr>
          <p:spPr bwMode="auto">
            <a:xfrm>
              <a:off x="2646411" y="3913088"/>
              <a:ext cx="50520" cy="21051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1" name="Freeform 68"/>
            <p:cNvSpPr/>
            <p:nvPr/>
          </p:nvSpPr>
          <p:spPr bwMode="auto">
            <a:xfrm>
              <a:off x="2736925" y="3927824"/>
              <a:ext cx="4211" cy="105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2" name="Freeform 69"/>
            <p:cNvSpPr/>
            <p:nvPr/>
          </p:nvSpPr>
          <p:spPr bwMode="auto">
            <a:xfrm>
              <a:off x="2751662" y="3938348"/>
              <a:ext cx="14735" cy="10525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3" name="Freeform 70"/>
            <p:cNvSpPr/>
            <p:nvPr/>
          </p:nvSpPr>
          <p:spPr bwMode="auto">
            <a:xfrm>
              <a:off x="2762185" y="3978344"/>
              <a:ext cx="4211" cy="10525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4" name="Freeform 71"/>
            <p:cNvSpPr/>
            <p:nvPr/>
          </p:nvSpPr>
          <p:spPr bwMode="auto">
            <a:xfrm>
              <a:off x="2751662" y="4024655"/>
              <a:ext cx="10525" cy="842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5" name="Freeform 72"/>
            <p:cNvSpPr/>
            <p:nvPr/>
          </p:nvSpPr>
          <p:spPr bwMode="auto">
            <a:xfrm>
              <a:off x="2751662" y="4014129"/>
              <a:ext cx="10525" cy="42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6" name="Freeform 73"/>
            <p:cNvSpPr/>
            <p:nvPr/>
          </p:nvSpPr>
          <p:spPr bwMode="auto">
            <a:xfrm>
              <a:off x="2730613" y="4047809"/>
              <a:ext cx="14735" cy="16840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7" name="Freeform 74"/>
            <p:cNvSpPr/>
            <p:nvPr/>
          </p:nvSpPr>
          <p:spPr bwMode="auto">
            <a:xfrm>
              <a:off x="2785342" y="4024655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8" name="Freeform 75"/>
            <p:cNvSpPr/>
            <p:nvPr/>
          </p:nvSpPr>
          <p:spPr bwMode="auto">
            <a:xfrm>
              <a:off x="2442225" y="3774158"/>
              <a:ext cx="14735" cy="10525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9" name="Freeform 76"/>
            <p:cNvSpPr/>
            <p:nvPr/>
          </p:nvSpPr>
          <p:spPr bwMode="auto">
            <a:xfrm>
              <a:off x="2442225" y="3788892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0" name="Freeform 77"/>
            <p:cNvSpPr/>
            <p:nvPr/>
          </p:nvSpPr>
          <p:spPr bwMode="auto">
            <a:xfrm>
              <a:off x="2755873" y="3603651"/>
              <a:ext cx="14735" cy="1473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1" name="Freeform 78"/>
            <p:cNvSpPr/>
            <p:nvPr/>
          </p:nvSpPr>
          <p:spPr bwMode="auto">
            <a:xfrm>
              <a:off x="2865332" y="3170018"/>
              <a:ext cx="54731" cy="18945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2" name="Freeform 79"/>
            <p:cNvSpPr/>
            <p:nvPr/>
          </p:nvSpPr>
          <p:spPr bwMode="auto">
            <a:xfrm>
              <a:off x="2905327" y="3245798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3" name="Freeform 80"/>
            <p:cNvSpPr/>
            <p:nvPr/>
          </p:nvSpPr>
          <p:spPr bwMode="auto">
            <a:xfrm>
              <a:off x="2955849" y="3115287"/>
              <a:ext cx="134721" cy="138931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4" name="Freeform 81"/>
            <p:cNvSpPr/>
            <p:nvPr/>
          </p:nvSpPr>
          <p:spPr bwMode="auto">
            <a:xfrm>
              <a:off x="2635886" y="2780590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5" name="Freeform 82"/>
            <p:cNvSpPr/>
            <p:nvPr/>
          </p:nvSpPr>
          <p:spPr bwMode="auto">
            <a:xfrm>
              <a:off x="2572733" y="2759540"/>
              <a:ext cx="54731" cy="39995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6" name="Freeform 83"/>
            <p:cNvSpPr/>
            <p:nvPr/>
          </p:nvSpPr>
          <p:spPr bwMode="auto">
            <a:xfrm>
              <a:off x="2522214" y="2660604"/>
              <a:ext cx="128407" cy="105251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7" name="Freeform 84"/>
            <p:cNvSpPr/>
            <p:nvPr/>
          </p:nvSpPr>
          <p:spPr bwMode="auto">
            <a:xfrm>
              <a:off x="2686406" y="2744803"/>
              <a:ext cx="25260" cy="21051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8" name="Freeform 85"/>
            <p:cNvSpPr/>
            <p:nvPr/>
          </p:nvSpPr>
          <p:spPr bwMode="auto">
            <a:xfrm>
              <a:off x="2707457" y="2740594"/>
              <a:ext cx="18945" cy="10525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9" name="Freeform 86"/>
            <p:cNvSpPr/>
            <p:nvPr/>
          </p:nvSpPr>
          <p:spPr bwMode="auto">
            <a:xfrm>
              <a:off x="2776922" y="2570087"/>
              <a:ext cx="29471" cy="25260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0" name="Freeform 87"/>
            <p:cNvSpPr/>
            <p:nvPr/>
          </p:nvSpPr>
          <p:spPr bwMode="auto">
            <a:xfrm>
              <a:off x="2696931" y="2490096"/>
              <a:ext cx="33680" cy="21051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1" name="Freeform 88"/>
            <p:cNvSpPr/>
            <p:nvPr/>
          </p:nvSpPr>
          <p:spPr bwMode="auto">
            <a:xfrm>
              <a:off x="2915853" y="2799533"/>
              <a:ext cx="29471" cy="21051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2" name="Freeform 89"/>
            <p:cNvSpPr/>
            <p:nvPr/>
          </p:nvSpPr>
          <p:spPr bwMode="auto">
            <a:xfrm>
              <a:off x="2566420" y="2296435"/>
              <a:ext cx="473629" cy="513624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3" name="Freeform 90"/>
            <p:cNvSpPr/>
            <p:nvPr/>
          </p:nvSpPr>
          <p:spPr bwMode="auto">
            <a:xfrm>
              <a:off x="2745345" y="2296435"/>
              <a:ext cx="86307" cy="65256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4" name="Freeform 91"/>
            <p:cNvSpPr/>
            <p:nvPr/>
          </p:nvSpPr>
          <p:spPr bwMode="auto">
            <a:xfrm>
              <a:off x="2347499" y="2490096"/>
              <a:ext cx="79991" cy="65256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5" name="Freeform 92"/>
            <p:cNvSpPr/>
            <p:nvPr/>
          </p:nvSpPr>
          <p:spPr bwMode="auto">
            <a:xfrm>
              <a:off x="1928599" y="2266965"/>
              <a:ext cx="210503" cy="174716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6" name="Freeform 93"/>
            <p:cNvSpPr/>
            <p:nvPr/>
          </p:nvSpPr>
          <p:spPr bwMode="auto">
            <a:xfrm>
              <a:off x="2033850" y="2325906"/>
              <a:ext cx="309439" cy="225237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7" name="Freeform 94"/>
            <p:cNvSpPr/>
            <p:nvPr/>
          </p:nvSpPr>
          <p:spPr bwMode="auto">
            <a:xfrm>
              <a:off x="2282242" y="2300645"/>
              <a:ext cx="61047" cy="50520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8" name="Freeform 95"/>
            <p:cNvSpPr/>
            <p:nvPr/>
          </p:nvSpPr>
          <p:spPr bwMode="auto">
            <a:xfrm>
              <a:off x="1720203" y="2504831"/>
              <a:ext cx="14735" cy="16840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9" name="Freeform 96"/>
            <p:cNvSpPr/>
            <p:nvPr/>
          </p:nvSpPr>
          <p:spPr bwMode="auto">
            <a:xfrm>
              <a:off x="2467484" y="2285911"/>
              <a:ext cx="119987" cy="115776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70" name="Freeform 97"/>
            <p:cNvSpPr/>
            <p:nvPr/>
          </p:nvSpPr>
          <p:spPr bwMode="auto">
            <a:xfrm>
              <a:off x="2347499" y="2290121"/>
              <a:ext cx="115776" cy="141036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71" name="Freeform 98"/>
            <p:cNvSpPr/>
            <p:nvPr/>
          </p:nvSpPr>
          <p:spPr bwMode="auto">
            <a:xfrm>
              <a:off x="2347497" y="2216445"/>
              <a:ext cx="21051" cy="18945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72" name="Freeform 99"/>
            <p:cNvSpPr/>
            <p:nvPr/>
          </p:nvSpPr>
          <p:spPr bwMode="auto">
            <a:xfrm>
              <a:off x="5890243" y="2165926"/>
              <a:ext cx="33680" cy="14735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73" name="Freeform 100"/>
            <p:cNvSpPr/>
            <p:nvPr/>
          </p:nvSpPr>
          <p:spPr bwMode="auto">
            <a:xfrm>
              <a:off x="5879718" y="2125930"/>
              <a:ext cx="29471" cy="14735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74" name="Freeform 101"/>
            <p:cNvSpPr/>
            <p:nvPr/>
          </p:nvSpPr>
          <p:spPr bwMode="auto">
            <a:xfrm>
              <a:off x="5081917" y="2511146"/>
              <a:ext cx="35785" cy="29471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75" name="Freeform 102"/>
            <p:cNvSpPr/>
            <p:nvPr/>
          </p:nvSpPr>
          <p:spPr bwMode="auto">
            <a:xfrm>
              <a:off x="5267157" y="2460627"/>
              <a:ext cx="33680" cy="39995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76" name="Freeform 103"/>
            <p:cNvSpPr/>
            <p:nvPr/>
          </p:nvSpPr>
          <p:spPr bwMode="auto">
            <a:xfrm>
              <a:off x="5471345" y="2321695"/>
              <a:ext cx="29471" cy="29471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77" name="Freeform 104"/>
            <p:cNvSpPr/>
            <p:nvPr/>
          </p:nvSpPr>
          <p:spPr bwMode="auto">
            <a:xfrm>
              <a:off x="5540810" y="2330115"/>
              <a:ext cx="14735" cy="21051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78" name="Freeform 105"/>
            <p:cNvSpPr/>
            <p:nvPr/>
          </p:nvSpPr>
          <p:spPr bwMode="auto">
            <a:xfrm>
              <a:off x="5599749" y="2346955"/>
              <a:ext cx="21051" cy="842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79" name="Freeform 106"/>
            <p:cNvSpPr/>
            <p:nvPr/>
          </p:nvSpPr>
          <p:spPr bwMode="auto">
            <a:xfrm>
              <a:off x="5620801" y="2325906"/>
              <a:ext cx="18945" cy="14735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0" name="Freeform 107"/>
            <p:cNvSpPr/>
            <p:nvPr/>
          </p:nvSpPr>
          <p:spPr bwMode="auto">
            <a:xfrm>
              <a:off x="6197575" y="2266965"/>
              <a:ext cx="29471" cy="18945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1" name="Freeform 108"/>
            <p:cNvSpPr/>
            <p:nvPr/>
          </p:nvSpPr>
          <p:spPr bwMode="auto">
            <a:xfrm>
              <a:off x="6704885" y="2311172"/>
              <a:ext cx="71571" cy="35785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2" name="Freeform 109"/>
            <p:cNvSpPr/>
            <p:nvPr/>
          </p:nvSpPr>
          <p:spPr bwMode="auto">
            <a:xfrm>
              <a:off x="6696465" y="2290121"/>
              <a:ext cx="18945" cy="25260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3" name="Freeform 110"/>
            <p:cNvSpPr/>
            <p:nvPr/>
          </p:nvSpPr>
          <p:spPr bwMode="auto">
            <a:xfrm>
              <a:off x="6620684" y="2186976"/>
              <a:ext cx="159981" cy="84201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4" name="Freeform 111"/>
            <p:cNvSpPr/>
            <p:nvPr/>
          </p:nvSpPr>
          <p:spPr bwMode="auto">
            <a:xfrm>
              <a:off x="6791191" y="2226970"/>
              <a:ext cx="88411" cy="44205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5" name="Freeform 112"/>
            <p:cNvSpPr/>
            <p:nvPr/>
          </p:nvSpPr>
          <p:spPr bwMode="auto">
            <a:xfrm>
              <a:off x="6616474" y="2296437"/>
              <a:ext cx="25260" cy="18945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6" name="Freeform 113"/>
            <p:cNvSpPr/>
            <p:nvPr/>
          </p:nvSpPr>
          <p:spPr bwMode="auto">
            <a:xfrm>
              <a:off x="7264821" y="2490096"/>
              <a:ext cx="18945" cy="21051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7" name="Freeform 114"/>
            <p:cNvSpPr/>
            <p:nvPr/>
          </p:nvSpPr>
          <p:spPr bwMode="auto">
            <a:xfrm>
              <a:off x="7443746" y="2431158"/>
              <a:ext cx="58940" cy="14735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8" name="Freeform 115"/>
            <p:cNvSpPr/>
            <p:nvPr/>
          </p:nvSpPr>
          <p:spPr bwMode="auto">
            <a:xfrm>
              <a:off x="5136647" y="2321696"/>
              <a:ext cx="115776" cy="138931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9" name="Freeform 116"/>
            <p:cNvSpPr/>
            <p:nvPr/>
          </p:nvSpPr>
          <p:spPr bwMode="auto">
            <a:xfrm>
              <a:off x="5151381" y="2426947"/>
              <a:ext cx="21051" cy="14735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90" name="Freeform 117"/>
            <p:cNvSpPr/>
            <p:nvPr/>
          </p:nvSpPr>
          <p:spPr bwMode="auto">
            <a:xfrm>
              <a:off x="5161905" y="2125929"/>
              <a:ext cx="269443" cy="19997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91" name="Freeform 118"/>
            <p:cNvSpPr/>
            <p:nvPr/>
          </p:nvSpPr>
          <p:spPr bwMode="auto">
            <a:xfrm>
              <a:off x="4593551" y="2441681"/>
              <a:ext cx="29471" cy="23155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92" name="Freeform 119"/>
            <p:cNvSpPr/>
            <p:nvPr/>
          </p:nvSpPr>
          <p:spPr bwMode="auto">
            <a:xfrm>
              <a:off x="4498827" y="2504833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93" name="Freeform 120"/>
            <p:cNvSpPr/>
            <p:nvPr/>
          </p:nvSpPr>
          <p:spPr bwMode="auto">
            <a:xfrm>
              <a:off x="4804054" y="3529975"/>
              <a:ext cx="44205" cy="25260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94" name="Freeform 121"/>
            <p:cNvSpPr/>
            <p:nvPr/>
          </p:nvSpPr>
          <p:spPr bwMode="auto">
            <a:xfrm>
              <a:off x="1600217" y="3140547"/>
              <a:ext cx="90516" cy="65256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95" name="Freeform 122"/>
            <p:cNvSpPr/>
            <p:nvPr/>
          </p:nvSpPr>
          <p:spPr bwMode="auto">
            <a:xfrm>
              <a:off x="1560221" y="2980565"/>
              <a:ext cx="39995" cy="39995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96" name="Freeform 123"/>
            <p:cNvSpPr/>
            <p:nvPr/>
          </p:nvSpPr>
          <p:spPr bwMode="auto">
            <a:xfrm>
              <a:off x="1551802" y="3035296"/>
              <a:ext cx="29471" cy="54731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97" name="Freeform 124"/>
            <p:cNvSpPr/>
            <p:nvPr/>
          </p:nvSpPr>
          <p:spPr bwMode="auto">
            <a:xfrm>
              <a:off x="1526542" y="2925835"/>
              <a:ext cx="25260" cy="58940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98" name="Freeform 125"/>
            <p:cNvSpPr/>
            <p:nvPr/>
          </p:nvSpPr>
          <p:spPr bwMode="auto">
            <a:xfrm>
              <a:off x="1556013" y="2930046"/>
              <a:ext cx="18945" cy="29471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99" name="Freeform 126"/>
            <p:cNvSpPr/>
            <p:nvPr/>
          </p:nvSpPr>
          <p:spPr bwMode="auto">
            <a:xfrm>
              <a:off x="1566538" y="2951096"/>
              <a:ext cx="14735" cy="23155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0" name="Freeform 127"/>
            <p:cNvSpPr/>
            <p:nvPr/>
          </p:nvSpPr>
          <p:spPr bwMode="auto">
            <a:xfrm>
              <a:off x="1158163" y="2930045"/>
              <a:ext cx="54731" cy="50520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1" name="Freeform 128"/>
            <p:cNvSpPr/>
            <p:nvPr/>
          </p:nvSpPr>
          <p:spPr bwMode="auto">
            <a:xfrm>
              <a:off x="1206579" y="2919520"/>
              <a:ext cx="25260" cy="10525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2" name="Freeform 129"/>
            <p:cNvSpPr/>
            <p:nvPr/>
          </p:nvSpPr>
          <p:spPr bwMode="auto">
            <a:xfrm>
              <a:off x="932926" y="3020562"/>
              <a:ext cx="29471" cy="14735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3" name="Freeform 130"/>
            <p:cNvSpPr/>
            <p:nvPr/>
          </p:nvSpPr>
          <p:spPr bwMode="auto">
            <a:xfrm>
              <a:off x="873986" y="3050031"/>
              <a:ext cx="18945" cy="21051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4" name="Freeform 131"/>
            <p:cNvSpPr/>
            <p:nvPr/>
          </p:nvSpPr>
          <p:spPr bwMode="auto">
            <a:xfrm>
              <a:off x="833990" y="3064765"/>
              <a:ext cx="29471" cy="21051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5" name="Freeform 132"/>
            <p:cNvSpPr/>
            <p:nvPr/>
          </p:nvSpPr>
          <p:spPr bwMode="auto">
            <a:xfrm>
              <a:off x="953976" y="2850055"/>
              <a:ext cx="33680" cy="25260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6" name="Freeform 133"/>
            <p:cNvSpPr/>
            <p:nvPr/>
          </p:nvSpPr>
          <p:spPr bwMode="auto">
            <a:xfrm>
              <a:off x="2526425" y="3071082"/>
              <a:ext cx="39995" cy="18945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7" name="Freeform 134"/>
            <p:cNvSpPr/>
            <p:nvPr/>
          </p:nvSpPr>
          <p:spPr bwMode="auto">
            <a:xfrm>
              <a:off x="4370420" y="2995301"/>
              <a:ext cx="39995" cy="29471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8" name="Freeform 135"/>
            <p:cNvSpPr/>
            <p:nvPr/>
          </p:nvSpPr>
          <p:spPr bwMode="auto">
            <a:xfrm>
              <a:off x="4519877" y="2934257"/>
              <a:ext cx="25260" cy="35785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9" name="Freeform 136"/>
            <p:cNvSpPr/>
            <p:nvPr/>
          </p:nvSpPr>
          <p:spPr bwMode="auto">
            <a:xfrm>
              <a:off x="4589342" y="2915312"/>
              <a:ext cx="25260" cy="18945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0" name="Freeform 137"/>
            <p:cNvSpPr/>
            <p:nvPr/>
          </p:nvSpPr>
          <p:spPr bwMode="auto">
            <a:xfrm>
              <a:off x="4593553" y="2900576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1" name="Freeform 138"/>
            <p:cNvSpPr/>
            <p:nvPr/>
          </p:nvSpPr>
          <p:spPr bwMode="auto">
            <a:xfrm>
              <a:off x="5361885" y="4822457"/>
              <a:ext cx="18945" cy="25260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2" name="Freeform 139"/>
            <p:cNvSpPr/>
            <p:nvPr/>
          </p:nvSpPr>
          <p:spPr bwMode="auto">
            <a:xfrm>
              <a:off x="7736344" y="4538279"/>
              <a:ext cx="35785" cy="14735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3" name="Freeform 140"/>
            <p:cNvSpPr/>
            <p:nvPr/>
          </p:nvSpPr>
          <p:spPr bwMode="auto">
            <a:xfrm>
              <a:off x="7801597" y="4563539"/>
              <a:ext cx="21051" cy="8420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4" name="Freeform 141"/>
            <p:cNvSpPr/>
            <p:nvPr/>
          </p:nvSpPr>
          <p:spPr bwMode="auto">
            <a:xfrm>
              <a:off x="7687929" y="4494074"/>
              <a:ext cx="48415" cy="29471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5" name="Freeform 142"/>
            <p:cNvSpPr/>
            <p:nvPr/>
          </p:nvSpPr>
          <p:spPr bwMode="auto">
            <a:xfrm>
              <a:off x="4429360" y="3523660"/>
              <a:ext cx="10525" cy="10525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6" name="Freeform 143"/>
            <p:cNvSpPr/>
            <p:nvPr/>
          </p:nvSpPr>
          <p:spPr bwMode="auto">
            <a:xfrm>
              <a:off x="3583145" y="3999395"/>
              <a:ext cx="18945" cy="8420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7" name="Freeform 144"/>
            <p:cNvSpPr/>
            <p:nvPr/>
          </p:nvSpPr>
          <p:spPr bwMode="auto">
            <a:xfrm>
              <a:off x="4269379" y="4254102"/>
              <a:ext cx="21051" cy="8420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8" name="Freeform 145"/>
            <p:cNvSpPr/>
            <p:nvPr/>
          </p:nvSpPr>
          <p:spPr bwMode="auto">
            <a:xfrm>
              <a:off x="4235699" y="4313041"/>
              <a:ext cx="10525" cy="42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9" name="Freeform 146"/>
            <p:cNvSpPr/>
            <p:nvPr/>
          </p:nvSpPr>
          <p:spPr bwMode="auto">
            <a:xfrm>
              <a:off x="5336623" y="4414083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0" name="Freeform 147"/>
            <p:cNvSpPr/>
            <p:nvPr/>
          </p:nvSpPr>
          <p:spPr bwMode="auto">
            <a:xfrm>
              <a:off x="5191376" y="3738372"/>
              <a:ext cx="10525" cy="1052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1" name="Freeform 148"/>
            <p:cNvSpPr/>
            <p:nvPr/>
          </p:nvSpPr>
          <p:spPr bwMode="auto">
            <a:xfrm>
              <a:off x="5062971" y="4597221"/>
              <a:ext cx="25260" cy="14735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2" name="Freeform 149"/>
            <p:cNvSpPr/>
            <p:nvPr/>
          </p:nvSpPr>
          <p:spPr bwMode="auto">
            <a:xfrm>
              <a:off x="2755871" y="4083595"/>
              <a:ext cx="21051" cy="25260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3" name="Freeform 150"/>
            <p:cNvSpPr/>
            <p:nvPr/>
          </p:nvSpPr>
          <p:spPr bwMode="auto">
            <a:xfrm>
              <a:off x="7090104" y="3315265"/>
              <a:ext cx="18945" cy="18945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4" name="Freeform 151"/>
            <p:cNvSpPr/>
            <p:nvPr/>
          </p:nvSpPr>
          <p:spPr bwMode="auto">
            <a:xfrm>
              <a:off x="7109048" y="3290003"/>
              <a:ext cx="39995" cy="29471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5" name="Freeform 152"/>
            <p:cNvSpPr/>
            <p:nvPr/>
          </p:nvSpPr>
          <p:spPr bwMode="auto">
            <a:xfrm>
              <a:off x="7153253" y="3264745"/>
              <a:ext cx="21051" cy="18945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6" name="Freeform 153"/>
            <p:cNvSpPr/>
            <p:nvPr/>
          </p:nvSpPr>
          <p:spPr bwMode="auto">
            <a:xfrm>
              <a:off x="7184830" y="3245799"/>
              <a:ext cx="14735" cy="1473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7" name="Freeform 154"/>
            <p:cNvSpPr/>
            <p:nvPr/>
          </p:nvSpPr>
          <p:spPr bwMode="auto">
            <a:xfrm>
              <a:off x="7233243" y="3148967"/>
              <a:ext cx="21051" cy="21051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8" name="Freeform 155"/>
            <p:cNvSpPr/>
            <p:nvPr/>
          </p:nvSpPr>
          <p:spPr bwMode="auto">
            <a:xfrm>
              <a:off x="7224823" y="3199488"/>
              <a:ext cx="4211" cy="631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9" name="Freeform 156"/>
            <p:cNvSpPr/>
            <p:nvPr/>
          </p:nvSpPr>
          <p:spPr bwMode="auto">
            <a:xfrm>
              <a:off x="6736459" y="3788892"/>
              <a:ext cx="8420" cy="42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30" name="Freeform 157"/>
            <p:cNvSpPr/>
            <p:nvPr/>
          </p:nvSpPr>
          <p:spPr bwMode="auto">
            <a:xfrm>
              <a:off x="4444095" y="5350815"/>
              <a:ext cx="46311" cy="61047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flipV="1">
            <a:off x="1700210" y="2775018"/>
            <a:ext cx="311130" cy="3172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32967" y="1314894"/>
            <a:ext cx="2844129" cy="1157293"/>
            <a:chOff x="1792403" y="1328896"/>
            <a:chExt cx="2844129" cy="1157293"/>
          </a:xfrm>
        </p:grpSpPr>
        <p:sp>
          <p:nvSpPr>
            <p:cNvPr id="5" name="矩形标注 4"/>
            <p:cNvSpPr/>
            <p:nvPr/>
          </p:nvSpPr>
          <p:spPr>
            <a:xfrm>
              <a:off x="1792403" y="1331480"/>
              <a:ext cx="2834910" cy="1154709"/>
            </a:xfrm>
            <a:prstGeom prst="wedgeRectCallout">
              <a:avLst>
                <a:gd name="adj1" fmla="val -905"/>
                <a:gd name="adj2" fmla="val 68479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1798592" y="1328896"/>
              <a:ext cx="240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美国麻省理工学院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1798591" y="1651678"/>
              <a:ext cx="2837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1987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Lorna J.Gibson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出版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《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Cellular Solids Structure and Properties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》</a:t>
              </a:r>
              <a:endPara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3" name="等腰三角形 232"/>
          <p:cNvSpPr/>
          <p:nvPr/>
        </p:nvSpPr>
        <p:spPr>
          <a:xfrm flipV="1">
            <a:off x="3879822" y="2359825"/>
            <a:ext cx="311130" cy="3172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4" name="组合 233"/>
          <p:cNvGrpSpPr/>
          <p:nvPr/>
        </p:nvGrpSpPr>
        <p:grpSpPr>
          <a:xfrm>
            <a:off x="2655191" y="2970861"/>
            <a:ext cx="2844129" cy="1400000"/>
            <a:chOff x="1792403" y="1328896"/>
            <a:chExt cx="2844129" cy="1400000"/>
          </a:xfrm>
        </p:grpSpPr>
        <p:sp>
          <p:nvSpPr>
            <p:cNvPr id="235" name="矩形标注 234"/>
            <p:cNvSpPr/>
            <p:nvPr/>
          </p:nvSpPr>
          <p:spPr>
            <a:xfrm flipV="1">
              <a:off x="1792403" y="1331479"/>
              <a:ext cx="2834910" cy="1386343"/>
            </a:xfrm>
            <a:prstGeom prst="wedgeRectCallout">
              <a:avLst>
                <a:gd name="adj1" fmla="val -3277"/>
                <a:gd name="adj2" fmla="val 63046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1798592" y="1328896"/>
              <a:ext cx="19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英国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剑桥大学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1798591" y="1651678"/>
              <a:ext cx="28379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2007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Han Zhao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600" dirty="0" err="1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N.A.Fleck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出版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《IUTAM Symposium on Mechanical Properties of Cellular Materials》</a:t>
              </a:r>
              <a:endPara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8" name="等腰三角形 237"/>
          <p:cNvSpPr/>
          <p:nvPr/>
        </p:nvSpPr>
        <p:spPr>
          <a:xfrm flipV="1">
            <a:off x="6352681" y="3556091"/>
            <a:ext cx="311130" cy="3172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9" name="组合 238"/>
          <p:cNvGrpSpPr/>
          <p:nvPr/>
        </p:nvGrpSpPr>
        <p:grpSpPr>
          <a:xfrm>
            <a:off x="5954260" y="2171644"/>
            <a:ext cx="2482272" cy="1018198"/>
            <a:chOff x="1792403" y="1572006"/>
            <a:chExt cx="2844129" cy="1153400"/>
          </a:xfrm>
        </p:grpSpPr>
        <p:sp>
          <p:nvSpPr>
            <p:cNvPr id="240" name="矩形标注 239"/>
            <p:cNvSpPr/>
            <p:nvPr/>
          </p:nvSpPr>
          <p:spPr>
            <a:xfrm>
              <a:off x="1792403" y="1572006"/>
              <a:ext cx="2834910" cy="1145816"/>
            </a:xfrm>
            <a:prstGeom prst="wedgeRectCallout">
              <a:avLst>
                <a:gd name="adj1" fmla="val -25571"/>
                <a:gd name="adj2" fmla="val 74883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1798591" y="1693984"/>
              <a:ext cx="2828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新加坡南洋理工大学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1798591" y="2062981"/>
              <a:ext cx="2837941" cy="66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2006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年卢国兴出版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《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材料与结构的能量吸收</a:t>
              </a:r>
              <a:r>
                <a:rPr lang="en-US" altLang="zh-CN" sz="16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》</a:t>
              </a:r>
              <a:endPara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450" decel="1000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450" decel="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50" decel="1000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3" fill="hold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74" grpId="0"/>
          <p:bldP spid="3" grpId="0" animBg="1"/>
          <p:bldP spid="233" grpId="0" animBg="1"/>
          <p:bldP spid="23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450" decel="1000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450" decel="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50" decel="1000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74" grpId="0"/>
          <p:bldP spid="3" grpId="0" animBg="1"/>
          <p:bldP spid="233" grpId="0" animBg="1"/>
          <p:bldP spid="238" grpId="0" animBg="1"/>
        </p:bldLst>
      </p:timing>
    </mc:Fallback>
  </mc:AlternateContent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2494</Words>
  <Application>WWO_openplatform_20200924161515-8e733aaadf</Application>
  <PresentationFormat>全屏显示(4:3)</PresentationFormat>
  <Paragraphs>441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汉仪旗黑KW 55S</vt:lpstr>
      <vt:lpstr>Calibri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上海维湾8号机</cp:lastModifiedBy>
  <dcterms:created xsi:type="dcterms:W3CDTF">2021-12-08T11:50:06Z</dcterms:created>
  <dcterms:modified xsi:type="dcterms:W3CDTF">2021-12-08T11:50:06Z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