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7" r:id="rId3"/>
  </p:sldMasterIdLst>
  <p:notesMasterIdLst>
    <p:notesMasterId r:id="rId6"/>
  </p:notesMasterIdLst>
  <p:sldIdLst>
    <p:sldId id="256" r:id="rId4"/>
    <p:sldId id="257" r:id="rId5"/>
    <p:sldId id="267" r:id="rId7"/>
    <p:sldId id="259" r:id="rId8"/>
    <p:sldId id="272" r:id="rId9"/>
    <p:sldId id="264" r:id="rId10"/>
    <p:sldId id="262" r:id="rId11"/>
    <p:sldId id="260" r:id="rId12"/>
    <p:sldId id="269" r:id="rId13"/>
    <p:sldId id="268" r:id="rId14"/>
    <p:sldId id="273" r:id="rId15"/>
    <p:sldId id="270" r:id="rId16"/>
    <p:sldId id="261" r:id="rId17"/>
    <p:sldId id="271" r:id="rId18"/>
    <p:sldId id="265" r:id="rId19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664E00"/>
    <a:srgbClr val="987400"/>
    <a:srgbClr val="A88000"/>
    <a:srgbClr val="866600"/>
    <a:srgbClr val="B48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09" autoAdjust="0"/>
  </p:normalViewPr>
  <p:slideViewPr>
    <p:cSldViewPr>
      <p:cViewPr varScale="1">
        <p:scale>
          <a:sx n="136" d="100"/>
          <a:sy n="136" d="100"/>
        </p:scale>
        <p:origin x="108" y="96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3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390328-8DE4-4CDE-9C6B-1C1819AE593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354902-AD75-49B8-9B3B-C982EF47A44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54902-AD75-49B8-9B3B-C982EF47A4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02412" y="1924068"/>
            <a:ext cx="8139178" cy="749306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4050" b="0" spc="600">
                <a:effectLst/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502444" y="2971271"/>
            <a:ext cx="8139113" cy="667808"/>
          </a:xfrm>
        </p:spPr>
        <p:txBody>
          <a:bodyPr lIns="101600" tIns="38100" rIns="76200" bIns="38100" anchor="ctr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1800" u="none" strike="noStrike" kern="1200" cap="none" spc="20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FA069-11D6-4E73-919D-FA4DDF8106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01985-5BC8-46E9-A2C4-BFCC08C121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FA069-11D6-4E73-919D-FA4DDF8106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01985-5BC8-46E9-A2C4-BFCC08C121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FA069-11D6-4E73-919D-FA4DDF8106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01985-5BC8-46E9-A2C4-BFCC08C121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2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279262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FA069-11D6-4E73-919D-FA4DDF8106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01985-5BC8-46E9-A2C4-BFCC08C121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FA069-11D6-4E73-919D-FA4DDF8106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01985-5BC8-46E9-A2C4-BFCC08C121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FA069-11D6-4E73-919D-FA4DDF8106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01985-5BC8-46E9-A2C4-BFCC08C121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3" y="227543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3" y="1195918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FA069-11D6-4E73-919D-FA4DDF8106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01985-5BC8-46E9-A2C4-BFCC08C121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FA069-11D6-4E73-919D-FA4DDF8106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01985-5BC8-46E9-A2C4-BFCC08C121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FA069-11D6-4E73-919D-FA4DDF8106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01985-5BC8-46E9-A2C4-BFCC08C121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FA069-11D6-4E73-919D-FA4DDF8106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01985-5BC8-46E9-A2C4-BFCC08C121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02412" y="484354"/>
            <a:ext cx="8139178" cy="540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" hasCustomPrompt="1"/>
          </p:nvPr>
        </p:nvSpPr>
        <p:spPr>
          <a:xfrm>
            <a:off x="502444" y="1256771"/>
            <a:ext cx="8139113" cy="3957638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标题与图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30079" y="606425"/>
            <a:ext cx="2948940" cy="929217"/>
          </a:xfrm>
        </p:spPr>
        <p:txBody>
          <a:bodyPr anchor="ctr" anchorCtr="0"/>
          <a:lstStyle>
            <a:lvl1pPr>
              <a:defRPr sz="2400"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 hasCustomPrompt="1"/>
          </p:nvPr>
        </p:nvSpPr>
        <p:spPr>
          <a:xfrm>
            <a:off x="3853815" y="606425"/>
            <a:ext cx="4629150" cy="4502679"/>
          </a:xfrm>
        </p:spPr>
        <p:txBody>
          <a:bodyPr/>
          <a:lstStyle>
            <a:lvl1pPr>
              <a:defRPr sz="1800">
                <a:latin typeface="+mn-ea"/>
                <a:ea typeface="+mn-ea"/>
              </a:defRPr>
            </a:lvl1pPr>
            <a:lvl2pPr marL="342900" indent="0">
              <a:buNone/>
              <a:defRPr sz="1800">
                <a:latin typeface="+mn-ea"/>
                <a:ea typeface="+mn-ea"/>
              </a:defRPr>
            </a:lvl2pPr>
            <a:lvl3pPr>
              <a:defRPr sz="18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单击此处编辑正文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 hasCustomPrompt="1"/>
          </p:nvPr>
        </p:nvSpPr>
        <p:spPr>
          <a:xfrm>
            <a:off x="630079" y="1866371"/>
            <a:ext cx="2948940" cy="3243263"/>
          </a:xfrm>
        </p:spPr>
        <p:txBody>
          <a:bodyPr/>
          <a:lstStyle>
            <a:lvl1pPr marL="257175" indent="-257175">
              <a:buFont typeface="Arial" panose="020B0604020202020204" pitchFamily="34" charset="0"/>
              <a:buChar char="•"/>
              <a:defRPr sz="1800">
                <a:latin typeface="+mn-ea"/>
                <a:ea typeface="+mn-ea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单击此处编辑正文</a:t>
            </a:r>
            <a:endParaRPr lang="zh-CN" altLang="en-US" smtClean="0"/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/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/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>
              <a:sym typeface="+mn-ea"/>
            </a:endParaRPr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 hasCustomPrompt="1"/>
          </p:nvPr>
        </p:nvSpPr>
        <p:spPr>
          <a:xfrm>
            <a:off x="502444" y="4670954"/>
            <a:ext cx="8139113" cy="465138"/>
          </a:xfrm>
        </p:spPr>
        <p:txBody>
          <a:bodyPr/>
          <a:lstStyle>
            <a:lvl1pPr>
              <a:defRPr b="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单击此处编辑正文</a:t>
            </a: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idx="1" hasCustomPrompt="1"/>
          </p:nvPr>
        </p:nvSpPr>
        <p:spPr>
          <a:xfrm>
            <a:off x="502444" y="534458"/>
            <a:ext cx="8139113" cy="3796771"/>
          </a:xfrm>
        </p:spPr>
        <p:txBody>
          <a:bodyPr vert="horz" lIns="101600" tIns="0" rIns="82550" bIns="0"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3429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单张大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9147334" cy="5723467"/>
          </a:xfrm>
        </p:spPr>
        <p:txBody>
          <a:bodyPr vert="horz" lIns="101600" tIns="0" rIns="82550" bIns="0"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3429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联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half" idx="2" hasCustomPrompt="1"/>
          </p:nvPr>
        </p:nvSpPr>
        <p:spPr>
          <a:xfrm>
            <a:off x="350996" y="470958"/>
            <a:ext cx="4050030" cy="4773083"/>
          </a:xfrm>
        </p:spPr>
        <p:txBody>
          <a:bodyPr vert="horz" lIns="101600" tIns="0" rIns="82550" bIns="0"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3" hasCustomPrompt="1"/>
          </p:nvPr>
        </p:nvSpPr>
        <p:spPr>
          <a:xfrm>
            <a:off x="4715828" y="470958"/>
            <a:ext cx="4050030" cy="4773083"/>
          </a:xfrm>
        </p:spPr>
        <p:txBody>
          <a:bodyPr vert="horz" lIns="101600" tIns="0" rIns="82550" bIns="0"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</a:t>
            </a:r>
            <a:r>
              <a:rPr>
                <a:sym typeface="+mn-ea"/>
              </a:rPr>
              <a:t>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02412" y="519659"/>
            <a:ext cx="8139178" cy="749306"/>
          </a:xfrm>
        </p:spPr>
        <p:txBody>
          <a:bodyPr vert="horz" lIns="101600" tIns="38100" rIns="25400" bIns="3810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600" normalizeH="0" baseline="0" noProof="1" dirty="0">
                <a:solidFill>
                  <a:schemeClr val="tx1"/>
                </a:solidFill>
                <a:effectLst/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6"/>
            <a:ext cx="7772400" cy="122502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FA069-11D6-4E73-919D-FA4DDF8106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01985-5BC8-46E9-A2C4-BFCC08C121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8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59807" y="5291528"/>
            <a:ext cx="2025000" cy="26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87000" y="5291528"/>
            <a:ext cx="2970000" cy="26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5291528"/>
            <a:ext cx="2025000" cy="26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标题 7"/>
          <p:cNvSpPr>
            <a:spLocks noGrp="1"/>
          </p:cNvSpPr>
          <p:nvPr>
            <p:ph type="title" hasCustomPrompt="1"/>
          </p:nvPr>
        </p:nvSpPr>
        <p:spPr>
          <a:xfrm>
            <a:off x="502412" y="484354"/>
            <a:ext cx="8139178" cy="540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idx="1" hasCustomPrompt="1"/>
          </p:nvPr>
        </p:nvSpPr>
        <p:spPr>
          <a:xfrm>
            <a:off x="502444" y="1256771"/>
            <a:ext cx="8139113" cy="3957638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685800" rtl="0" eaLnBrk="1" fontAlgn="auto" latinLnBrk="0" hangingPunct="1">
        <a:lnSpc>
          <a:spcPct val="100000"/>
        </a:lnSpc>
        <a:spcBef>
          <a:spcPct val="0"/>
        </a:spcBef>
        <a:buNone/>
        <a:defRPr sz="2100" b="1" u="none" strike="noStrike" kern="1200" cap="none" spc="200" normalizeH="0">
          <a:solidFill>
            <a:schemeClr val="tx1"/>
          </a:solidFill>
          <a:uFillTx/>
          <a:latin typeface="+mn-ea"/>
          <a:ea typeface="+mn-ea"/>
          <a:cs typeface="+mj-cs"/>
        </a:defRPr>
      </a:lvl1pPr>
    </p:titleStyle>
    <p:bodyStyle>
      <a:lvl1pPr marL="1714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1pPr>
      <a:lvl2pPr marL="5143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207135" algn="l"/>
        </a:tabLst>
        <a:defRPr sz="12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2pPr>
      <a:lvl3pPr marL="8572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3pPr>
      <a:lvl4pPr marL="12001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4pPr>
      <a:lvl5pPr marL="15430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9FA069-11D6-4E73-919D-FA4DDF8106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6960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801985-5BC8-46E9-A2C4-BFCC08C1213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hyperlink" Target="http://www.1ppt.com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2157636" y="1992406"/>
            <a:ext cx="612068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本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358463" y="3145532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汉仪行楷简" pitchFamily="49" charset="-122"/>
                <a:ea typeface="汉仪行楷简" pitchFamily="49" charset="-122"/>
                <a:cs typeface="Times New Roman" panose="02020603050405020304" pitchFamily="18" charset="0"/>
              </a:rPr>
              <a:t>标题</a:t>
            </a:r>
            <a:r>
              <a:rPr lang="en-US" altLang="zh-CN" sz="2400" dirty="0" smtClean="0">
                <a:solidFill>
                  <a:schemeClr val="bg1"/>
                </a:solidFill>
                <a:latin typeface="汉仪行楷简" pitchFamily="49" charset="-122"/>
                <a:ea typeface="汉仪行楷简" pitchFamily="49" charset="-122"/>
                <a:cs typeface="Times New Roman" panose="02020603050405020304" pitchFamily="18" charset="0"/>
              </a:rPr>
              <a:t>: </a:t>
            </a:r>
            <a:r>
              <a:rPr lang="zh-CN" altLang="en-US" sz="2400" dirty="0" smtClean="0">
                <a:solidFill>
                  <a:schemeClr val="bg1"/>
                </a:solidFill>
                <a:latin typeface="汉仪行楷简" pitchFamily="49" charset="-122"/>
                <a:ea typeface="汉仪行楷简" pitchFamily="49" charset="-122"/>
                <a:cs typeface="Times New Roman" panose="02020603050405020304" pitchFamily="18" charset="0"/>
              </a:rPr>
              <a:t>文字内容</a:t>
            </a:r>
            <a:endParaRPr lang="zh-CN" altLang="en-US" sz="2400" dirty="0">
              <a:solidFill>
                <a:schemeClr val="bg1"/>
              </a:solidFill>
              <a:latin typeface="汉仪行楷简" pitchFamily="49" charset="-122"/>
              <a:ea typeface="汉仪行楷简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831162" y="1992406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科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538950" y="1992406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生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246738" y="1992406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毕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4954526" y="1992406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业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5662314" y="1992406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答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6370104" y="1992406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36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辩</a:t>
            </a:r>
            <a:endParaRPr lang="zh-CN" altLang="en-US" sz="36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2157635" y="1995145"/>
            <a:ext cx="612068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本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831161" y="1995145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科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3538949" y="1995145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生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4246737" y="1995145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毕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4954525" y="1995145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业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5662313" y="1995145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答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6370103" y="1995145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36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辩</a:t>
            </a:r>
            <a:endParaRPr lang="zh-CN" altLang="en-US" sz="36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358463" y="3619971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汉仪行楷简" pitchFamily="49" charset="-122"/>
                <a:ea typeface="汉仪行楷简" pitchFamily="49" charset="-122"/>
                <a:cs typeface="Times New Roman" panose="02020603050405020304" pitchFamily="18" charset="0"/>
              </a:rPr>
              <a:t>答辩人：青课</a:t>
            </a:r>
            <a:endParaRPr lang="zh-CN" altLang="en-US" sz="2400" dirty="0">
              <a:solidFill>
                <a:schemeClr val="bg1"/>
              </a:solidFill>
              <a:latin typeface="汉仪行楷简" pitchFamily="49" charset="-122"/>
              <a:ea typeface="汉仪行楷简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8" presetClass="emph" presetSubtype="0" accel="653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14700000">
                                          <p:cBhvr>
                                            <p:cTn id="6" dur="5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8" presetID="8" presetClass="emph" presetSubtype="0" decel="6000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7200000">
                                          <p:cBhvr>
                                            <p:cTn id="9" dur="3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0" presetID="8" presetClass="emph" presetSubtype="0" decel="60000" fill="hold" grpId="2" nodeType="withEffect">
                                      <p:stCondLst>
                                        <p:cond delay="350"/>
                                      </p:stCondLst>
                                      <p:childTnLst>
                                        <p:animRot by="-6600000">
                                          <p:cBhvr>
                                            <p:cTn id="11" dur="3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2" presetID="8" presetClass="emph" presetSubtype="0" decel="60000" fill="hold" grpId="3" nodeType="withEffect">
                                      <p:stCondLst>
                                        <p:cond delay="650"/>
                                      </p:stCondLst>
                                      <p:childTnLst>
                                        <p:animRot by="6000000">
                                          <p:cBhvr>
                                            <p:cTn id="13" dur="3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4" presetID="42" presetClass="path" presetSubtype="0" accel="50000" decel="50000" fill="hold" grpId="4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Motion origin="layout" path="M 1.94444E-6 4.27746E-6 L 1.94444E-6 0.60277 " pathEditMode="relative" rAng="0" ptsTypes="AA">
                                          <p:cBhvr>
                                            <p:cTn id="15" dur="5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3012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" presetID="10" presetClass="exit" presetSubtype="0" fill="hold" grpId="5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7" dur="55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549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" presetID="8" presetClass="emph" presetSubtype="0" accel="65300" fill="hold" grpId="0" nodeType="withEffect">
                                      <p:stCondLst>
                                        <p:cond delay="50"/>
                                      </p:stCondLst>
                                      <p:childTnLst>
                                        <p:animRot by="14700000">
                                          <p:cBhvr>
                                            <p:cTn id="20" dur="6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1" presetID="8" presetClass="emph" presetSubtype="0" decel="60000" fill="hold" grpId="1" nodeType="withEffect">
                                      <p:stCondLst>
                                        <p:cond delay="650"/>
                                      </p:stCondLst>
                                      <p:childTnLst>
                                        <p:animRot by="-7200000">
                                          <p:cBhvr>
                                            <p:cTn id="22" dur="3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3" presetID="8" presetClass="emph" presetSubtype="0" decel="60000" fill="hold" grpId="2" nodeType="withEffect">
                                      <p:stCondLst>
                                        <p:cond delay="950"/>
                                      </p:stCondLst>
                                      <p:childTnLst>
                                        <p:animRot by="6600000">
                                          <p:cBhvr>
                                            <p:cTn id="24" dur="3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6" presetID="8" presetClass="emph" presetSubtype="0" decel="60000" fill="hold" grpId="3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6000000">
                                          <p:cBhvr>
                                            <p:cTn id="27" dur="3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8" presetID="42" presetClass="path" presetSubtype="0" accel="50000" decel="50000" fill="hold" grpId="4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94444E-6 4.27746E-6 L 1.94444E-6 0.60277 " pathEditMode="relative" rAng="0" ptsTypes="AA">
                                          <p:cBhvr>
                                            <p:cTn id="29" dur="7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3012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0" presetID="10" presetClass="exit" presetSubtype="0" fill="hold" grpId="5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1" dur="7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699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3" presetID="8" presetClass="emph" presetSubtype="0" accel="653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4700000">
                                          <p:cBhvr>
                                            <p:cTn id="34" dur="6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5" presetID="8" presetClass="emph" presetSubtype="0" decel="60000" fill="hold" grpId="1" nodeType="withEffect">
                                      <p:stCondLst>
                                        <p:cond delay="650"/>
                                      </p:stCondLst>
                                      <p:childTnLst>
                                        <p:animRot by="-7200000">
                                          <p:cBhvr>
                                            <p:cTn id="36" dur="3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7" presetID="8" presetClass="emph" presetSubtype="0" decel="60000" fill="hold" grpId="2" nodeType="withEffect">
                                      <p:stCondLst>
                                        <p:cond delay="950"/>
                                      </p:stCondLst>
                                      <p:childTnLst>
                                        <p:animRot by="6600000">
                                          <p:cBhvr>
                                            <p:cTn id="38" dur="3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40" presetID="8" presetClass="emph" presetSubtype="0" decel="60000" fill="hold" grpId="3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6000000">
                                          <p:cBhvr>
                                            <p:cTn id="41" dur="3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2" presetID="42" presetClass="path" presetSubtype="0" accel="50000" decel="50000" fill="hold" grpId="4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94444E-6 4.27746E-6 L 1.94444E-6 0.60277 " pathEditMode="relative" rAng="0" ptsTypes="AA">
                                          <p:cBhvr>
                                            <p:cTn id="43" dur="7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3012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4" presetID="10" presetClass="exit" presetSubtype="0" fill="hold" grpId="5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5" dur="7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699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7" presetID="8" presetClass="emph" presetSubtype="0" accel="653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4700000">
                                          <p:cBhvr>
                                            <p:cTn id="48" dur="6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9" presetID="8" presetClass="emph" presetSubtype="0" decel="60000" fill="hold" grpId="1" nodeType="withEffect">
                                      <p:stCondLst>
                                        <p:cond delay="650"/>
                                      </p:stCondLst>
                                      <p:childTnLst>
                                        <p:animRot by="-7200000">
                                          <p:cBhvr>
                                            <p:cTn id="50" dur="3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51" presetID="8" presetClass="emph" presetSubtype="0" decel="60000" fill="hold" grpId="2" nodeType="withEffect">
                                      <p:stCondLst>
                                        <p:cond delay="950"/>
                                      </p:stCondLst>
                                      <p:childTnLst>
                                        <p:animRot by="6600000">
                                          <p:cBhvr>
                                            <p:cTn id="52" dur="3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54" presetID="8" presetClass="emph" presetSubtype="0" decel="60000" fill="hold" grpId="3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6000000">
                                          <p:cBhvr>
                                            <p:cTn id="55" dur="3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56" presetID="42" presetClass="path" presetSubtype="0" accel="50000" decel="50000" fill="hold" grpId="4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94444E-6 4.27746E-6 L 1.94444E-6 0.60277 " pathEditMode="relative" rAng="0" ptsTypes="AA">
                                          <p:cBhvr>
                                            <p:cTn id="57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3012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8" presetID="10" presetClass="exit" presetSubtype="0" fill="hold" grpId="5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9" dur="7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699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1" presetID="8" presetClass="emph" presetSubtype="0" accel="65300" fill="hold" grpId="0" nodeType="withEffect">
                                      <p:stCondLst>
                                        <p:cond delay="350"/>
                                      </p:stCondLst>
                                      <p:childTnLst>
                                        <p:animRot by="-14700000">
                                          <p:cBhvr>
                                            <p:cTn id="62" dur="6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63" presetID="8" presetClass="emph" presetSubtype="0" decel="60000" fill="hold" grpId="1" nodeType="withEffect">
                                      <p:stCondLst>
                                        <p:cond delay="950"/>
                                      </p:stCondLst>
                                      <p:childTnLst>
                                        <p:animRot by="7200000">
                                          <p:cBhvr>
                                            <p:cTn id="64" dur="3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65" presetID="8" presetClass="emph" presetSubtype="0" decel="6000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6600000">
                                          <p:cBhvr>
                                            <p:cTn id="66" dur="3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67" presetID="8" presetClass="emph" presetSubtype="0" decel="60000" fill="hold" grpId="3" nodeType="withEffect">
                                      <p:stCondLst>
                                        <p:cond delay="350"/>
                                      </p:stCondLst>
                                      <p:childTnLst>
                                        <p:animRot by="6000000">
                                          <p:cBhvr>
                                            <p:cTn id="68" dur="3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69" presetID="42" presetClass="path" presetSubtype="0" accel="50000" decel="50000" fill="hold" grpId="4" nodeType="withEffect">
                                      <p:stCondLst>
                                        <p:cond delay="350"/>
                                      </p:stCondLst>
                                      <p:childTnLst>
                                        <p:animMotion origin="layout" path="M 1.94444E-6 4.27746E-6 L 1.94444E-6 0.60277 " pathEditMode="relative" rAng="0" ptsTypes="AA">
                                          <p:cBhvr>
                                            <p:cTn id="70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3012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1" presetID="10" presetClass="exit" presetSubtype="0" fill="hold" grpId="5" nodeType="withEffect">
                                      <p:stCondLst>
                                        <p:cond delay="35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72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4" presetID="8" presetClass="emph" presetSubtype="0" accel="653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4700000">
                                          <p:cBhvr>
                                            <p:cTn id="75" dur="6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76" presetID="8" presetClass="emph" presetSubtype="0" decel="60000" fill="hold" grpId="1" nodeType="withEffect">
                                      <p:stCondLst>
                                        <p:cond delay="650"/>
                                      </p:stCondLst>
                                      <p:childTnLst>
                                        <p:animRot by="-7200000">
                                          <p:cBhvr>
                                            <p:cTn id="77" dur="3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78" presetID="8" presetClass="emph" presetSubtype="0" decel="60000" fill="hold" grpId="2" nodeType="withEffect">
                                      <p:stCondLst>
                                        <p:cond delay="950"/>
                                      </p:stCondLst>
                                      <p:childTnLst>
                                        <p:animRot by="6600000">
                                          <p:cBhvr>
                                            <p:cTn id="79" dur="3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0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81" presetID="8" presetClass="emph" presetSubtype="0" decel="60000" fill="hold" grpId="3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6000000">
                                          <p:cBhvr>
                                            <p:cTn id="82" dur="3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83" presetID="42" presetClass="path" presetSubtype="0" accel="50000" decel="50000" fill="hold" grpId="4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94444E-6 4.27746E-6 L 1.94444E-6 0.60277 " pathEditMode="relative" rAng="0" ptsTypes="AA">
                                          <p:cBhvr>
                                            <p:cTn id="84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3012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85" presetID="10" presetClass="exit" presetSubtype="0" fill="hold" grpId="5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86" dur="7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699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8" presetID="8" presetClass="emph" presetSubtype="0" accel="653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4700000">
                                          <p:cBhvr>
                                            <p:cTn id="89" dur="6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0" presetID="8" presetClass="emph" presetSubtype="0" decel="60000" fill="hold" grpId="1" nodeType="withEffect">
                                      <p:stCondLst>
                                        <p:cond delay="650"/>
                                      </p:stCondLst>
                                      <p:childTnLst>
                                        <p:animRot by="-7200000">
                                          <p:cBhvr>
                                            <p:cTn id="91" dur="3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2" presetID="8" presetClass="emph" presetSubtype="0" decel="60000" fill="hold" grpId="2" nodeType="withEffect">
                                      <p:stCondLst>
                                        <p:cond delay="950"/>
                                      </p:stCondLst>
                                      <p:childTnLst>
                                        <p:animRot by="6600000">
                                          <p:cBhvr>
                                            <p:cTn id="93" dur="3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4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95" presetID="8" presetClass="emph" presetSubtype="0" decel="60000" fill="hold" grpId="3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6000000">
                                          <p:cBhvr>
                                            <p:cTn id="96" dur="3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7" presetID="42" presetClass="path" presetSubtype="0" accel="50000" decel="50000" fill="hold" grpId="4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94444E-6 4.27746E-6 L 1.94444E-6 0.60277 " pathEditMode="relative" rAng="0" ptsTypes="AA">
                                          <p:cBhvr>
                                            <p:cTn id="98" dur="7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3012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9" presetID="10" presetClass="exit" presetSubtype="0" fill="hold" grpId="5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00" dur="7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699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2" presetID="8" presetClass="emph" presetSubtype="0" accel="653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4700000">
                                          <p:cBhvr>
                                            <p:cTn id="103" dur="6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04" presetID="8" presetClass="emph" presetSubtype="0" decel="60000" fill="hold" grpId="1" nodeType="withEffect">
                                      <p:stCondLst>
                                        <p:cond delay="650"/>
                                      </p:stCondLst>
                                      <p:childTnLst>
                                        <p:animRot by="-7200000">
                                          <p:cBhvr>
                                            <p:cTn id="105" dur="3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06" presetID="8" presetClass="emph" presetSubtype="0" decel="60000" fill="hold" grpId="2" nodeType="withEffect">
                                      <p:stCondLst>
                                        <p:cond delay="950"/>
                                      </p:stCondLst>
                                      <p:childTnLst>
                                        <p:animRot by="6600000">
                                          <p:cBhvr>
                                            <p:cTn id="107" dur="3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8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109" presetID="8" presetClass="emph" presetSubtype="0" decel="60000" fill="hold" grpId="3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6000000">
                                          <p:cBhvr>
                                            <p:cTn id="110" dur="3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11" presetID="42" presetClass="path" presetSubtype="0" accel="50000" decel="50000" fill="hold" grpId="4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94444E-6 4.27746E-6 L 1.94444E-6 0.60277 " pathEditMode="relative" rAng="0" ptsTypes="AA">
                                          <p:cBhvr>
                                            <p:cTn id="112" dur="7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3012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3" presetID="10" presetClass="exit" presetSubtype="0" fill="hold" grpId="5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14" dur="7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699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6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117" presetID="8" presetClass="emph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900000">
                                          <p:cBhvr>
                                            <p:cTn id="118" dur="3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19" presetID="42" presetClass="path" presetSubtype="0" accel="50000" fill="hold" grpId="2" nodeType="withEffect" p14:presetBounceEnd="68000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0 2.22222E-6 L 0 0.36305 " pathEditMode="relative" rAng="0" ptsTypes="AA" p14:bounceEnd="68000">
                                          <p:cBhvr>
                                            <p:cTn id="12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1813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21" presetID="8" presetClass="emph" presetSubtype="0" fill="hold" grpId="1" nodeType="withEffect" p14:presetBounceEnd="100000">
                                      <p:stCondLst>
                                        <p:cond delay="300"/>
                                      </p:stCondLst>
                                      <p:childTnLst>
                                        <p:animRot by="900000" p14:bounceEnd="100000">
                                          <p:cBhvr>
                                            <p:cTn id="122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3" fill="hold">
                          <p:stCondLst>
                            <p:cond delay="indefinite"/>
                          </p:stCondLst>
                          <p:childTnLst>
                            <p:par>
                              <p:cTn id="1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5" presetID="42" presetClass="path" presetSubtype="0" accel="50000" decel="50000" fill="hold" grpId="3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0035 0.36194 L 0.37795 0.36028 " pathEditMode="relative" rAng="0" ptsTypes="AA">
                                          <p:cBhvr>
                                            <p:cTn id="126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8906" y="-83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/>
          <p:bldP spid="17" grpId="1"/>
          <p:bldP spid="17" grpId="2"/>
          <p:bldP spid="17" grpId="3"/>
          <p:bldP spid="17" grpId="4"/>
          <p:bldP spid="17" grpId="5"/>
          <p:bldP spid="18" grpId="0"/>
          <p:bldP spid="18" grpId="1"/>
          <p:bldP spid="18" grpId="2"/>
          <p:bldP spid="18" grpId="3"/>
          <p:bldP spid="6" grpId="0"/>
          <p:bldP spid="6" grpId="1"/>
          <p:bldP spid="6" grpId="2"/>
          <p:bldP spid="6" grpId="3"/>
          <p:bldP spid="6" grpId="4"/>
          <p:bldP spid="6" grpId="5"/>
          <p:bldP spid="8" grpId="0"/>
          <p:bldP spid="8" grpId="1"/>
          <p:bldP spid="8" grpId="2"/>
          <p:bldP spid="8" grpId="3"/>
          <p:bldP spid="8" grpId="4"/>
          <p:bldP spid="8" grpId="5"/>
          <p:bldP spid="10" grpId="0"/>
          <p:bldP spid="10" grpId="1"/>
          <p:bldP spid="10" grpId="2"/>
          <p:bldP spid="10" grpId="3"/>
          <p:bldP spid="10" grpId="4"/>
          <p:bldP spid="10" grpId="5"/>
          <p:bldP spid="12" grpId="0"/>
          <p:bldP spid="12" grpId="1"/>
          <p:bldP spid="12" grpId="2"/>
          <p:bldP spid="12" grpId="3"/>
          <p:bldP spid="12" grpId="4"/>
          <p:bldP spid="12" grpId="5"/>
          <p:bldP spid="14" grpId="0"/>
          <p:bldP spid="14" grpId="1"/>
          <p:bldP spid="14" grpId="2"/>
          <p:bldP spid="14" grpId="3"/>
          <p:bldP spid="14" grpId="4"/>
          <p:bldP spid="14" grpId="5"/>
          <p:bldP spid="16" grpId="0"/>
          <p:bldP spid="16" grpId="1"/>
          <p:bldP spid="16" grpId="2"/>
          <p:bldP spid="16" grpId="3"/>
          <p:bldP spid="16" grpId="4"/>
          <p:bldP spid="16" grpId="5"/>
          <p:bldP spid="27" grpId="0"/>
          <p:bldP spid="27" grpId="1"/>
          <p:bldP spid="27" grpId="2"/>
          <p:bldP spid="27" grpId="3"/>
          <p:bldP spid="27" grpId="4"/>
          <p:bldP spid="27" grpId="5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8" presetClass="emph" presetSubtype="0" accel="653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14700000">
                                          <p:cBhvr>
                                            <p:cTn id="6" dur="5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8" presetID="8" presetClass="emph" presetSubtype="0" decel="6000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7200000">
                                          <p:cBhvr>
                                            <p:cTn id="9" dur="3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0" presetID="8" presetClass="emph" presetSubtype="0" decel="60000" fill="hold" grpId="2" nodeType="withEffect">
                                      <p:stCondLst>
                                        <p:cond delay="350"/>
                                      </p:stCondLst>
                                      <p:childTnLst>
                                        <p:animRot by="-6600000">
                                          <p:cBhvr>
                                            <p:cTn id="11" dur="3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2" presetID="8" presetClass="emph" presetSubtype="0" decel="60000" fill="hold" grpId="3" nodeType="withEffect">
                                      <p:stCondLst>
                                        <p:cond delay="650"/>
                                      </p:stCondLst>
                                      <p:childTnLst>
                                        <p:animRot by="6000000">
                                          <p:cBhvr>
                                            <p:cTn id="13" dur="3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4" presetID="42" presetClass="path" presetSubtype="0" accel="50000" decel="50000" fill="hold" grpId="4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Motion origin="layout" path="M 1.94444E-6 4.27746E-6 L 1.94444E-6 0.60277 " pathEditMode="relative" rAng="0" ptsTypes="AA">
                                          <p:cBhvr>
                                            <p:cTn id="15" dur="5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3012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" presetID="10" presetClass="exit" presetSubtype="0" fill="hold" grpId="5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7" dur="55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549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" presetID="8" presetClass="emph" presetSubtype="0" accel="65300" fill="hold" grpId="0" nodeType="withEffect">
                                      <p:stCondLst>
                                        <p:cond delay="50"/>
                                      </p:stCondLst>
                                      <p:childTnLst>
                                        <p:animRot by="14700000">
                                          <p:cBhvr>
                                            <p:cTn id="20" dur="6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1" presetID="8" presetClass="emph" presetSubtype="0" decel="60000" fill="hold" grpId="1" nodeType="withEffect">
                                      <p:stCondLst>
                                        <p:cond delay="650"/>
                                      </p:stCondLst>
                                      <p:childTnLst>
                                        <p:animRot by="-7200000">
                                          <p:cBhvr>
                                            <p:cTn id="22" dur="3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3" presetID="8" presetClass="emph" presetSubtype="0" decel="60000" fill="hold" grpId="2" nodeType="withEffect">
                                      <p:stCondLst>
                                        <p:cond delay="950"/>
                                      </p:stCondLst>
                                      <p:childTnLst>
                                        <p:animRot by="6600000">
                                          <p:cBhvr>
                                            <p:cTn id="24" dur="3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6" presetID="8" presetClass="emph" presetSubtype="0" decel="60000" fill="hold" grpId="3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6000000">
                                          <p:cBhvr>
                                            <p:cTn id="27" dur="3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8" presetID="42" presetClass="path" presetSubtype="0" accel="50000" decel="50000" fill="hold" grpId="4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94444E-6 4.27746E-6 L 1.94444E-6 0.60277 " pathEditMode="relative" rAng="0" ptsTypes="AA">
                                          <p:cBhvr>
                                            <p:cTn id="29" dur="7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3012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0" presetID="10" presetClass="exit" presetSubtype="0" fill="hold" grpId="5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1" dur="7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699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3" presetID="8" presetClass="emph" presetSubtype="0" accel="653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4700000">
                                          <p:cBhvr>
                                            <p:cTn id="34" dur="6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5" presetID="8" presetClass="emph" presetSubtype="0" decel="60000" fill="hold" grpId="1" nodeType="withEffect">
                                      <p:stCondLst>
                                        <p:cond delay="650"/>
                                      </p:stCondLst>
                                      <p:childTnLst>
                                        <p:animRot by="-7200000">
                                          <p:cBhvr>
                                            <p:cTn id="36" dur="3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7" presetID="8" presetClass="emph" presetSubtype="0" decel="60000" fill="hold" grpId="2" nodeType="withEffect">
                                      <p:stCondLst>
                                        <p:cond delay="950"/>
                                      </p:stCondLst>
                                      <p:childTnLst>
                                        <p:animRot by="6600000">
                                          <p:cBhvr>
                                            <p:cTn id="38" dur="3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40" presetID="8" presetClass="emph" presetSubtype="0" decel="60000" fill="hold" grpId="3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6000000">
                                          <p:cBhvr>
                                            <p:cTn id="41" dur="3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2" presetID="42" presetClass="path" presetSubtype="0" accel="50000" decel="50000" fill="hold" grpId="4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94444E-6 4.27746E-6 L 1.94444E-6 0.60277 " pathEditMode="relative" rAng="0" ptsTypes="AA">
                                          <p:cBhvr>
                                            <p:cTn id="43" dur="7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3012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4" presetID="10" presetClass="exit" presetSubtype="0" fill="hold" grpId="5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5" dur="7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699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7" presetID="8" presetClass="emph" presetSubtype="0" accel="653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4700000">
                                          <p:cBhvr>
                                            <p:cTn id="48" dur="6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9" presetID="8" presetClass="emph" presetSubtype="0" decel="60000" fill="hold" grpId="1" nodeType="withEffect">
                                      <p:stCondLst>
                                        <p:cond delay="650"/>
                                      </p:stCondLst>
                                      <p:childTnLst>
                                        <p:animRot by="-7200000">
                                          <p:cBhvr>
                                            <p:cTn id="50" dur="3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51" presetID="8" presetClass="emph" presetSubtype="0" decel="60000" fill="hold" grpId="2" nodeType="withEffect">
                                      <p:stCondLst>
                                        <p:cond delay="950"/>
                                      </p:stCondLst>
                                      <p:childTnLst>
                                        <p:animRot by="6600000">
                                          <p:cBhvr>
                                            <p:cTn id="52" dur="3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54" presetID="8" presetClass="emph" presetSubtype="0" decel="60000" fill="hold" grpId="3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6000000">
                                          <p:cBhvr>
                                            <p:cTn id="55" dur="3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56" presetID="42" presetClass="path" presetSubtype="0" accel="50000" decel="50000" fill="hold" grpId="4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94444E-6 4.27746E-6 L 1.94444E-6 0.60277 " pathEditMode="relative" rAng="0" ptsTypes="AA">
                                          <p:cBhvr>
                                            <p:cTn id="57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3012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8" presetID="10" presetClass="exit" presetSubtype="0" fill="hold" grpId="5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9" dur="7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699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1" presetID="8" presetClass="emph" presetSubtype="0" accel="65300" fill="hold" grpId="0" nodeType="withEffect">
                                      <p:stCondLst>
                                        <p:cond delay="350"/>
                                      </p:stCondLst>
                                      <p:childTnLst>
                                        <p:animRot by="-14700000">
                                          <p:cBhvr>
                                            <p:cTn id="62" dur="6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63" presetID="8" presetClass="emph" presetSubtype="0" decel="60000" fill="hold" grpId="1" nodeType="withEffect">
                                      <p:stCondLst>
                                        <p:cond delay="950"/>
                                      </p:stCondLst>
                                      <p:childTnLst>
                                        <p:animRot by="7200000">
                                          <p:cBhvr>
                                            <p:cTn id="64" dur="3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65" presetID="8" presetClass="emph" presetSubtype="0" decel="6000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6600000">
                                          <p:cBhvr>
                                            <p:cTn id="66" dur="3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67" presetID="8" presetClass="emph" presetSubtype="0" decel="60000" fill="hold" grpId="3" nodeType="withEffect">
                                      <p:stCondLst>
                                        <p:cond delay="350"/>
                                      </p:stCondLst>
                                      <p:childTnLst>
                                        <p:animRot by="6000000">
                                          <p:cBhvr>
                                            <p:cTn id="68" dur="3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69" presetID="42" presetClass="path" presetSubtype="0" accel="50000" decel="50000" fill="hold" grpId="4" nodeType="withEffect">
                                      <p:stCondLst>
                                        <p:cond delay="350"/>
                                      </p:stCondLst>
                                      <p:childTnLst>
                                        <p:animMotion origin="layout" path="M 1.94444E-6 4.27746E-6 L 1.94444E-6 0.60277 " pathEditMode="relative" rAng="0" ptsTypes="AA">
                                          <p:cBhvr>
                                            <p:cTn id="70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3012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1" presetID="10" presetClass="exit" presetSubtype="0" fill="hold" grpId="5" nodeType="withEffect">
                                      <p:stCondLst>
                                        <p:cond delay="35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72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4" presetID="8" presetClass="emph" presetSubtype="0" accel="653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4700000">
                                          <p:cBhvr>
                                            <p:cTn id="75" dur="6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76" presetID="8" presetClass="emph" presetSubtype="0" decel="60000" fill="hold" grpId="1" nodeType="withEffect">
                                      <p:stCondLst>
                                        <p:cond delay="650"/>
                                      </p:stCondLst>
                                      <p:childTnLst>
                                        <p:animRot by="-7200000">
                                          <p:cBhvr>
                                            <p:cTn id="77" dur="3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78" presetID="8" presetClass="emph" presetSubtype="0" decel="60000" fill="hold" grpId="2" nodeType="withEffect">
                                      <p:stCondLst>
                                        <p:cond delay="950"/>
                                      </p:stCondLst>
                                      <p:childTnLst>
                                        <p:animRot by="6600000">
                                          <p:cBhvr>
                                            <p:cTn id="79" dur="3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0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81" presetID="8" presetClass="emph" presetSubtype="0" decel="60000" fill="hold" grpId="3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6000000">
                                          <p:cBhvr>
                                            <p:cTn id="82" dur="3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83" presetID="42" presetClass="path" presetSubtype="0" accel="50000" decel="50000" fill="hold" grpId="4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94444E-6 4.27746E-6 L 1.94444E-6 0.60277 " pathEditMode="relative" rAng="0" ptsTypes="AA">
                                          <p:cBhvr>
                                            <p:cTn id="84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3012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85" presetID="10" presetClass="exit" presetSubtype="0" fill="hold" grpId="5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86" dur="7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699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8" presetID="8" presetClass="emph" presetSubtype="0" accel="653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4700000">
                                          <p:cBhvr>
                                            <p:cTn id="89" dur="6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0" presetID="8" presetClass="emph" presetSubtype="0" decel="60000" fill="hold" grpId="1" nodeType="withEffect">
                                      <p:stCondLst>
                                        <p:cond delay="650"/>
                                      </p:stCondLst>
                                      <p:childTnLst>
                                        <p:animRot by="-7200000">
                                          <p:cBhvr>
                                            <p:cTn id="91" dur="3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2" presetID="8" presetClass="emph" presetSubtype="0" decel="60000" fill="hold" grpId="2" nodeType="withEffect">
                                      <p:stCondLst>
                                        <p:cond delay="950"/>
                                      </p:stCondLst>
                                      <p:childTnLst>
                                        <p:animRot by="6600000">
                                          <p:cBhvr>
                                            <p:cTn id="93" dur="3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4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95" presetID="8" presetClass="emph" presetSubtype="0" decel="60000" fill="hold" grpId="3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6000000">
                                          <p:cBhvr>
                                            <p:cTn id="96" dur="3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7" presetID="42" presetClass="path" presetSubtype="0" accel="50000" decel="50000" fill="hold" grpId="4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94444E-6 4.27746E-6 L 1.94444E-6 0.60277 " pathEditMode="relative" rAng="0" ptsTypes="AA">
                                          <p:cBhvr>
                                            <p:cTn id="98" dur="7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3012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9" presetID="10" presetClass="exit" presetSubtype="0" fill="hold" grpId="5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00" dur="7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699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2" presetID="8" presetClass="emph" presetSubtype="0" accel="653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4700000">
                                          <p:cBhvr>
                                            <p:cTn id="103" dur="6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04" presetID="8" presetClass="emph" presetSubtype="0" decel="60000" fill="hold" grpId="1" nodeType="withEffect">
                                      <p:stCondLst>
                                        <p:cond delay="650"/>
                                      </p:stCondLst>
                                      <p:childTnLst>
                                        <p:animRot by="-7200000">
                                          <p:cBhvr>
                                            <p:cTn id="105" dur="3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06" presetID="8" presetClass="emph" presetSubtype="0" decel="60000" fill="hold" grpId="2" nodeType="withEffect">
                                      <p:stCondLst>
                                        <p:cond delay="950"/>
                                      </p:stCondLst>
                                      <p:childTnLst>
                                        <p:animRot by="6600000">
                                          <p:cBhvr>
                                            <p:cTn id="107" dur="3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8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109" presetID="8" presetClass="emph" presetSubtype="0" decel="60000" fill="hold" grpId="3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6000000">
                                          <p:cBhvr>
                                            <p:cTn id="110" dur="3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11" presetID="42" presetClass="path" presetSubtype="0" accel="50000" decel="50000" fill="hold" grpId="4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94444E-6 4.27746E-6 L 1.94444E-6 0.60277 " pathEditMode="relative" rAng="0" ptsTypes="AA">
                                          <p:cBhvr>
                                            <p:cTn id="112" dur="7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3012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3" presetID="10" presetClass="exit" presetSubtype="0" fill="hold" grpId="5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14" dur="7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699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6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117" presetID="8" presetClass="emph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900000">
                                          <p:cBhvr>
                                            <p:cTn id="118" dur="3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19" presetID="42" presetClass="path" presetSubtype="0" accel="50000" fill="hold" grpId="2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0 2.22222E-6 L 0 0.36305 " pathEditMode="relative" rAng="0" ptsTypes="AA">
                                          <p:cBhvr>
                                            <p:cTn id="12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1813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21" presetID="8" presetClass="emph" presetSubtype="0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Rot by="900000">
                                          <p:cBhvr>
                                            <p:cTn id="122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3" fill="hold">
                          <p:stCondLst>
                            <p:cond delay="indefinite"/>
                          </p:stCondLst>
                          <p:childTnLst>
                            <p:par>
                              <p:cTn id="1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5" presetID="42" presetClass="path" presetSubtype="0" accel="50000" decel="50000" fill="hold" grpId="3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0035 0.36194 L 0.37795 0.36028 " pathEditMode="relative" rAng="0" ptsTypes="AA">
                                          <p:cBhvr>
                                            <p:cTn id="126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8906" y="-83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/>
          <p:bldP spid="17" grpId="1"/>
          <p:bldP spid="17" grpId="2"/>
          <p:bldP spid="17" grpId="3"/>
          <p:bldP spid="17" grpId="4"/>
          <p:bldP spid="17" grpId="5"/>
          <p:bldP spid="18" grpId="0"/>
          <p:bldP spid="18" grpId="1"/>
          <p:bldP spid="18" grpId="2"/>
          <p:bldP spid="18" grpId="3"/>
          <p:bldP spid="6" grpId="0"/>
          <p:bldP spid="6" grpId="1"/>
          <p:bldP spid="6" grpId="2"/>
          <p:bldP spid="6" grpId="3"/>
          <p:bldP spid="6" grpId="4"/>
          <p:bldP spid="6" grpId="5"/>
          <p:bldP spid="8" grpId="0"/>
          <p:bldP spid="8" grpId="1"/>
          <p:bldP spid="8" grpId="2"/>
          <p:bldP spid="8" grpId="3"/>
          <p:bldP spid="8" grpId="4"/>
          <p:bldP spid="8" grpId="5"/>
          <p:bldP spid="10" grpId="0"/>
          <p:bldP spid="10" grpId="1"/>
          <p:bldP spid="10" grpId="2"/>
          <p:bldP spid="10" grpId="3"/>
          <p:bldP spid="10" grpId="4"/>
          <p:bldP spid="10" grpId="5"/>
          <p:bldP spid="12" grpId="0"/>
          <p:bldP spid="12" grpId="1"/>
          <p:bldP spid="12" grpId="2"/>
          <p:bldP spid="12" grpId="3"/>
          <p:bldP spid="12" grpId="4"/>
          <p:bldP spid="12" grpId="5"/>
          <p:bldP spid="14" grpId="0"/>
          <p:bldP spid="14" grpId="1"/>
          <p:bldP spid="14" grpId="2"/>
          <p:bldP spid="14" grpId="3"/>
          <p:bldP spid="14" grpId="4"/>
          <p:bldP spid="14" grpId="5"/>
          <p:bldP spid="16" grpId="0"/>
          <p:bldP spid="16" grpId="1"/>
          <p:bldP spid="16" grpId="2"/>
          <p:bldP spid="16" grpId="3"/>
          <p:bldP spid="16" grpId="4"/>
          <p:bldP spid="16" grpId="5"/>
          <p:bldP spid="27" grpId="0"/>
          <p:bldP spid="27" grpId="1"/>
          <p:bldP spid="27" grpId="2"/>
          <p:bldP spid="27" grpId="3"/>
          <p:bldP spid="27" grpId="4"/>
          <p:bldP spid="27" grpId="5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直接连接符 43"/>
          <p:cNvCxnSpPr/>
          <p:nvPr/>
        </p:nvCxnSpPr>
        <p:spPr>
          <a:xfrm>
            <a:off x="-108520" y="5158927"/>
            <a:ext cx="9396536" cy="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燕尾形 49"/>
          <p:cNvSpPr/>
          <p:nvPr/>
        </p:nvSpPr>
        <p:spPr bwMode="auto">
          <a:xfrm>
            <a:off x="899592" y="490651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燕尾形 51"/>
          <p:cNvSpPr/>
          <p:nvPr/>
        </p:nvSpPr>
        <p:spPr bwMode="auto">
          <a:xfrm>
            <a:off x="2891813" y="490651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燕尾形 52"/>
          <p:cNvSpPr/>
          <p:nvPr/>
        </p:nvSpPr>
        <p:spPr bwMode="auto">
          <a:xfrm>
            <a:off x="4884034" y="490775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燕尾形 53"/>
          <p:cNvSpPr/>
          <p:nvPr/>
        </p:nvSpPr>
        <p:spPr bwMode="auto">
          <a:xfrm>
            <a:off x="6876256" y="4906513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燕尾形 54"/>
          <p:cNvSpPr/>
          <p:nvPr/>
        </p:nvSpPr>
        <p:spPr bwMode="auto">
          <a:xfrm>
            <a:off x="2890417" y="4886424"/>
            <a:ext cx="1440159" cy="504825"/>
          </a:xfrm>
          <a:prstGeom prst="chevr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87724" y="1921396"/>
            <a:ext cx="4968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Explanation Here</a:t>
            </a:r>
            <a:endParaRPr lang="en-US" altLang="zh-CN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3160486" y="5009578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模型建立</a:t>
            </a:r>
            <a:endParaRPr lang="zh-CN" altLang="en-US" sz="14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5152707" y="5009578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实证研究</a:t>
            </a:r>
            <a:endParaRPr lang="zh-CN" altLang="en-US" sz="14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7144929" y="5005036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结论局限</a:t>
            </a:r>
            <a:endParaRPr lang="zh-CN" altLang="en-US" sz="14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1168265" y="4972247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文献综述</a:t>
            </a:r>
            <a:endParaRPr lang="zh-CN" altLang="en-US" sz="14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1.11111E-6 L 0.21597 -0.00083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799" y="-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 rot="19165155">
            <a:off x="-848426" y="318618"/>
            <a:ext cx="3600400" cy="720080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品牌资产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6955884" y="-1768002"/>
            <a:ext cx="1930400" cy="1457150"/>
            <a:chOff x="6955884" y="-1669310"/>
            <a:chExt cx="1930400" cy="1457150"/>
          </a:xfrm>
        </p:grpSpPr>
        <p:sp>
          <p:nvSpPr>
            <p:cNvPr id="21" name="椭圆​​ 24"/>
            <p:cNvSpPr/>
            <p:nvPr/>
          </p:nvSpPr>
          <p:spPr>
            <a:xfrm>
              <a:off x="7179823" y="-939188"/>
              <a:ext cx="218637" cy="218637"/>
            </a:xfrm>
            <a:prstGeom prst="ellipse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​​ 25"/>
            <p:cNvSpPr/>
            <p:nvPr/>
          </p:nvSpPr>
          <p:spPr>
            <a:xfrm>
              <a:off x="8463440" y="-939188"/>
              <a:ext cx="218637" cy="218637"/>
            </a:xfrm>
            <a:prstGeom prst="ellipse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圆角矩形​​ 26"/>
            <p:cNvSpPr/>
            <p:nvPr/>
          </p:nvSpPr>
          <p:spPr>
            <a:xfrm>
              <a:off x="6955884" y="-807245"/>
              <a:ext cx="1930400" cy="595085"/>
            </a:xfrm>
            <a:prstGeom prst="roundRect">
              <a:avLst>
                <a:gd name="adj" fmla="val 10330"/>
              </a:avLst>
            </a:prstGeom>
            <a:solidFill>
              <a:srgbClr val="FFC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020272" y="-735648"/>
              <a:ext cx="18452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2800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r>
                <a:rPr lang="en-US" altLang="zh-CN" sz="2400" dirty="0" smtClean="0">
                  <a:solidFill>
                    <a:schemeClr val="bg1"/>
                  </a:solidFill>
                </a:rPr>
                <a:t>Firm-based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  <p:cxnSp>
          <p:nvCxnSpPr>
            <p:cNvPr id="19" name="直接连接符​​ 22"/>
            <p:cNvCxnSpPr>
              <a:stCxn id="21" idx="0"/>
            </p:cNvCxnSpPr>
            <p:nvPr/>
          </p:nvCxnSpPr>
          <p:spPr>
            <a:xfrm flipV="1">
              <a:off x="7289142" y="-1669310"/>
              <a:ext cx="10249" cy="730122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23"/>
            <p:cNvCxnSpPr>
              <a:stCxn id="22" idx="0"/>
            </p:cNvCxnSpPr>
            <p:nvPr/>
          </p:nvCxnSpPr>
          <p:spPr>
            <a:xfrm flipV="1">
              <a:off x="8572759" y="-1669310"/>
              <a:ext cx="3639" cy="730122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直接连接符 35"/>
          <p:cNvCxnSpPr/>
          <p:nvPr/>
        </p:nvCxnSpPr>
        <p:spPr>
          <a:xfrm>
            <a:off x="-108520" y="5158927"/>
            <a:ext cx="9396536" cy="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燕尾形 36"/>
          <p:cNvSpPr/>
          <p:nvPr/>
        </p:nvSpPr>
        <p:spPr bwMode="auto">
          <a:xfrm>
            <a:off x="899592" y="490651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燕尾形 37"/>
          <p:cNvSpPr/>
          <p:nvPr/>
        </p:nvSpPr>
        <p:spPr bwMode="auto">
          <a:xfrm>
            <a:off x="2891813" y="490651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燕尾形 38"/>
          <p:cNvSpPr/>
          <p:nvPr/>
        </p:nvSpPr>
        <p:spPr bwMode="auto">
          <a:xfrm>
            <a:off x="4884034" y="490775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燕尾形 39"/>
          <p:cNvSpPr/>
          <p:nvPr/>
        </p:nvSpPr>
        <p:spPr bwMode="auto">
          <a:xfrm>
            <a:off x="6876256" y="4906513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燕尾形 40"/>
          <p:cNvSpPr/>
          <p:nvPr/>
        </p:nvSpPr>
        <p:spPr bwMode="auto">
          <a:xfrm>
            <a:off x="906488" y="4886424"/>
            <a:ext cx="1440159" cy="504825"/>
          </a:xfrm>
          <a:prstGeom prst="chevr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160486" y="5009578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模型建立</a:t>
            </a:r>
            <a:endParaRPr lang="zh-CN" altLang="en-US" sz="14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152707" y="5009578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实证研究</a:t>
            </a:r>
            <a:endParaRPr lang="zh-CN" altLang="en-US" sz="14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7144929" y="5005036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结论局限</a:t>
            </a:r>
            <a:endParaRPr lang="zh-CN" altLang="en-US" sz="14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168265" y="4972247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文献综述</a:t>
            </a:r>
            <a:endParaRPr lang="zh-CN" altLang="en-US" sz="14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0" y="5059300"/>
            <a:ext cx="216024" cy="21602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684213" y="1906652"/>
            <a:ext cx="1511300" cy="1511300"/>
            <a:chOff x="684213" y="1906652"/>
            <a:chExt cx="1511300" cy="1511300"/>
          </a:xfrm>
        </p:grpSpPr>
        <p:sp>
          <p:nvSpPr>
            <p:cNvPr id="34" name="椭圆​​ 2"/>
            <p:cNvSpPr/>
            <p:nvPr/>
          </p:nvSpPr>
          <p:spPr>
            <a:xfrm>
              <a:off x="684213" y="1906652"/>
              <a:ext cx="1511300" cy="1511300"/>
            </a:xfrm>
            <a:prstGeom prst="ellipse">
              <a:avLst/>
            </a:prstGeom>
            <a:solidFill>
              <a:srgbClr val="FFC000"/>
            </a:solidFill>
            <a:ln w="1905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矩形​​ 11"/>
            <p:cNvSpPr>
              <a:spLocks noChangeArrowheads="1"/>
            </p:cNvSpPr>
            <p:nvPr/>
          </p:nvSpPr>
          <p:spPr bwMode="auto">
            <a:xfrm>
              <a:off x="723426" y="2459102"/>
              <a:ext cx="143128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 smtClean="0"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Firm-based</a:t>
              </a:r>
              <a:endParaRPr lang="zh-CN" altLang="en-US" dirty="0">
                <a:latin typeface="微软雅黑" pitchFamily="34" charset="-122"/>
                <a:ea typeface="微软雅黑" pitchFamily="34" charset="-122"/>
                <a:cs typeface="Arial Unicode MS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725863" y="1916177"/>
            <a:ext cx="1944687" cy="1943100"/>
            <a:chOff x="3725863" y="1916177"/>
            <a:chExt cx="1944687" cy="1943100"/>
          </a:xfrm>
        </p:grpSpPr>
        <p:sp>
          <p:nvSpPr>
            <p:cNvPr id="47" name="椭圆​​ 3"/>
            <p:cNvSpPr/>
            <p:nvPr/>
          </p:nvSpPr>
          <p:spPr>
            <a:xfrm>
              <a:off x="3725863" y="1916177"/>
              <a:ext cx="1944687" cy="194310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2" name="矩形​​ 12"/>
            <p:cNvSpPr>
              <a:spLocks noChangeArrowheads="1"/>
            </p:cNvSpPr>
            <p:nvPr/>
          </p:nvSpPr>
          <p:spPr bwMode="auto">
            <a:xfrm>
              <a:off x="3845060" y="2694052"/>
              <a:ext cx="174599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dirty="0" smtClean="0"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Brand Equity</a:t>
              </a:r>
              <a:endParaRPr lang="zh-CN" altLang="en-US" sz="2000" dirty="0">
                <a:latin typeface="微软雅黑" pitchFamily="34" charset="-122"/>
                <a:ea typeface="微软雅黑" pitchFamily="34" charset="-122"/>
                <a:cs typeface="Arial Unicode MS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7019925" y="1906652"/>
            <a:ext cx="1512888" cy="1511300"/>
            <a:chOff x="7019925" y="1906652"/>
            <a:chExt cx="1512888" cy="1511300"/>
          </a:xfrm>
        </p:grpSpPr>
        <p:sp>
          <p:nvSpPr>
            <p:cNvPr id="48" name="椭圆​​ 4"/>
            <p:cNvSpPr/>
            <p:nvPr/>
          </p:nvSpPr>
          <p:spPr>
            <a:xfrm>
              <a:off x="7019925" y="1906652"/>
              <a:ext cx="1512888" cy="1511300"/>
            </a:xfrm>
            <a:prstGeom prst="ellipse">
              <a:avLst/>
            </a:prstGeom>
            <a:solidFill>
              <a:srgbClr val="FFC000"/>
            </a:solidFill>
            <a:ln w="1905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3" name="矩形​​ 13"/>
            <p:cNvSpPr>
              <a:spLocks noChangeArrowheads="1"/>
            </p:cNvSpPr>
            <p:nvPr/>
          </p:nvSpPr>
          <p:spPr bwMode="auto">
            <a:xfrm>
              <a:off x="7105685" y="2353444"/>
              <a:ext cx="1398524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 smtClean="0"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Consumer-</a:t>
              </a:r>
              <a:endParaRPr lang="en-US" altLang="zh-CN" dirty="0" smtClean="0">
                <a:latin typeface="微软雅黑" pitchFamily="34" charset="-122"/>
                <a:ea typeface="微软雅黑" pitchFamily="34" charset="-122"/>
                <a:cs typeface="Arial Unicode MS" pitchFamily="34" charset="-122"/>
              </a:endParaRPr>
            </a:p>
            <a:p>
              <a:pPr algn="ctr"/>
              <a:r>
                <a:rPr lang="en-US" altLang="zh-CN" dirty="0" smtClean="0"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based</a:t>
              </a:r>
              <a:endParaRPr lang="zh-CN" altLang="en-US" dirty="0">
                <a:latin typeface="微软雅黑" pitchFamily="34" charset="-122"/>
                <a:ea typeface="微软雅黑" pitchFamily="34" charset="-122"/>
                <a:cs typeface="Arial Unicode MS" pitchFamily="34" charset="-122"/>
              </a:endParaRPr>
            </a:p>
          </p:txBody>
        </p:sp>
      </p:grpSp>
      <p:cxnSp>
        <p:nvCxnSpPr>
          <p:cNvPr id="5" name="直接连接符 4"/>
          <p:cNvCxnSpPr>
            <a:stCxn id="34" idx="6"/>
            <a:endCxn id="47" idx="2"/>
          </p:cNvCxnSpPr>
          <p:nvPr/>
        </p:nvCxnSpPr>
        <p:spPr>
          <a:xfrm>
            <a:off x="2195513" y="2662302"/>
            <a:ext cx="1530350" cy="22542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endCxn id="48" idx="2"/>
          </p:cNvCxnSpPr>
          <p:nvPr/>
        </p:nvCxnSpPr>
        <p:spPr>
          <a:xfrm flipV="1">
            <a:off x="5704809" y="2662302"/>
            <a:ext cx="1315116" cy="29850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组合 58"/>
          <p:cNvGrpSpPr/>
          <p:nvPr/>
        </p:nvGrpSpPr>
        <p:grpSpPr>
          <a:xfrm>
            <a:off x="6907194" y="-1768002"/>
            <a:ext cx="2057294" cy="1457150"/>
            <a:chOff x="6913226" y="-1669310"/>
            <a:chExt cx="2057294" cy="1457150"/>
          </a:xfrm>
        </p:grpSpPr>
        <p:sp>
          <p:nvSpPr>
            <p:cNvPr id="60" name="椭圆​​ 24"/>
            <p:cNvSpPr/>
            <p:nvPr/>
          </p:nvSpPr>
          <p:spPr>
            <a:xfrm>
              <a:off x="7179823" y="-939188"/>
              <a:ext cx="218637" cy="218637"/>
            </a:xfrm>
            <a:prstGeom prst="ellipse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​​ 25"/>
            <p:cNvSpPr/>
            <p:nvPr/>
          </p:nvSpPr>
          <p:spPr>
            <a:xfrm>
              <a:off x="8463440" y="-939188"/>
              <a:ext cx="218637" cy="218637"/>
            </a:xfrm>
            <a:prstGeom prst="ellipse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圆角矩形​​ 26"/>
            <p:cNvSpPr/>
            <p:nvPr/>
          </p:nvSpPr>
          <p:spPr>
            <a:xfrm>
              <a:off x="6955884" y="-807245"/>
              <a:ext cx="1930400" cy="595085"/>
            </a:xfrm>
            <a:prstGeom prst="roundRect">
              <a:avLst>
                <a:gd name="adj" fmla="val 10330"/>
              </a:avLst>
            </a:prstGeom>
            <a:solidFill>
              <a:srgbClr val="FFC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913226" y="-716598"/>
              <a:ext cx="20572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2800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r>
                <a:rPr lang="en-US" altLang="zh-CN" sz="1800" dirty="0" smtClean="0">
                  <a:solidFill>
                    <a:schemeClr val="bg1"/>
                  </a:solidFill>
                </a:rPr>
                <a:t>Consumer-based</a:t>
              </a:r>
              <a:endParaRPr lang="zh-CN" altLang="en-US" sz="1800" dirty="0">
                <a:solidFill>
                  <a:schemeClr val="bg1"/>
                </a:solidFill>
              </a:endParaRPr>
            </a:p>
          </p:txBody>
        </p:sp>
        <p:cxnSp>
          <p:nvCxnSpPr>
            <p:cNvPr id="64" name="直接连接符​​ 22"/>
            <p:cNvCxnSpPr>
              <a:stCxn id="60" idx="0"/>
            </p:cNvCxnSpPr>
            <p:nvPr/>
          </p:nvCxnSpPr>
          <p:spPr>
            <a:xfrm flipV="1">
              <a:off x="7289142" y="-1669310"/>
              <a:ext cx="10249" cy="730122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​​ 23"/>
            <p:cNvCxnSpPr>
              <a:stCxn id="61" idx="0"/>
            </p:cNvCxnSpPr>
            <p:nvPr/>
          </p:nvCxnSpPr>
          <p:spPr>
            <a:xfrm flipV="1">
              <a:off x="8572759" y="-1669310"/>
              <a:ext cx="3639" cy="730122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3.33333E-6 L 0.07083 -0.00084 " pathEditMode="relative" rAng="0" ptsTypes="AA">
                                      <p:cBhvr>
                                        <p:cTn id="6" dur="3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42" y="-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083 -0.00084 L 0.07083 -0.68139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40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5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42" presetClass="path" presetSubtype="0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6" dur="1000" spd="-100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70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42" presetClass="path" presetSubtype="0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73" dur="1000" spd="-100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46" grpId="0" animBg="1"/>
      <p:bldP spid="46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直接连接符 43"/>
          <p:cNvCxnSpPr/>
          <p:nvPr/>
        </p:nvCxnSpPr>
        <p:spPr>
          <a:xfrm>
            <a:off x="-108520" y="5158927"/>
            <a:ext cx="9396536" cy="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燕尾形 49"/>
          <p:cNvSpPr/>
          <p:nvPr/>
        </p:nvSpPr>
        <p:spPr bwMode="auto">
          <a:xfrm>
            <a:off x="899592" y="490651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燕尾形 51"/>
          <p:cNvSpPr/>
          <p:nvPr/>
        </p:nvSpPr>
        <p:spPr bwMode="auto">
          <a:xfrm>
            <a:off x="2891813" y="490651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燕尾形 52"/>
          <p:cNvSpPr/>
          <p:nvPr/>
        </p:nvSpPr>
        <p:spPr bwMode="auto">
          <a:xfrm>
            <a:off x="4884034" y="490775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燕尾形 53"/>
          <p:cNvSpPr/>
          <p:nvPr/>
        </p:nvSpPr>
        <p:spPr bwMode="auto">
          <a:xfrm>
            <a:off x="6876256" y="4906513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23728" y="1963787"/>
            <a:ext cx="4968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Explanation Here</a:t>
            </a:r>
            <a:endParaRPr lang="en-US" altLang="zh-CN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5152707" y="5009578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实证研究</a:t>
            </a:r>
            <a:endParaRPr lang="zh-CN" altLang="en-US" sz="14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7144929" y="5005036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结论局限</a:t>
            </a:r>
            <a:endParaRPr lang="zh-CN" altLang="en-US" sz="14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1168265" y="4972247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文献综述</a:t>
            </a:r>
            <a:endParaRPr lang="zh-CN" altLang="en-US" sz="14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燕尾形 14"/>
          <p:cNvSpPr/>
          <p:nvPr/>
        </p:nvSpPr>
        <p:spPr bwMode="auto">
          <a:xfrm>
            <a:off x="-1476672" y="4886424"/>
            <a:ext cx="1440159" cy="504825"/>
          </a:xfrm>
          <a:prstGeom prst="chevr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3160486" y="5009578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模型建立</a:t>
            </a:r>
            <a:endParaRPr lang="zh-CN" altLang="en-US" sz="14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3.33333E-6 L 0.47517 0.0041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750" y="1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直接连接符 43"/>
          <p:cNvCxnSpPr/>
          <p:nvPr/>
        </p:nvCxnSpPr>
        <p:spPr>
          <a:xfrm>
            <a:off x="-108520" y="5158927"/>
            <a:ext cx="9396536" cy="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燕尾形 49"/>
          <p:cNvSpPr/>
          <p:nvPr/>
        </p:nvSpPr>
        <p:spPr bwMode="auto">
          <a:xfrm>
            <a:off x="899592" y="490651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燕尾形 51"/>
          <p:cNvSpPr/>
          <p:nvPr/>
        </p:nvSpPr>
        <p:spPr bwMode="auto">
          <a:xfrm>
            <a:off x="2891813" y="490651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燕尾形 52"/>
          <p:cNvSpPr/>
          <p:nvPr/>
        </p:nvSpPr>
        <p:spPr bwMode="auto">
          <a:xfrm>
            <a:off x="4884034" y="490775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燕尾形 53"/>
          <p:cNvSpPr/>
          <p:nvPr/>
        </p:nvSpPr>
        <p:spPr bwMode="auto">
          <a:xfrm>
            <a:off x="6876256" y="4906513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燕尾形 54"/>
          <p:cNvSpPr/>
          <p:nvPr/>
        </p:nvSpPr>
        <p:spPr bwMode="auto">
          <a:xfrm>
            <a:off x="4885433" y="4886424"/>
            <a:ext cx="1440159" cy="504825"/>
          </a:xfrm>
          <a:prstGeom prst="chevr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87724" y="1921396"/>
            <a:ext cx="4968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jellylover</a:t>
            </a:r>
            <a:r>
              <a:rPr lang="en-US" altLang="zh-CN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PPT</a:t>
            </a:r>
            <a:endParaRPr lang="zh-CN" alt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3160486" y="5009578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模型建立</a:t>
            </a:r>
            <a:endParaRPr lang="zh-CN" altLang="en-US" sz="14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5152707" y="5009578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实证研究</a:t>
            </a:r>
            <a:endParaRPr lang="zh-CN" altLang="en-US" sz="14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7144929" y="5005036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结论局限</a:t>
            </a:r>
            <a:endParaRPr lang="zh-CN" altLang="en-US" sz="14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1168265" y="4972247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文献综述</a:t>
            </a:r>
            <a:endParaRPr lang="zh-CN" altLang="en-US" sz="14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1.11111E-6 L 0.21597 -0.00083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799" y="-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直接连接符 43"/>
          <p:cNvCxnSpPr/>
          <p:nvPr/>
        </p:nvCxnSpPr>
        <p:spPr>
          <a:xfrm>
            <a:off x="-108520" y="5158927"/>
            <a:ext cx="9396536" cy="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燕尾形 49"/>
          <p:cNvSpPr/>
          <p:nvPr/>
        </p:nvSpPr>
        <p:spPr bwMode="auto">
          <a:xfrm>
            <a:off x="899592" y="490651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燕尾形 51"/>
          <p:cNvSpPr/>
          <p:nvPr/>
        </p:nvSpPr>
        <p:spPr bwMode="auto">
          <a:xfrm>
            <a:off x="2891813" y="490651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燕尾形 52"/>
          <p:cNvSpPr/>
          <p:nvPr/>
        </p:nvSpPr>
        <p:spPr bwMode="auto">
          <a:xfrm>
            <a:off x="4884034" y="490775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燕尾形 53"/>
          <p:cNvSpPr/>
          <p:nvPr/>
        </p:nvSpPr>
        <p:spPr bwMode="auto">
          <a:xfrm>
            <a:off x="6876256" y="4906513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23728" y="1963787"/>
            <a:ext cx="4968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Explanation Here</a:t>
            </a:r>
            <a:endParaRPr lang="en-US" altLang="zh-CN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5152707" y="5009578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实证研究</a:t>
            </a:r>
            <a:endParaRPr lang="zh-CN" altLang="en-US" sz="14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7144929" y="5005036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结论局限</a:t>
            </a:r>
            <a:endParaRPr lang="zh-CN" altLang="en-US" sz="14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1168265" y="4972247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文献综述</a:t>
            </a:r>
            <a:endParaRPr lang="zh-CN" altLang="en-US" sz="14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燕尾形 14"/>
          <p:cNvSpPr/>
          <p:nvPr/>
        </p:nvSpPr>
        <p:spPr bwMode="auto">
          <a:xfrm>
            <a:off x="-1476672" y="4886424"/>
            <a:ext cx="1440159" cy="504825"/>
          </a:xfrm>
          <a:prstGeom prst="chevr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3160486" y="5009578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模型建立</a:t>
            </a:r>
            <a:endParaRPr lang="zh-CN" altLang="en-US" sz="14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3.33333E-6 L 0.47517 0.0041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750" y="1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650410" y="-740618"/>
            <a:ext cx="285752" cy="68580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007600" y="-740618"/>
            <a:ext cx="71438" cy="68580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306052" y="-740616"/>
            <a:ext cx="14287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520366" y="-740616"/>
            <a:ext cx="21431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864856" y="-740616"/>
            <a:ext cx="7143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650410" y="2259756"/>
            <a:ext cx="285752" cy="36669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009505" y="2259756"/>
            <a:ext cx="71438" cy="36669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307322" y="2259756"/>
            <a:ext cx="142876" cy="36669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521001" y="2259756"/>
            <a:ext cx="214314" cy="36669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866761" y="2259756"/>
            <a:ext cx="71438" cy="36669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372068" y="1804634"/>
            <a:ext cx="10001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 smtClean="0">
                <a:solidFill>
                  <a:srgbClr val="FFC000"/>
                </a:solidFill>
                <a:latin typeface="黑体" pitchFamily="49" charset="-122"/>
                <a:ea typeface="黑体" pitchFamily="49" charset="-122"/>
              </a:rPr>
              <a:t>谢</a:t>
            </a:r>
            <a:endParaRPr lang="zh-CN" altLang="en-US" sz="6000" dirty="0">
              <a:solidFill>
                <a:srgbClr val="FFC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64156" y="2012928"/>
            <a:ext cx="10001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 smtClean="0">
                <a:solidFill>
                  <a:srgbClr val="FFC000"/>
                </a:solidFill>
                <a:latin typeface="黑体" pitchFamily="49" charset="-122"/>
                <a:ea typeface="黑体" pitchFamily="49" charset="-122"/>
              </a:rPr>
              <a:t>谢</a:t>
            </a:r>
            <a:endParaRPr lang="zh-CN" altLang="en-US" sz="6000" dirty="0">
              <a:solidFill>
                <a:srgbClr val="FFC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650410" y="-740616"/>
            <a:ext cx="285752" cy="26431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6007600" y="-740616"/>
            <a:ext cx="71438" cy="26431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6306052" y="-740616"/>
            <a:ext cx="142876" cy="27860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6520366" y="-740616"/>
            <a:ext cx="214314" cy="27860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6864856" y="-740616"/>
            <a:ext cx="71438" cy="27860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468" y="1131590"/>
            <a:ext cx="2349500" cy="25400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accel="50000" decel="5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xit" presetSubtype="4" accel="50000" fill="hold" grpId="1" nodeType="afterEffect">
                                  <p:stCondLst>
                                    <p:cond delay="8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" presetClass="exit" presetSubtype="1" accel="5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" presetClass="exit" presetSubtype="4" accel="5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" presetClass="exit" presetSubtype="1" accel="5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" presetClass="exit" presetSubtype="4" accel="5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1" accel="50000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1" accel="50000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800"/>
                            </p:stCondLst>
                            <p:childTnLst>
                              <p:par>
                                <p:cTn id="71" presetID="55" presetClass="exit" presetSubtype="0" fill="hold" grpId="1" nodeType="after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7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55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7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55" presetClass="exit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82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55" presetClass="exit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 calcmode="lin" valueType="num">
                                      <p:cBhvr>
                                        <p:cTn id="8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55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92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4500"/>
                            </p:stCondLst>
                            <p:childTnLst>
                              <p:par>
                                <p:cTn id="97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1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1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1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1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1" accel="50000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/>
      <p:bldP spid="17" grpId="0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-2499685" y="4905523"/>
            <a:ext cx="2607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Title: </a:t>
            </a:r>
            <a:r>
              <a:rPr lang="en-US" altLang="zh-CN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xxxxxxxxxxx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-70420" y="5161756"/>
            <a:ext cx="3350219" cy="0"/>
          </a:xfrm>
          <a:prstGeom prst="line">
            <a:avLst/>
          </a:prstGeom>
          <a:ln w="31750">
            <a:solidFill>
              <a:srgbClr val="FFC000"/>
            </a:solidFill>
            <a:prstDash val="solid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5889352" y="5161756"/>
            <a:ext cx="3350219" cy="0"/>
          </a:xfrm>
          <a:prstGeom prst="line">
            <a:avLst/>
          </a:prstGeom>
          <a:ln w="31750">
            <a:solidFill>
              <a:srgbClr val="FFC000"/>
            </a:solidFill>
            <a:prstDash val="solid"/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1979712" y="3001516"/>
            <a:ext cx="1300087" cy="2160240"/>
          </a:xfrm>
          <a:prstGeom prst="line">
            <a:avLst/>
          </a:prstGeom>
          <a:ln w="57150">
            <a:solidFill>
              <a:srgbClr val="FFC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V="1">
            <a:off x="1979712" y="1201316"/>
            <a:ext cx="1008112" cy="1800200"/>
          </a:xfrm>
          <a:prstGeom prst="line">
            <a:avLst/>
          </a:prstGeom>
          <a:ln w="57150">
            <a:solidFill>
              <a:srgbClr val="FFC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2987824" y="1201316"/>
            <a:ext cx="2736304" cy="216024"/>
          </a:xfrm>
          <a:prstGeom prst="line">
            <a:avLst/>
          </a:prstGeom>
          <a:ln w="57150">
            <a:solidFill>
              <a:srgbClr val="FFC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5724128" y="1417340"/>
            <a:ext cx="1224136" cy="2160240"/>
          </a:xfrm>
          <a:prstGeom prst="line">
            <a:avLst/>
          </a:prstGeom>
          <a:ln w="5715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flipH="1">
            <a:off x="5889352" y="3577580"/>
            <a:ext cx="1058912" cy="1584176"/>
          </a:xfrm>
          <a:prstGeom prst="line">
            <a:avLst/>
          </a:prstGeom>
          <a:ln w="57150">
            <a:solidFill>
              <a:srgbClr val="FFC000"/>
            </a:solidFill>
            <a:headEnd type="non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3191148" y="5059300"/>
            <a:ext cx="216024" cy="21602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2292251" y="453873"/>
            <a:ext cx="1391146" cy="1443092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模型建立</a:t>
            </a:r>
            <a:endParaRPr lang="zh-CN" altLang="en-US" sz="2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4618961" y="284255"/>
            <a:ext cx="2210333" cy="2195321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实证验证模型</a:t>
            </a:r>
            <a:endParaRPr lang="zh-CN" altLang="en-US" sz="2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6299521" y="2885028"/>
            <a:ext cx="1252314" cy="1299076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结论局限</a:t>
            </a:r>
            <a:endParaRPr lang="zh-CN" altLang="en-US" sz="2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1172641" y="2281436"/>
            <a:ext cx="1527151" cy="1584176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文献综述</a:t>
            </a:r>
            <a:endParaRPr lang="zh-CN" altLang="en-US" sz="2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1.11111E-6 L 0.63698 0.00472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840" y="22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3.33333E-6 L -0.14427 -0.37889 " pathEditMode="relative" rAng="0" ptsTypes="AA"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22" y="-18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2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10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4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427 -0.37889 L -0.03402 -0.69389 " pathEditMode="relative" rAng="0" ptsTypes="AA">
                                      <p:cBhvr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03" y="-157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6" presetClass="emph" presetSubtype="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2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10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250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402 -0.69389 L 0.26528 -0.65611 " pathEditMode="relative" rAng="0" ptsTypes="AA">
                                      <p:cBhvr>
                                        <p:cTn id="5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65" y="1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6" presetClass="emph" presetSubtype="0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2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3" dur="10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 tmFilter="0, 0; .2, .5; .8, .5; 1, 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2" dur="250" autoRev="1" fill="hold"/>
                                        <p:tgtEl>
                                          <p:spTgt spid="4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42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528 -0.65611 L 0.39914 -0.29084 " pathEditMode="relative" rAng="0" ptsTypes="AA">
                                      <p:cBhvr>
                                        <p:cTn id="7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84" y="18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6" presetClass="emph" presetSubtype="0" fill="hold" grpId="1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2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3" dur="10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 tmFilter="0, 0; .2, .5; .8, .5; 1, 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2" dur="250" autoRev="1" fill="hold"/>
                                        <p:tgtEl>
                                          <p:spTgt spid="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42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9914 -0.2775 L 0.28091 -0.00028 " pathEditMode="relative" rAng="0" ptsTypes="AA">
                                      <p:cBhvr>
                                        <p:cTn id="9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20" y="138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42" presetClass="path" presetSubtype="0" accel="50000" decel="5000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8091 -0.00084 L 0.69046 -0.00084 " pathEditMode="relative" rAng="0" ptsTypes="AA">
                                      <p:cBhvr>
                                        <p:cTn id="10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6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3"/>
      <p:bldP spid="14" grpId="0" animBg="1"/>
      <p:bldP spid="14" grpId="1" animBg="1"/>
      <p:bldP spid="14" grpId="2" animBg="1"/>
      <p:bldP spid="14" grpId="3" animBg="1"/>
      <p:bldP spid="14" grpId="4" animBg="1"/>
      <p:bldP spid="14" grpId="5" animBg="1"/>
      <p:bldP spid="14" grpId="6" animBg="1"/>
      <p:bldP spid="14" grpId="7" animBg="1"/>
      <p:bldP spid="14" grpId="8" animBg="1"/>
      <p:bldP spid="14" grpId="9" animBg="1"/>
      <p:bldP spid="14" grpId="10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3" grpId="0" animBg="1"/>
      <p:bldP spid="43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3808425" y="1849388"/>
            <a:ext cx="1527151" cy="1584176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文献综述</a:t>
            </a:r>
            <a:endParaRPr lang="zh-CN" altLang="en-US" sz="2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-70420" y="5161756"/>
            <a:ext cx="1042020" cy="0"/>
          </a:xfrm>
          <a:prstGeom prst="line">
            <a:avLst/>
          </a:prstGeom>
          <a:ln w="31750">
            <a:solidFill>
              <a:srgbClr val="FFC000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971600" y="2641476"/>
            <a:ext cx="1800200" cy="2520280"/>
          </a:xfrm>
          <a:prstGeom prst="line">
            <a:avLst/>
          </a:prstGeom>
          <a:ln w="31750">
            <a:solidFill>
              <a:srgbClr val="FFC000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2771800" y="2641476"/>
            <a:ext cx="1008112" cy="9128"/>
          </a:xfrm>
          <a:prstGeom prst="line">
            <a:avLst/>
          </a:prstGeom>
          <a:ln w="31750">
            <a:solidFill>
              <a:srgbClr val="FFC000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5315236" y="2650604"/>
            <a:ext cx="1417004" cy="9128"/>
          </a:xfrm>
          <a:prstGeom prst="line">
            <a:avLst/>
          </a:prstGeom>
          <a:ln w="31750">
            <a:solidFill>
              <a:srgbClr val="FFC000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6732240" y="2659732"/>
            <a:ext cx="936104" cy="2502024"/>
          </a:xfrm>
          <a:prstGeom prst="line">
            <a:avLst/>
          </a:prstGeom>
          <a:ln w="31750">
            <a:solidFill>
              <a:srgbClr val="FFC000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7668344" y="5161756"/>
            <a:ext cx="1584176" cy="0"/>
          </a:xfrm>
          <a:prstGeom prst="line">
            <a:avLst/>
          </a:prstGeom>
          <a:ln w="31750">
            <a:solidFill>
              <a:srgbClr val="FFC000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/>
          <p:cNvSpPr/>
          <p:nvPr/>
        </p:nvSpPr>
        <p:spPr>
          <a:xfrm>
            <a:off x="0" y="5059300"/>
            <a:ext cx="216024" cy="21602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4.63076E-6 L 0.09444 -0.00083 " pathEditMode="relative" rAng="0" ptsTypes="AA">
                                      <p:cBhvr>
                                        <p:cTn id="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22" y="-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2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444 -0.00083 L 0.29132 -0.44169 " pathEditMode="relative" rAng="0" ptsTypes="AA">
                                      <p:cBhvr>
                                        <p:cTn id="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44" y="-220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pat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132 -0.44169 L 0.40156 -0.44169 " pathEditMode="relative" rAng="0" ptsTypes="AA">
                                      <p:cBhvr>
                                        <p:cTn id="12" dur="2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0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9375 -0.44169 C 0.39513 -0.45141 0.39757 -0.46113 0.39878 -0.47084 C 0.4 -0.48139 0.39843 -0.49361 0.40208 -0.50249 C 0.40555 -0.51166 0.41041 -0.51582 0.41527 -0.52359 C 0.41736 -0.5347 0.41979 -0.53498 0.42517 -0.54219 C 0.43072 -0.54913 0.43541 -0.55802 0.4401 -0.56635 C 0.44375 -0.57218 0.44288 -0.57634 0.44843 -0.5794 C 0.45225 -0.58106 0.45625 -0.58134 0.46007 -0.58217 C 0.46736 -0.58606 0.47447 -0.58883 0.48159 -0.59244 C 0.50243 -0.58939 0.50052 -0.58661 0.51805 -0.57662 C 0.5217 -0.57468 0.52604 -0.5744 0.52968 -0.57134 C 0.53784 -0.56496 0.53177 -0.56829 0.53802 -0.56079 C 0.54132 -0.55691 0.54809 -0.55025 0.54809 -0.54997 C 0.5526 -0.5397 0.55538 -0.52887 0.55972 -0.51832 C 0.56145 -0.50666 0.56267 -0.49555 0.56788 -0.48667 C 0.57135 -0.47084 0.57465 -0.45585 0.57465 -0.43892 " pathEditMode="relative" rAng="0" ptsTypes="fffffffffffffffA">
                                      <p:cBhvr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45" y="-74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7465 -0.43892 L 0.72447 -0.44169 " pathEditMode="relative" rAng="0" ptsTypes="AA">
                                      <p:cBhvr>
                                        <p:cTn id="19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83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42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2447 -0.44169 L 0.82673 -0.00083 " pathEditMode="relative" rAng="0" ptsTypes="AA">
                                      <p:cBhvr>
                                        <p:cTn id="2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04" y="220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42" presetClass="path" presetSubtype="0" accel="50000" decel="5000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82673 -0.00083 L 1.00798 -0.00083 " pathEditMode="relative" rAng="0" ptsTypes="AA">
                                      <p:cBhvr>
                                        <p:cTn id="25" dur="2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6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  <p:bldP spid="32" grpId="2" animBg="1"/>
      <p:bldP spid="32" grpId="3" animBg="1"/>
      <p:bldP spid="32" grpId="4" animBg="1"/>
      <p:bldP spid="32" grpId="5" animBg="1"/>
      <p:bldP spid="32" grpId="6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 rot="19165155">
            <a:off x="-848426" y="318618"/>
            <a:ext cx="3600400" cy="720080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品牌资产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6955884" y="-1768002"/>
            <a:ext cx="1930400" cy="1457150"/>
            <a:chOff x="6955884" y="-1669310"/>
            <a:chExt cx="1930400" cy="1457150"/>
          </a:xfrm>
        </p:grpSpPr>
        <p:sp>
          <p:nvSpPr>
            <p:cNvPr id="21" name="椭圆​​ 24"/>
            <p:cNvSpPr/>
            <p:nvPr/>
          </p:nvSpPr>
          <p:spPr>
            <a:xfrm>
              <a:off x="7179823" y="-939188"/>
              <a:ext cx="218637" cy="218637"/>
            </a:xfrm>
            <a:prstGeom prst="ellipse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​​ 25"/>
            <p:cNvSpPr/>
            <p:nvPr/>
          </p:nvSpPr>
          <p:spPr>
            <a:xfrm>
              <a:off x="8463440" y="-939188"/>
              <a:ext cx="218637" cy="218637"/>
            </a:xfrm>
            <a:prstGeom prst="ellipse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圆角矩形​​ 26"/>
            <p:cNvSpPr/>
            <p:nvPr/>
          </p:nvSpPr>
          <p:spPr>
            <a:xfrm>
              <a:off x="6955884" y="-807245"/>
              <a:ext cx="1930400" cy="595085"/>
            </a:xfrm>
            <a:prstGeom prst="roundRect">
              <a:avLst>
                <a:gd name="adj" fmla="val 10330"/>
              </a:avLst>
            </a:prstGeom>
            <a:solidFill>
              <a:srgbClr val="FFC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020272" y="-735648"/>
              <a:ext cx="18452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2800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r>
                <a:rPr lang="en-US" altLang="zh-CN" sz="2400" dirty="0" smtClean="0">
                  <a:solidFill>
                    <a:schemeClr val="bg1"/>
                  </a:solidFill>
                </a:rPr>
                <a:t>Firm-based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  <p:cxnSp>
          <p:nvCxnSpPr>
            <p:cNvPr id="19" name="直接连接符​​ 22"/>
            <p:cNvCxnSpPr>
              <a:stCxn id="21" idx="0"/>
            </p:cNvCxnSpPr>
            <p:nvPr/>
          </p:nvCxnSpPr>
          <p:spPr>
            <a:xfrm flipV="1">
              <a:off x="7289142" y="-1669310"/>
              <a:ext cx="10249" cy="730122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23"/>
            <p:cNvCxnSpPr>
              <a:stCxn id="22" idx="0"/>
            </p:cNvCxnSpPr>
            <p:nvPr/>
          </p:nvCxnSpPr>
          <p:spPr>
            <a:xfrm flipV="1">
              <a:off x="8572759" y="-1669310"/>
              <a:ext cx="3639" cy="730122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直接连接符 35"/>
          <p:cNvCxnSpPr/>
          <p:nvPr/>
        </p:nvCxnSpPr>
        <p:spPr>
          <a:xfrm>
            <a:off x="-108520" y="5158927"/>
            <a:ext cx="9396536" cy="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燕尾形 36"/>
          <p:cNvSpPr/>
          <p:nvPr/>
        </p:nvSpPr>
        <p:spPr bwMode="auto">
          <a:xfrm>
            <a:off x="899592" y="490651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燕尾形 37"/>
          <p:cNvSpPr/>
          <p:nvPr/>
        </p:nvSpPr>
        <p:spPr bwMode="auto">
          <a:xfrm>
            <a:off x="2891813" y="490651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燕尾形 38"/>
          <p:cNvSpPr/>
          <p:nvPr/>
        </p:nvSpPr>
        <p:spPr bwMode="auto">
          <a:xfrm>
            <a:off x="4884034" y="490775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燕尾形 39"/>
          <p:cNvSpPr/>
          <p:nvPr/>
        </p:nvSpPr>
        <p:spPr bwMode="auto">
          <a:xfrm>
            <a:off x="6876256" y="4906513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燕尾形 40"/>
          <p:cNvSpPr/>
          <p:nvPr/>
        </p:nvSpPr>
        <p:spPr bwMode="auto">
          <a:xfrm>
            <a:off x="906488" y="4886424"/>
            <a:ext cx="1440159" cy="504825"/>
          </a:xfrm>
          <a:prstGeom prst="chevr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160486" y="5009578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模型建立</a:t>
            </a:r>
            <a:endParaRPr lang="zh-CN" altLang="en-US" sz="14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152707" y="5009578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实证研究</a:t>
            </a:r>
            <a:endParaRPr lang="zh-CN" altLang="en-US" sz="14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7144929" y="5005036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结论局限</a:t>
            </a:r>
            <a:endParaRPr lang="zh-CN" altLang="en-US" sz="14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168265" y="4972247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文献综述</a:t>
            </a:r>
            <a:endParaRPr lang="zh-CN" altLang="en-US" sz="14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0" y="5059300"/>
            <a:ext cx="216024" cy="21602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684213" y="1906652"/>
            <a:ext cx="1511300" cy="1511300"/>
            <a:chOff x="684213" y="1906652"/>
            <a:chExt cx="1511300" cy="1511300"/>
          </a:xfrm>
        </p:grpSpPr>
        <p:sp>
          <p:nvSpPr>
            <p:cNvPr id="34" name="椭圆​​ 2"/>
            <p:cNvSpPr/>
            <p:nvPr/>
          </p:nvSpPr>
          <p:spPr>
            <a:xfrm>
              <a:off x="684213" y="1906652"/>
              <a:ext cx="1511300" cy="1511300"/>
            </a:xfrm>
            <a:prstGeom prst="ellipse">
              <a:avLst/>
            </a:prstGeom>
            <a:solidFill>
              <a:srgbClr val="FFC000"/>
            </a:solidFill>
            <a:ln w="1905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矩形​​ 11"/>
            <p:cNvSpPr>
              <a:spLocks noChangeArrowheads="1"/>
            </p:cNvSpPr>
            <p:nvPr/>
          </p:nvSpPr>
          <p:spPr bwMode="auto">
            <a:xfrm>
              <a:off x="723426" y="2459102"/>
              <a:ext cx="143128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 smtClean="0"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Firm-based</a:t>
              </a:r>
              <a:endParaRPr lang="zh-CN" altLang="en-US" dirty="0">
                <a:latin typeface="微软雅黑" pitchFamily="34" charset="-122"/>
                <a:ea typeface="微软雅黑" pitchFamily="34" charset="-122"/>
                <a:cs typeface="Arial Unicode MS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725863" y="1916177"/>
            <a:ext cx="1944687" cy="1943100"/>
            <a:chOff x="3725863" y="1916177"/>
            <a:chExt cx="1944687" cy="1943100"/>
          </a:xfrm>
        </p:grpSpPr>
        <p:sp>
          <p:nvSpPr>
            <p:cNvPr id="47" name="椭圆​​ 3"/>
            <p:cNvSpPr/>
            <p:nvPr/>
          </p:nvSpPr>
          <p:spPr>
            <a:xfrm>
              <a:off x="3725863" y="1916177"/>
              <a:ext cx="1944687" cy="194310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2" name="矩形​​ 12"/>
            <p:cNvSpPr>
              <a:spLocks noChangeArrowheads="1"/>
            </p:cNvSpPr>
            <p:nvPr/>
          </p:nvSpPr>
          <p:spPr bwMode="auto">
            <a:xfrm>
              <a:off x="3845060" y="2694052"/>
              <a:ext cx="174599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dirty="0" smtClean="0"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Brand Equity</a:t>
              </a:r>
              <a:endParaRPr lang="zh-CN" altLang="en-US" sz="2000" dirty="0">
                <a:latin typeface="微软雅黑" pitchFamily="34" charset="-122"/>
                <a:ea typeface="微软雅黑" pitchFamily="34" charset="-122"/>
                <a:cs typeface="Arial Unicode MS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7019925" y="1906652"/>
            <a:ext cx="1512888" cy="1511300"/>
            <a:chOff x="7019925" y="1906652"/>
            <a:chExt cx="1512888" cy="1511300"/>
          </a:xfrm>
        </p:grpSpPr>
        <p:sp>
          <p:nvSpPr>
            <p:cNvPr id="48" name="椭圆​​ 4"/>
            <p:cNvSpPr/>
            <p:nvPr/>
          </p:nvSpPr>
          <p:spPr>
            <a:xfrm>
              <a:off x="7019925" y="1906652"/>
              <a:ext cx="1512888" cy="1511300"/>
            </a:xfrm>
            <a:prstGeom prst="ellipse">
              <a:avLst/>
            </a:prstGeom>
            <a:solidFill>
              <a:srgbClr val="FFC000"/>
            </a:solidFill>
            <a:ln w="1905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3" name="矩形​​ 13"/>
            <p:cNvSpPr>
              <a:spLocks noChangeArrowheads="1"/>
            </p:cNvSpPr>
            <p:nvPr/>
          </p:nvSpPr>
          <p:spPr bwMode="auto">
            <a:xfrm>
              <a:off x="7105685" y="2353444"/>
              <a:ext cx="1398524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 smtClean="0"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Consumer-</a:t>
              </a:r>
              <a:endParaRPr lang="en-US" altLang="zh-CN" dirty="0" smtClean="0">
                <a:latin typeface="微软雅黑" pitchFamily="34" charset="-122"/>
                <a:ea typeface="微软雅黑" pitchFamily="34" charset="-122"/>
                <a:cs typeface="Arial Unicode MS" pitchFamily="34" charset="-122"/>
              </a:endParaRPr>
            </a:p>
            <a:p>
              <a:pPr algn="ctr"/>
              <a:r>
                <a:rPr lang="en-US" altLang="zh-CN" dirty="0" smtClean="0"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based</a:t>
              </a:r>
              <a:endParaRPr lang="zh-CN" altLang="en-US" dirty="0">
                <a:latin typeface="微软雅黑" pitchFamily="34" charset="-122"/>
                <a:ea typeface="微软雅黑" pitchFamily="34" charset="-122"/>
                <a:cs typeface="Arial Unicode MS" pitchFamily="34" charset="-122"/>
              </a:endParaRPr>
            </a:p>
          </p:txBody>
        </p:sp>
      </p:grpSp>
      <p:cxnSp>
        <p:nvCxnSpPr>
          <p:cNvPr id="5" name="直接连接符 4"/>
          <p:cNvCxnSpPr>
            <a:stCxn id="34" idx="6"/>
            <a:endCxn id="47" idx="2"/>
          </p:cNvCxnSpPr>
          <p:nvPr/>
        </p:nvCxnSpPr>
        <p:spPr>
          <a:xfrm>
            <a:off x="2195513" y="2662302"/>
            <a:ext cx="1530350" cy="22542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endCxn id="48" idx="2"/>
          </p:cNvCxnSpPr>
          <p:nvPr/>
        </p:nvCxnSpPr>
        <p:spPr>
          <a:xfrm flipV="1">
            <a:off x="5704809" y="2662302"/>
            <a:ext cx="1315116" cy="29850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组合 58"/>
          <p:cNvGrpSpPr/>
          <p:nvPr/>
        </p:nvGrpSpPr>
        <p:grpSpPr>
          <a:xfrm>
            <a:off x="6907194" y="-1768002"/>
            <a:ext cx="2057294" cy="1457150"/>
            <a:chOff x="6913226" y="-1669310"/>
            <a:chExt cx="2057294" cy="1457150"/>
          </a:xfrm>
        </p:grpSpPr>
        <p:sp>
          <p:nvSpPr>
            <p:cNvPr id="60" name="椭圆​​ 24"/>
            <p:cNvSpPr/>
            <p:nvPr/>
          </p:nvSpPr>
          <p:spPr>
            <a:xfrm>
              <a:off x="7179823" y="-939188"/>
              <a:ext cx="218637" cy="218637"/>
            </a:xfrm>
            <a:prstGeom prst="ellipse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​​ 25"/>
            <p:cNvSpPr/>
            <p:nvPr/>
          </p:nvSpPr>
          <p:spPr>
            <a:xfrm>
              <a:off x="8463440" y="-939188"/>
              <a:ext cx="218637" cy="218637"/>
            </a:xfrm>
            <a:prstGeom prst="ellipse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圆角矩形​​ 26"/>
            <p:cNvSpPr/>
            <p:nvPr/>
          </p:nvSpPr>
          <p:spPr>
            <a:xfrm>
              <a:off x="6955884" y="-807245"/>
              <a:ext cx="1930400" cy="595085"/>
            </a:xfrm>
            <a:prstGeom prst="roundRect">
              <a:avLst>
                <a:gd name="adj" fmla="val 10330"/>
              </a:avLst>
            </a:prstGeom>
            <a:solidFill>
              <a:srgbClr val="FFC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913226" y="-716598"/>
              <a:ext cx="20572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2800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r>
                <a:rPr lang="en-US" altLang="zh-CN" sz="1800" dirty="0" smtClean="0">
                  <a:solidFill>
                    <a:schemeClr val="bg1"/>
                  </a:solidFill>
                </a:rPr>
                <a:t>Consumer-based</a:t>
              </a:r>
              <a:endParaRPr lang="zh-CN" altLang="en-US" sz="1800" dirty="0">
                <a:solidFill>
                  <a:schemeClr val="bg1"/>
                </a:solidFill>
              </a:endParaRPr>
            </a:p>
          </p:txBody>
        </p:sp>
        <p:cxnSp>
          <p:nvCxnSpPr>
            <p:cNvPr id="64" name="直接连接符​​ 22"/>
            <p:cNvCxnSpPr>
              <a:stCxn id="60" idx="0"/>
            </p:cNvCxnSpPr>
            <p:nvPr/>
          </p:nvCxnSpPr>
          <p:spPr>
            <a:xfrm flipV="1">
              <a:off x="7289142" y="-1669310"/>
              <a:ext cx="10249" cy="730122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​​ 23"/>
            <p:cNvCxnSpPr>
              <a:stCxn id="61" idx="0"/>
            </p:cNvCxnSpPr>
            <p:nvPr/>
          </p:nvCxnSpPr>
          <p:spPr>
            <a:xfrm flipV="1">
              <a:off x="8572759" y="-1669310"/>
              <a:ext cx="3639" cy="730122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3.33333E-6 L 0.07083 -0.00084 " pathEditMode="relative" rAng="0" ptsTypes="AA">
                                      <p:cBhvr>
                                        <p:cTn id="6" dur="3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42" y="-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083 -0.00084 L 0.07083 -0.68139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40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5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42" presetClass="path" presetSubtype="0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6" dur="1000" spd="-100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70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42" presetClass="path" presetSubtype="0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73" dur="1000" spd="-100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46" grpId="0" animBg="1"/>
      <p:bldP spid="46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直接连接符 43"/>
          <p:cNvCxnSpPr/>
          <p:nvPr/>
        </p:nvCxnSpPr>
        <p:spPr>
          <a:xfrm>
            <a:off x="-108520" y="5158927"/>
            <a:ext cx="9396536" cy="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燕尾形 49"/>
          <p:cNvSpPr/>
          <p:nvPr/>
        </p:nvSpPr>
        <p:spPr bwMode="auto">
          <a:xfrm>
            <a:off x="899592" y="490651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燕尾形 51"/>
          <p:cNvSpPr/>
          <p:nvPr/>
        </p:nvSpPr>
        <p:spPr bwMode="auto">
          <a:xfrm>
            <a:off x="2891813" y="490651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燕尾形 52"/>
          <p:cNvSpPr/>
          <p:nvPr/>
        </p:nvSpPr>
        <p:spPr bwMode="auto">
          <a:xfrm>
            <a:off x="4884034" y="490775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燕尾形 53"/>
          <p:cNvSpPr/>
          <p:nvPr/>
        </p:nvSpPr>
        <p:spPr bwMode="auto">
          <a:xfrm>
            <a:off x="6876256" y="4906513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23728" y="1963787"/>
            <a:ext cx="4968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Explanation Here</a:t>
            </a:r>
            <a:endParaRPr lang="en-US" altLang="zh-CN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5152707" y="5009578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实证研究</a:t>
            </a:r>
            <a:endParaRPr lang="zh-CN" altLang="en-US" sz="14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7144929" y="5005036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结论局限</a:t>
            </a:r>
            <a:endParaRPr lang="zh-CN" altLang="en-US" sz="14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1168265" y="4972247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文献综述</a:t>
            </a:r>
            <a:endParaRPr lang="zh-CN" altLang="en-US" sz="14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燕尾形 14"/>
          <p:cNvSpPr/>
          <p:nvPr/>
        </p:nvSpPr>
        <p:spPr bwMode="auto">
          <a:xfrm>
            <a:off x="-1476672" y="4886424"/>
            <a:ext cx="1440159" cy="504825"/>
          </a:xfrm>
          <a:prstGeom prst="chevr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3160486" y="5009578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模型建立</a:t>
            </a:r>
            <a:endParaRPr lang="zh-CN" altLang="en-US" sz="14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3.33333E-6 L 0.47517 0.0041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750" y="1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15752" y="2078523"/>
            <a:ext cx="3552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Add Explanation Here</a:t>
            </a:r>
            <a:endParaRPr lang="zh-CN" altLang="en-US" sz="24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 rot="2700000">
            <a:off x="6353191" y="539556"/>
            <a:ext cx="3600400" cy="720080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产品伤害危机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1204783" y="-1766455"/>
            <a:ext cx="1930400" cy="1457150"/>
            <a:chOff x="6955884" y="-1669310"/>
            <a:chExt cx="1930400" cy="1457150"/>
          </a:xfrm>
        </p:grpSpPr>
        <p:sp>
          <p:nvSpPr>
            <p:cNvPr id="21" name="椭圆​​ 24"/>
            <p:cNvSpPr/>
            <p:nvPr/>
          </p:nvSpPr>
          <p:spPr>
            <a:xfrm>
              <a:off x="7179823" y="-939188"/>
              <a:ext cx="218637" cy="218637"/>
            </a:xfrm>
            <a:prstGeom prst="ellipse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​​ 25"/>
            <p:cNvSpPr/>
            <p:nvPr/>
          </p:nvSpPr>
          <p:spPr>
            <a:xfrm>
              <a:off x="8463440" y="-939188"/>
              <a:ext cx="218637" cy="218637"/>
            </a:xfrm>
            <a:prstGeom prst="ellipse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圆角矩形​​ 26"/>
            <p:cNvSpPr/>
            <p:nvPr/>
          </p:nvSpPr>
          <p:spPr>
            <a:xfrm>
              <a:off x="6955884" y="-807245"/>
              <a:ext cx="1930400" cy="595085"/>
            </a:xfrm>
            <a:prstGeom prst="roundRect">
              <a:avLst>
                <a:gd name="adj" fmla="val 10330"/>
              </a:avLst>
            </a:prstGeom>
            <a:solidFill>
              <a:srgbClr val="FFC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069483" y="-735648"/>
              <a:ext cx="17753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2800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r>
                <a:rPr lang="en-US" altLang="zh-CN" sz="2400" dirty="0" smtClean="0">
                  <a:solidFill>
                    <a:schemeClr val="bg1"/>
                  </a:solidFill>
                </a:rPr>
                <a:t>Main Point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  <p:cxnSp>
          <p:nvCxnSpPr>
            <p:cNvPr id="19" name="直接连接符​​ 22"/>
            <p:cNvCxnSpPr>
              <a:stCxn id="21" idx="0"/>
            </p:cNvCxnSpPr>
            <p:nvPr/>
          </p:nvCxnSpPr>
          <p:spPr>
            <a:xfrm flipV="1">
              <a:off x="7289142" y="-1669310"/>
              <a:ext cx="10249" cy="730122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23"/>
            <p:cNvCxnSpPr>
              <a:stCxn id="22" idx="0"/>
            </p:cNvCxnSpPr>
            <p:nvPr/>
          </p:nvCxnSpPr>
          <p:spPr>
            <a:xfrm flipV="1">
              <a:off x="8572759" y="-1669310"/>
              <a:ext cx="3639" cy="730122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直接连接符 35"/>
          <p:cNvCxnSpPr/>
          <p:nvPr/>
        </p:nvCxnSpPr>
        <p:spPr>
          <a:xfrm>
            <a:off x="-108520" y="5158927"/>
            <a:ext cx="9396536" cy="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燕尾形 36"/>
          <p:cNvSpPr/>
          <p:nvPr/>
        </p:nvSpPr>
        <p:spPr bwMode="auto">
          <a:xfrm>
            <a:off x="899592" y="490651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燕尾形 37"/>
          <p:cNvSpPr/>
          <p:nvPr/>
        </p:nvSpPr>
        <p:spPr bwMode="auto">
          <a:xfrm>
            <a:off x="2891813" y="490651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燕尾形 38"/>
          <p:cNvSpPr/>
          <p:nvPr/>
        </p:nvSpPr>
        <p:spPr bwMode="auto">
          <a:xfrm>
            <a:off x="4884034" y="490775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燕尾形 39"/>
          <p:cNvSpPr/>
          <p:nvPr/>
        </p:nvSpPr>
        <p:spPr bwMode="auto">
          <a:xfrm>
            <a:off x="6876256" y="4906513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燕尾形 40"/>
          <p:cNvSpPr/>
          <p:nvPr/>
        </p:nvSpPr>
        <p:spPr bwMode="auto">
          <a:xfrm>
            <a:off x="906488" y="4886424"/>
            <a:ext cx="1440159" cy="504825"/>
          </a:xfrm>
          <a:prstGeom prst="chevr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160486" y="5009578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模型建立</a:t>
            </a:r>
            <a:endParaRPr lang="zh-CN" altLang="en-US" sz="14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152707" y="5009578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实证研究</a:t>
            </a:r>
            <a:endParaRPr lang="zh-CN" altLang="en-US" sz="14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7144929" y="5005036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结论局限</a:t>
            </a:r>
            <a:endParaRPr lang="zh-CN" altLang="en-US" sz="14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168265" y="4972247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文献综述</a:t>
            </a:r>
            <a:endParaRPr lang="zh-CN" altLang="en-US" sz="14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8605742" y="5065685"/>
            <a:ext cx="216024" cy="21602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1.38889E-6 2.22222E-6 L -1.38889E-6 -0.55639 " pathEditMode="relative" rAng="0" ptsTypes="AA">
                                          <p:cBhvr>
                                            <p:cTn id="6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27833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8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0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" fill="hold">
                          <p:stCondLst>
                            <p:cond delay="indefinite"/>
                          </p:stCondLst>
                          <p:childTnLst>
                            <p:par>
                              <p:cTn id="1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0 L 0 0.25 E" pathEditMode="relative" ptsTypes="">
                                          <p:cBhvr>
                                            <p:cTn id="14" dur="1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6" presetID="42" presetClass="path" presetSubtype="0" accel="50000" decel="50000" fill="hold" nodeType="afterEffect">
                                      <p:stCondLst>
                                        <p:cond delay="1000"/>
                                      </p:stCondLst>
                                      <p:childTnLst>
                                        <p:animMotion origin="layout" path="M 0 0 L 0 0.25 E" pathEditMode="relative" ptsTypes="">
                                          <p:cBhvr>
                                            <p:cTn id="17" dur="1000" spd="-100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19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2" fill="hold">
                          <p:stCondLst>
                            <p:cond delay="indefinite"/>
                          </p:stCondLst>
                          <p:childTnLst>
                            <p:par>
                              <p:cTn id="2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4" presetID="8" presetClass="emph" presetSubtype="0" fill="hold" grpId="1" nodeType="clickEffect" p14:presetBounceEnd="68000">
                                      <p:stCondLst>
                                        <p:cond delay="0"/>
                                      </p:stCondLst>
                                      <p:childTnLst>
                                        <p:animRot by="-2700000" p14:bounceEnd="68000">
                                          <p:cBhvr>
                                            <p:cTn id="25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6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7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299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0" presetID="42" presetClass="path" presetSubtype="0" accel="50000" decel="50000" fill="hold" grpId="2" nodeType="afterEffect">
                                      <p:stCondLst>
                                        <p:cond delay="200"/>
                                      </p:stCondLst>
                                      <p:childTnLst>
                                        <p:animMotion origin="layout" path="M 3.33333E-6 -2.22222E-6 L 0.38541 -2.22222E-6 " pathEditMode="relative" rAng="0" ptsTypes="AA">
                                          <p:cBhvr>
                                            <p:cTn id="31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9271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13" grpId="0" animBg="1"/>
          <p:bldP spid="13" grpId="1" animBg="1"/>
          <p:bldP spid="13" grpId="2" animBg="1"/>
          <p:bldP spid="25" grpId="0" animBg="1"/>
          <p:bldP spid="25" grpId="1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1.38889E-6 2.22222E-6 L -1.38889E-6 -0.55639 " pathEditMode="relative" rAng="0" ptsTypes="AA">
                                          <p:cBhvr>
                                            <p:cTn id="6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27833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8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0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" fill="hold">
                          <p:stCondLst>
                            <p:cond delay="indefinite"/>
                          </p:stCondLst>
                          <p:childTnLst>
                            <p:par>
                              <p:cTn id="1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0 L 0 0.25 E" pathEditMode="relative" ptsTypes="">
                                          <p:cBhvr>
                                            <p:cTn id="14" dur="1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6" presetID="42" presetClass="path" presetSubtype="0" accel="50000" decel="50000" fill="hold" nodeType="afterEffect">
                                      <p:stCondLst>
                                        <p:cond delay="1000"/>
                                      </p:stCondLst>
                                      <p:childTnLst>
                                        <p:animMotion origin="layout" path="M 0 0 L 0 0.25 E" pathEditMode="relative" ptsTypes="">
                                          <p:cBhvr>
                                            <p:cTn id="17" dur="1000" spd="-100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19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2" fill="hold">
                          <p:stCondLst>
                            <p:cond delay="indefinite"/>
                          </p:stCondLst>
                          <p:childTnLst>
                            <p:par>
                              <p:cTn id="2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4" presetID="8" presetClass="emph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2700000">
                                          <p:cBhvr>
                                            <p:cTn id="25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6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7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299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0" presetID="42" presetClass="path" presetSubtype="0" accel="50000" decel="50000" fill="hold" grpId="2" nodeType="afterEffect">
                                      <p:stCondLst>
                                        <p:cond delay="200"/>
                                      </p:stCondLst>
                                      <p:childTnLst>
                                        <p:animMotion origin="layout" path="M 3.33333E-6 -2.22222E-6 L 0.38541 -2.22222E-6 " pathEditMode="relative" rAng="0" ptsTypes="AA">
                                          <p:cBhvr>
                                            <p:cTn id="31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9271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13" grpId="0" animBg="1"/>
          <p:bldP spid="13" grpId="1" animBg="1"/>
          <p:bldP spid="13" grpId="2" animBg="1"/>
          <p:bldP spid="25" grpId="0" animBg="1"/>
          <p:bldP spid="25" grpId="1" animBg="1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直接连接符 43"/>
          <p:cNvCxnSpPr/>
          <p:nvPr/>
        </p:nvCxnSpPr>
        <p:spPr>
          <a:xfrm>
            <a:off x="-108520" y="5158927"/>
            <a:ext cx="9396536" cy="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燕尾形 49"/>
          <p:cNvSpPr/>
          <p:nvPr/>
        </p:nvSpPr>
        <p:spPr bwMode="auto">
          <a:xfrm>
            <a:off x="899592" y="490651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燕尾形 51"/>
          <p:cNvSpPr/>
          <p:nvPr/>
        </p:nvSpPr>
        <p:spPr bwMode="auto">
          <a:xfrm>
            <a:off x="2891813" y="490651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燕尾形 52"/>
          <p:cNvSpPr/>
          <p:nvPr/>
        </p:nvSpPr>
        <p:spPr bwMode="auto">
          <a:xfrm>
            <a:off x="4884034" y="490775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燕尾形 53"/>
          <p:cNvSpPr/>
          <p:nvPr/>
        </p:nvSpPr>
        <p:spPr bwMode="auto">
          <a:xfrm>
            <a:off x="6876256" y="4906513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燕尾形 54"/>
          <p:cNvSpPr/>
          <p:nvPr/>
        </p:nvSpPr>
        <p:spPr bwMode="auto">
          <a:xfrm>
            <a:off x="906488" y="4886424"/>
            <a:ext cx="1440159" cy="504825"/>
          </a:xfrm>
          <a:prstGeom prst="chevr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71076" y="2444616"/>
            <a:ext cx="49685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第一</a:t>
            </a:r>
            <a:r>
              <a:rPr lang="en-US" altLang="zh-CN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PPT</a:t>
            </a:r>
            <a:r>
              <a:rPr lang="zh-CN" alt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模板网 </a:t>
            </a:r>
            <a:r>
              <a:rPr lang="en-US" altLang="zh-CN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1"/>
              </a:rPr>
              <a:t>www.1ppt.com</a:t>
            </a:r>
            <a:r>
              <a:rPr lang="en-US" altLang="zh-CN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3160486" y="5009578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模型建立</a:t>
            </a:r>
            <a:endParaRPr lang="zh-CN" altLang="en-US" sz="14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5152707" y="5009578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实证研究</a:t>
            </a:r>
            <a:endParaRPr lang="zh-CN" altLang="en-US" sz="14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7144929" y="5005036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结论局限</a:t>
            </a:r>
            <a:endParaRPr lang="zh-CN" altLang="en-US" sz="14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1168265" y="4972247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文献综述</a:t>
            </a:r>
            <a:endParaRPr lang="zh-CN" altLang="en-US" sz="14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-108519" y="534194"/>
            <a:ext cx="4709562" cy="720080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4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产品伤害危机对品牌资产的</a:t>
            </a:r>
            <a:r>
              <a:rPr lang="zh-CN" altLang="en-US" sz="240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影响</a:t>
            </a:r>
            <a:endParaRPr lang="zh-CN" altLang="en-US" sz="24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1.11111E-6 L 0.26024 -0.0025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03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3.33333E-6 L 0.93646 0.00444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23" y="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4" grpId="0"/>
      <p:bldP spid="4" grpId="1"/>
      <p:bldP spid="13" grpId="0" animBg="1"/>
      <p:bldP spid="13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直接连接符 43"/>
          <p:cNvCxnSpPr/>
          <p:nvPr/>
        </p:nvCxnSpPr>
        <p:spPr>
          <a:xfrm>
            <a:off x="-108520" y="5158927"/>
            <a:ext cx="9396536" cy="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燕尾形 49"/>
          <p:cNvSpPr/>
          <p:nvPr/>
        </p:nvSpPr>
        <p:spPr bwMode="auto">
          <a:xfrm>
            <a:off x="899592" y="490651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燕尾形 51"/>
          <p:cNvSpPr/>
          <p:nvPr/>
        </p:nvSpPr>
        <p:spPr bwMode="auto">
          <a:xfrm>
            <a:off x="2891813" y="490651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燕尾形 52"/>
          <p:cNvSpPr/>
          <p:nvPr/>
        </p:nvSpPr>
        <p:spPr bwMode="auto">
          <a:xfrm>
            <a:off x="4884034" y="490775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燕尾形 53"/>
          <p:cNvSpPr/>
          <p:nvPr/>
        </p:nvSpPr>
        <p:spPr bwMode="auto">
          <a:xfrm>
            <a:off x="6876256" y="4906513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23728" y="1963787"/>
            <a:ext cx="4968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Explanation Here</a:t>
            </a:r>
            <a:endParaRPr lang="en-US" altLang="zh-CN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5152707" y="5009578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实证研究</a:t>
            </a:r>
            <a:endParaRPr lang="zh-CN" altLang="en-US" sz="14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7144929" y="5005036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结论局限</a:t>
            </a:r>
            <a:endParaRPr lang="zh-CN" altLang="en-US" sz="14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1168265" y="4972247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文献综述</a:t>
            </a:r>
            <a:endParaRPr lang="zh-CN" altLang="en-US" sz="14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燕尾形 14"/>
          <p:cNvSpPr/>
          <p:nvPr/>
        </p:nvSpPr>
        <p:spPr bwMode="auto">
          <a:xfrm>
            <a:off x="-1476672" y="4886424"/>
            <a:ext cx="1440159" cy="504825"/>
          </a:xfrm>
          <a:prstGeom prst="chevr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3160486" y="5009578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模型建立</a:t>
            </a:r>
            <a:endParaRPr lang="zh-CN" altLang="en-US" sz="14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3.33333E-6 L 0.47517 0.0041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750" y="1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直接连接符 43"/>
          <p:cNvCxnSpPr/>
          <p:nvPr/>
        </p:nvCxnSpPr>
        <p:spPr>
          <a:xfrm>
            <a:off x="-108520" y="5158927"/>
            <a:ext cx="9396536" cy="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燕尾形 49"/>
          <p:cNvSpPr/>
          <p:nvPr/>
        </p:nvSpPr>
        <p:spPr bwMode="auto">
          <a:xfrm>
            <a:off x="899592" y="490651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燕尾形 51"/>
          <p:cNvSpPr/>
          <p:nvPr/>
        </p:nvSpPr>
        <p:spPr bwMode="auto">
          <a:xfrm>
            <a:off x="2891813" y="490651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燕尾形 52"/>
          <p:cNvSpPr/>
          <p:nvPr/>
        </p:nvSpPr>
        <p:spPr bwMode="auto">
          <a:xfrm>
            <a:off x="4884034" y="490775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燕尾形 53"/>
          <p:cNvSpPr/>
          <p:nvPr/>
        </p:nvSpPr>
        <p:spPr bwMode="auto">
          <a:xfrm>
            <a:off x="6876256" y="4906513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23728" y="1963787"/>
            <a:ext cx="4968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Explanation Here</a:t>
            </a:r>
            <a:endParaRPr lang="en-US" altLang="zh-CN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5152707" y="5009578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实证研究</a:t>
            </a:r>
            <a:endParaRPr lang="zh-CN" altLang="en-US" sz="14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7144929" y="5005036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结论局限</a:t>
            </a:r>
            <a:endParaRPr lang="zh-CN" altLang="en-US" sz="14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1168265" y="4972247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文献综述</a:t>
            </a:r>
            <a:endParaRPr lang="zh-CN" altLang="en-US" sz="14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燕尾形 14"/>
          <p:cNvSpPr/>
          <p:nvPr/>
        </p:nvSpPr>
        <p:spPr bwMode="auto">
          <a:xfrm>
            <a:off x="-1476672" y="4886424"/>
            <a:ext cx="1440159" cy="504825"/>
          </a:xfrm>
          <a:prstGeom prst="chevr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3160486" y="5009578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模型建立</a:t>
            </a:r>
            <a:endParaRPr lang="zh-CN" altLang="en-US" sz="14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3.33333E-6 L 0.47517 0.0041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750" y="1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theme/theme1.xml><?xml version="1.0" encoding="utf-8"?>
<a:theme xmlns:a="http://schemas.openxmlformats.org/drawingml/2006/main" name="webwppDef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580</Words>
  <Application>WWO_openplatform_20200924161515-8e733aaadf</Application>
  <PresentationFormat>全屏显示(16:10)</PresentationFormat>
  <Paragraphs>186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9" baseType="lpstr">
      <vt:lpstr>Arial</vt:lpstr>
      <vt:lpstr>宋体</vt:lpstr>
      <vt:lpstr>Wingdings</vt:lpstr>
      <vt:lpstr>微软雅黑</vt:lpstr>
      <vt:lpstr>汉仪旗黑KW 55S</vt:lpstr>
      <vt:lpstr>汉仪行楷简</vt:lpstr>
      <vt:lpstr>Times New Roman</vt:lpstr>
      <vt:lpstr>Arial Unicode MS</vt:lpstr>
      <vt:lpstr>黑体</vt:lpstr>
      <vt:lpstr>汉仪中黑KW</vt:lpstr>
      <vt:lpstr>汉仪书宋二KW</vt:lpstr>
      <vt:lpstr>Calibri</vt:lpstr>
      <vt:lpstr>webwppDefTheme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Noah</dc:creator>
  <cp:lastModifiedBy>上海维湾8号机</cp:lastModifiedBy>
  <dcterms:created xsi:type="dcterms:W3CDTF">2021-12-08T11:50:38Z</dcterms:created>
  <dcterms:modified xsi:type="dcterms:W3CDTF">2021-12-08T11:50:38Z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2052-0.0.0.0</vt:lpwstr>
  </property>
</Properties>
</file>