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.jpeg" ContentType="image/jpeg"/>
  <Override PartName="/ppt/media/image40.png" ContentType="image/png"/>
  <Override PartName="/ppt/media/image33.png" ContentType="image/png"/>
  <Override PartName="/ppt/media/image13.png" ContentType="image/png"/>
  <Override PartName="/ppt/media/image1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22.png" ContentType="image/png"/>
  <Override PartName="/ppt/media/image59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30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62.png" ContentType="image/png"/>
  <Override PartName="/ppt/media/image97.png" ContentType="image/png"/>
  <Override PartName="/ppt/media/image60.png" ContentType="image/png"/>
  <Override PartName="/ppt/media/image85.png" ContentType="image/png"/>
  <Override PartName="/ppt/media/image61.png" ContentType="image/png"/>
  <Override PartName="/ppt/media/image96.png" ContentType="image/png"/>
  <Override PartName="/ppt/media/image23.png" ContentType="image/png"/>
  <Override PartName="/ppt/media/image95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38.png" ContentType="image/png"/>
  <Override PartName="/ppt/media/image80.png" ContentType="image/png"/>
  <Override PartName="/ppt/media/image15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8.png" ContentType="image/png"/>
  <Override PartName="/ppt/media/image9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34.png" ContentType="image/png"/>
  <Override PartName="/ppt/media/image8.jpeg" ContentType="image/jpeg"/>
  <Override PartName="/ppt/media/image91.png" ContentType="image/png"/>
  <Override PartName="/ppt/media/image26.png" ContentType="image/png"/>
  <Override PartName="/ppt/media/image17.png" ContentType="image/png"/>
  <Override PartName="/ppt/media/image82.png" ContentType="image/png"/>
  <Override PartName="/ppt/media/image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CA4DF-8C61-4966-983C-7DED49AA82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F0C00-B32B-453A-B2FF-34CC15D77F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F54C10-54C5-46FD-92C7-F1B246A4EF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4699D4-746F-46A4-B374-AA6264602F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EE7A5F-D3DB-4797-AF98-C5BEB750A9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7D4471-663D-4236-9960-69B6A7181F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D95AB6-523E-48BC-9289-C9102778EF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4479AE-4F49-4E51-8BCF-756F4F33A8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E8159D-625B-4927-B83E-F16DA06596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21E1C2-1B87-4A89-8C7D-3E4E1871B5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75A2BE-513A-43CB-95F9-D3368B0C56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41D13-13EE-47DC-A2A8-886B3F5CF8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189D90-5DA7-4343-B6BE-D5E15B5A37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BBB045-F7EC-4029-99D6-A3BE89354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A8A89D-46AF-4460-932D-1C2164FA32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288390-BC72-4617-8ECE-550FEDEF9E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B87154-C480-4710-8BD5-C5F88DBD3C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34C1B3-BC32-4222-BBE9-8408B51D45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86BD3-D1BB-47D5-8E20-998774A17C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B73815-853A-49E8-A5F8-77530A640E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07F5B-F943-49BA-955C-ACE75EF46C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749DA-3860-4A47-8498-43BADAA908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98BFBF-72D6-4DA0-9E8A-8665B4D877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4EC3BD-8B4E-44AA-A0A1-BC8B1D13B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&lt;pied de page&gt;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E448D-51BE-45A3-9C72-52F18B12B79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&lt;pied de page&gt;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B2F5D-58B6-44F7-8B24-8EA61C7D579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FRO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NT-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END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DEV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SUPP</a:t>
            </a: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ORT </a:t>
            </a: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DE </a:t>
            </a: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COU</a:t>
            </a: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RS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ZoneTexte 5"/>
          <p:cNvSpPr/>
          <p:nvPr/>
        </p:nvSpPr>
        <p:spPr>
          <a:xfrm>
            <a:off x="160560" y="642960"/>
            <a:ext cx="392112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Squelette HTML : html skeleton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1042920" y="1071720"/>
            <a:ext cx="7057800" cy="471456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B29639-466C-4474-B31D-8708134B3FD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604880" y="2071800"/>
            <a:ext cx="5933880" cy="2714400"/>
          </a:xfrm>
          <a:prstGeom prst="rect">
            <a:avLst/>
          </a:prstGeom>
          <a:ln w="9525">
            <a:noFill/>
          </a:ln>
        </p:spPr>
      </p:pic>
      <p:sp>
        <p:nvSpPr>
          <p:cNvPr id="181" name="ZoneTexte 4"/>
          <p:cNvSpPr/>
          <p:nvPr/>
        </p:nvSpPr>
        <p:spPr>
          <a:xfrm>
            <a:off x="490680" y="857160"/>
            <a:ext cx="314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élément html = 1 boite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291527-CA3F-44D5-A782-2665612A5C5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357120" y="928800"/>
            <a:ext cx="8471160" cy="572436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2C5D98-3EE2-4F38-9D4F-736865309A4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2786040" y="1285920"/>
            <a:ext cx="3219120" cy="4771800"/>
          </a:xfrm>
          <a:prstGeom prst="rect">
            <a:avLst/>
          </a:prstGeom>
          <a:ln w="9525">
            <a:noFill/>
          </a:ln>
        </p:spPr>
      </p:pic>
      <p:sp>
        <p:nvSpPr>
          <p:cNvPr id="186" name="ZoneTexte 4"/>
          <p:cNvSpPr/>
          <p:nvPr/>
        </p:nvSpPr>
        <p:spPr>
          <a:xfrm>
            <a:off x="276840" y="642960"/>
            <a:ext cx="881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flux = LE cours d’affichage naturel des éléments html sur une page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Forme libre 5"/>
          <p:cNvSpPr/>
          <p:nvPr/>
        </p:nvSpPr>
        <p:spPr>
          <a:xfrm>
            <a:off x="4024080" y="2544840"/>
            <a:ext cx="991800" cy="2919600"/>
          </a:xfrm>
          <a:custGeom>
            <a:avLst/>
            <a:gdLst/>
            <a:ahLst/>
            <a:rect l="l" t="t" r="r" b="b"/>
            <a:pathLst>
              <a:path w="992039" h="2920043">
                <a:moveTo>
                  <a:pt x="478767" y="0"/>
                </a:moveTo>
                <a:cubicBezTo>
                  <a:pt x="397535" y="101360"/>
                  <a:pt x="316303" y="202721"/>
                  <a:pt x="332118" y="345057"/>
                </a:cubicBezTo>
                <a:cubicBezTo>
                  <a:pt x="347933" y="487393"/>
                  <a:pt x="529087" y="743310"/>
                  <a:pt x="573657" y="854016"/>
                </a:cubicBezTo>
                <a:cubicBezTo>
                  <a:pt x="618227" y="964722"/>
                  <a:pt x="599536" y="957533"/>
                  <a:pt x="599536" y="1009291"/>
                </a:cubicBezTo>
                <a:cubicBezTo>
                  <a:pt x="599536" y="1061049"/>
                  <a:pt x="613913" y="1072551"/>
                  <a:pt x="573657" y="1164566"/>
                </a:cubicBezTo>
                <a:cubicBezTo>
                  <a:pt x="533401" y="1256581"/>
                  <a:pt x="439948" y="1436299"/>
                  <a:pt x="357997" y="1561382"/>
                </a:cubicBezTo>
                <a:cubicBezTo>
                  <a:pt x="276046" y="1686465"/>
                  <a:pt x="139461" y="1833114"/>
                  <a:pt x="81952" y="1915065"/>
                </a:cubicBezTo>
                <a:cubicBezTo>
                  <a:pt x="24443" y="1997016"/>
                  <a:pt x="0" y="2008517"/>
                  <a:pt x="12940" y="2053087"/>
                </a:cubicBezTo>
                <a:cubicBezTo>
                  <a:pt x="25880" y="2097657"/>
                  <a:pt x="69012" y="2147977"/>
                  <a:pt x="159589" y="2182483"/>
                </a:cubicBezTo>
                <a:cubicBezTo>
                  <a:pt x="250166" y="2216989"/>
                  <a:pt x="427008" y="2228491"/>
                  <a:pt x="556404" y="2260121"/>
                </a:cubicBezTo>
                <a:cubicBezTo>
                  <a:pt x="685800" y="2291751"/>
                  <a:pt x="879895" y="2327695"/>
                  <a:pt x="935967" y="2372265"/>
                </a:cubicBezTo>
                <a:cubicBezTo>
                  <a:pt x="992039" y="2416835"/>
                  <a:pt x="974786" y="2472906"/>
                  <a:pt x="892835" y="2527540"/>
                </a:cubicBezTo>
                <a:cubicBezTo>
                  <a:pt x="810884" y="2582174"/>
                  <a:pt x="527650" y="2639683"/>
                  <a:pt x="444261" y="2700068"/>
                </a:cubicBezTo>
                <a:cubicBezTo>
                  <a:pt x="360872" y="2760453"/>
                  <a:pt x="396816" y="2859657"/>
                  <a:pt x="392503" y="2889850"/>
                </a:cubicBezTo>
                <a:cubicBezTo>
                  <a:pt x="388190" y="2920043"/>
                  <a:pt x="403286" y="2900633"/>
                  <a:pt x="418382" y="2881223"/>
                </a:cubicBezTo>
              </a:path>
            </a:pathLst>
          </a:custGeom>
          <a:noFill/>
          <a:ln w="50800">
            <a:solidFill>
              <a:srgbClr val="ff0000">
                <a:alpha val="48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ZoneTexte 6"/>
          <p:cNvSpPr/>
          <p:nvPr/>
        </p:nvSpPr>
        <p:spPr>
          <a:xfrm>
            <a:off x="6890400" y="1000080"/>
            <a:ext cx="1447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ebf1de"/>
                </a:solidFill>
                <a:latin typeface="Calibri"/>
              </a:rPr>
              <a:t>SANS</a:t>
            </a:r>
            <a:r>
              <a:rPr b="1" lang="fr-FR" sz="1800" spc="-1" strike="noStrike">
                <a:solidFill>
                  <a:srgbClr val="ffff00"/>
                </a:solidFill>
                <a:latin typeface="Calibri"/>
              </a:rPr>
              <a:t> 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62EC08-5B2F-4702-90B2-860A0053818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714320" y="1285920"/>
            <a:ext cx="5933880" cy="2714400"/>
          </a:xfrm>
          <a:prstGeom prst="rect">
            <a:avLst/>
          </a:prstGeom>
          <a:ln w="9525">
            <a:noFill/>
          </a:ln>
        </p:spPr>
      </p:pic>
      <p:pic>
        <p:nvPicPr>
          <p:cNvPr id="191" name="Picture 2" descr=""/>
          <p:cNvPicPr/>
          <p:nvPr/>
        </p:nvPicPr>
        <p:blipFill>
          <a:blip r:embed="rId2"/>
          <a:stretch/>
        </p:blipFill>
        <p:spPr>
          <a:xfrm>
            <a:off x="2071800" y="4357800"/>
            <a:ext cx="5200200" cy="1733040"/>
          </a:xfrm>
          <a:prstGeom prst="rect">
            <a:avLst/>
          </a:prstGeom>
          <a:ln w="9525">
            <a:noFill/>
          </a:ln>
        </p:spPr>
      </p:pic>
      <p:sp>
        <p:nvSpPr>
          <p:cNvPr id="192" name="ZoneTexte 6"/>
          <p:cNvSpPr/>
          <p:nvPr/>
        </p:nvSpPr>
        <p:spPr>
          <a:xfrm>
            <a:off x="126360" y="714240"/>
            <a:ext cx="415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Empilement de boites dans le flux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ZoneTexte 7"/>
          <p:cNvSpPr/>
          <p:nvPr/>
        </p:nvSpPr>
        <p:spPr>
          <a:xfrm>
            <a:off x="5227200" y="642960"/>
            <a:ext cx="291528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FUSION DES MARGES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5D598-4CCA-4538-B565-411F0DD57A7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11342 L -0.00313 -0.11482 E">
                                      <p:cBhvr>
                                        <p:cTn id="5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ZoneTexte 4"/>
          <p:cNvSpPr/>
          <p:nvPr/>
        </p:nvSpPr>
        <p:spPr>
          <a:xfrm>
            <a:off x="182520" y="500040"/>
            <a:ext cx="367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ELEMENT HTML DE TYPE BLOC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/>
        </p:blipFill>
        <p:spPr>
          <a:xfrm>
            <a:off x="1214280" y="928800"/>
            <a:ext cx="6792840" cy="58003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A98C8-634C-46D5-9F83-63810DFC89B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ZoneTexte 4"/>
          <p:cNvSpPr/>
          <p:nvPr/>
        </p:nvSpPr>
        <p:spPr>
          <a:xfrm>
            <a:off x="-19440" y="500040"/>
            <a:ext cx="423360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ELEMENTS HTML DE TYPE BLOC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Rectangle 5"/>
          <p:cNvSpPr/>
          <p:nvPr/>
        </p:nvSpPr>
        <p:spPr>
          <a:xfrm>
            <a:off x="571320" y="1357200"/>
            <a:ext cx="4571640" cy="1461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 élément de type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bloc occupe tout l'espace horizontal de son élément parent (conteneur)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 et un espace vertical égal à la hauteur de son contenu, créant ainsi un bloc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0" name="Rectangle 6"/>
          <p:cNvSpPr/>
          <p:nvPr/>
        </p:nvSpPr>
        <p:spPr>
          <a:xfrm>
            <a:off x="428760" y="1214280"/>
            <a:ext cx="4857480" cy="19998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ZoneTexte 7"/>
          <p:cNvSpPr/>
          <p:nvPr/>
        </p:nvSpPr>
        <p:spPr>
          <a:xfrm>
            <a:off x="388800" y="928800"/>
            <a:ext cx="2305800" cy="333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CONTENEUR PARENT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2" name="Connecteur droit avec flèche 9"/>
          <p:cNvSpPr/>
          <p:nvPr/>
        </p:nvSpPr>
        <p:spPr>
          <a:xfrm rot="5400000">
            <a:off x="5143680" y="1928520"/>
            <a:ext cx="11426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5357880" y="2857320"/>
            <a:ext cx="1157040" cy="713880"/>
          </a:xfrm>
          <a:prstGeom prst="rect">
            <a:avLst/>
          </a:prstGeom>
          <a:ln w="9525">
            <a:noFill/>
          </a:ln>
        </p:spPr>
      </p:pic>
      <p:pic>
        <p:nvPicPr>
          <p:cNvPr id="204" name="Picture 3" descr=""/>
          <p:cNvPicPr/>
          <p:nvPr/>
        </p:nvPicPr>
        <p:blipFill>
          <a:blip r:embed="rId2"/>
          <a:stretch/>
        </p:blipFill>
        <p:spPr>
          <a:xfrm>
            <a:off x="142920" y="5214960"/>
            <a:ext cx="1599840" cy="611640"/>
          </a:xfrm>
          <a:prstGeom prst="rect">
            <a:avLst/>
          </a:prstGeom>
          <a:ln w="9525">
            <a:noFill/>
          </a:ln>
        </p:spPr>
      </p:pic>
      <p:pic>
        <p:nvPicPr>
          <p:cNvPr id="205" name="Picture 4" descr=""/>
          <p:cNvPicPr/>
          <p:nvPr/>
        </p:nvPicPr>
        <p:blipFill>
          <a:blip r:embed="rId3"/>
          <a:stretch/>
        </p:blipFill>
        <p:spPr>
          <a:xfrm>
            <a:off x="7358040" y="4357800"/>
            <a:ext cx="928440" cy="698760"/>
          </a:xfrm>
          <a:prstGeom prst="rect">
            <a:avLst/>
          </a:prstGeom>
          <a:ln w="9525">
            <a:noFill/>
          </a:ln>
        </p:spPr>
      </p:pic>
      <p:pic>
        <p:nvPicPr>
          <p:cNvPr id="206" name="Picture 5" descr=""/>
          <p:cNvPicPr/>
          <p:nvPr/>
        </p:nvPicPr>
        <p:blipFill>
          <a:blip r:embed="rId4"/>
          <a:stretch/>
        </p:blipFill>
        <p:spPr>
          <a:xfrm>
            <a:off x="6572160" y="2857320"/>
            <a:ext cx="2009520" cy="694800"/>
          </a:xfrm>
          <a:prstGeom prst="rect">
            <a:avLst/>
          </a:prstGeom>
          <a:ln w="9525">
            <a:noFill/>
          </a:ln>
        </p:spPr>
      </p:pic>
      <p:pic>
        <p:nvPicPr>
          <p:cNvPr id="207" name="Picture 6" descr=""/>
          <p:cNvPicPr/>
          <p:nvPr/>
        </p:nvPicPr>
        <p:blipFill>
          <a:blip r:embed="rId5"/>
          <a:stretch/>
        </p:blipFill>
        <p:spPr>
          <a:xfrm>
            <a:off x="6000840" y="1357200"/>
            <a:ext cx="2609640" cy="676080"/>
          </a:xfrm>
          <a:prstGeom prst="rect">
            <a:avLst/>
          </a:prstGeom>
          <a:ln w="9525">
            <a:noFill/>
          </a:ln>
        </p:spPr>
      </p:pic>
      <p:pic>
        <p:nvPicPr>
          <p:cNvPr id="208" name="Picture 7" descr=""/>
          <p:cNvPicPr/>
          <p:nvPr/>
        </p:nvPicPr>
        <p:blipFill>
          <a:blip r:embed="rId6"/>
          <a:stretch/>
        </p:blipFill>
        <p:spPr>
          <a:xfrm>
            <a:off x="1857240" y="5214960"/>
            <a:ext cx="1561680" cy="619200"/>
          </a:xfrm>
          <a:prstGeom prst="rect">
            <a:avLst/>
          </a:prstGeom>
          <a:ln w="9525">
            <a:noFill/>
          </a:ln>
        </p:spPr>
      </p:pic>
      <p:pic>
        <p:nvPicPr>
          <p:cNvPr id="209" name="Picture 8" descr=""/>
          <p:cNvPicPr/>
          <p:nvPr/>
        </p:nvPicPr>
        <p:blipFill>
          <a:blip r:embed="rId7"/>
          <a:stretch/>
        </p:blipFill>
        <p:spPr>
          <a:xfrm>
            <a:off x="3000240" y="3643200"/>
            <a:ext cx="3752640" cy="666360"/>
          </a:xfrm>
          <a:prstGeom prst="rect">
            <a:avLst/>
          </a:prstGeom>
          <a:ln w="9525">
            <a:noFill/>
          </a:ln>
        </p:spPr>
      </p:pic>
      <p:pic>
        <p:nvPicPr>
          <p:cNvPr id="210" name="Picture 9" descr=""/>
          <p:cNvPicPr/>
          <p:nvPr/>
        </p:nvPicPr>
        <p:blipFill>
          <a:blip r:embed="rId8"/>
          <a:stretch/>
        </p:blipFill>
        <p:spPr>
          <a:xfrm>
            <a:off x="6143760" y="500040"/>
            <a:ext cx="2476080" cy="676080"/>
          </a:xfrm>
          <a:prstGeom prst="rect">
            <a:avLst/>
          </a:prstGeom>
          <a:ln w="9525">
            <a:noFill/>
          </a:ln>
        </p:spPr>
      </p:pic>
      <p:pic>
        <p:nvPicPr>
          <p:cNvPr id="211" name="Picture 10" descr=""/>
          <p:cNvPicPr/>
          <p:nvPr/>
        </p:nvPicPr>
        <p:blipFill>
          <a:blip r:embed="rId9"/>
          <a:stretch/>
        </p:blipFill>
        <p:spPr>
          <a:xfrm>
            <a:off x="142920" y="4429080"/>
            <a:ext cx="2580840" cy="713880"/>
          </a:xfrm>
          <a:prstGeom prst="rect">
            <a:avLst/>
          </a:prstGeom>
          <a:ln w="9525">
            <a:noFill/>
          </a:ln>
        </p:spPr>
      </p:pic>
      <p:pic>
        <p:nvPicPr>
          <p:cNvPr id="212" name="Picture 11" descr=""/>
          <p:cNvPicPr/>
          <p:nvPr/>
        </p:nvPicPr>
        <p:blipFill>
          <a:blip r:embed="rId10"/>
          <a:stretch/>
        </p:blipFill>
        <p:spPr>
          <a:xfrm>
            <a:off x="6572160" y="2071800"/>
            <a:ext cx="2009520" cy="704520"/>
          </a:xfrm>
          <a:prstGeom prst="rect">
            <a:avLst/>
          </a:prstGeom>
          <a:ln w="9525">
            <a:noFill/>
          </a:ln>
        </p:spPr>
      </p:pic>
      <p:pic>
        <p:nvPicPr>
          <p:cNvPr id="213" name="Picture 12" descr=""/>
          <p:cNvPicPr/>
          <p:nvPr/>
        </p:nvPicPr>
        <p:blipFill>
          <a:blip r:embed="rId11"/>
          <a:stretch/>
        </p:blipFill>
        <p:spPr>
          <a:xfrm>
            <a:off x="6215040" y="5214960"/>
            <a:ext cx="2333160" cy="723600"/>
          </a:xfrm>
          <a:prstGeom prst="rect">
            <a:avLst/>
          </a:prstGeom>
          <a:ln w="9525">
            <a:noFill/>
          </a:ln>
        </p:spPr>
      </p:pic>
      <p:pic>
        <p:nvPicPr>
          <p:cNvPr id="214" name="Picture 13" descr=""/>
          <p:cNvPicPr/>
          <p:nvPr/>
        </p:nvPicPr>
        <p:blipFill>
          <a:blip r:embed="rId12"/>
          <a:stretch/>
        </p:blipFill>
        <p:spPr>
          <a:xfrm>
            <a:off x="3500280" y="4429080"/>
            <a:ext cx="1071360" cy="695160"/>
          </a:xfrm>
          <a:prstGeom prst="rect">
            <a:avLst/>
          </a:prstGeom>
          <a:ln w="9525">
            <a:noFill/>
          </a:ln>
        </p:spPr>
      </p:pic>
      <p:pic>
        <p:nvPicPr>
          <p:cNvPr id="215" name="Picture 14" descr=""/>
          <p:cNvPicPr/>
          <p:nvPr/>
        </p:nvPicPr>
        <p:blipFill>
          <a:blip r:embed="rId13"/>
          <a:stretch/>
        </p:blipFill>
        <p:spPr>
          <a:xfrm>
            <a:off x="6929280" y="3643200"/>
            <a:ext cx="1666440" cy="642600"/>
          </a:xfrm>
          <a:prstGeom prst="rect">
            <a:avLst/>
          </a:prstGeom>
          <a:ln w="9525">
            <a:noFill/>
          </a:ln>
        </p:spPr>
      </p:pic>
      <p:pic>
        <p:nvPicPr>
          <p:cNvPr id="216" name="Picture 15" descr=""/>
          <p:cNvPicPr/>
          <p:nvPr/>
        </p:nvPicPr>
        <p:blipFill>
          <a:blip r:embed="rId14"/>
          <a:stretch/>
        </p:blipFill>
        <p:spPr>
          <a:xfrm>
            <a:off x="1071360" y="3643200"/>
            <a:ext cx="1761840" cy="676080"/>
          </a:xfrm>
          <a:prstGeom prst="rect">
            <a:avLst/>
          </a:prstGeom>
          <a:ln w="9525">
            <a:noFill/>
          </a:ln>
        </p:spPr>
      </p:pic>
      <p:pic>
        <p:nvPicPr>
          <p:cNvPr id="217" name="Picture 16" descr=""/>
          <p:cNvPicPr/>
          <p:nvPr/>
        </p:nvPicPr>
        <p:blipFill>
          <a:blip r:embed="rId15"/>
          <a:stretch/>
        </p:blipFill>
        <p:spPr>
          <a:xfrm>
            <a:off x="4643280" y="4429080"/>
            <a:ext cx="1847520" cy="694800"/>
          </a:xfrm>
          <a:prstGeom prst="rect">
            <a:avLst/>
          </a:prstGeom>
          <a:ln w="9525">
            <a:noFill/>
          </a:ln>
        </p:spPr>
      </p:pic>
      <p:pic>
        <p:nvPicPr>
          <p:cNvPr id="218" name="Picture 17" descr=""/>
          <p:cNvPicPr/>
          <p:nvPr/>
        </p:nvPicPr>
        <p:blipFill>
          <a:blip r:embed="rId16"/>
          <a:stretch/>
        </p:blipFill>
        <p:spPr>
          <a:xfrm>
            <a:off x="3571920" y="5214960"/>
            <a:ext cx="1885680" cy="67608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593AEA-6F69-4374-BD34-A7E00F8BD8F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ZoneTexte 4"/>
          <p:cNvSpPr/>
          <p:nvPr/>
        </p:nvSpPr>
        <p:spPr>
          <a:xfrm>
            <a:off x="286920" y="571320"/>
            <a:ext cx="25707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MEMENTO SUR CSS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428760" y="1571760"/>
            <a:ext cx="6419520" cy="342720"/>
          </a:xfrm>
          <a:prstGeom prst="rect">
            <a:avLst/>
          </a:prstGeom>
          <a:ln w="9525">
            <a:noFill/>
          </a:ln>
        </p:spPr>
      </p:pic>
      <p:sp>
        <p:nvSpPr>
          <p:cNvPr id="222" name="ZoneTexte 6"/>
          <p:cNvSpPr/>
          <p:nvPr/>
        </p:nvSpPr>
        <p:spPr>
          <a:xfrm>
            <a:off x="89640" y="1143000"/>
            <a:ext cx="420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En section &lt;head&gt; du fichier .html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3" name="Picture 3" descr=""/>
          <p:cNvPicPr/>
          <p:nvPr/>
        </p:nvPicPr>
        <p:blipFill>
          <a:blip r:embed="rId2"/>
          <a:stretch/>
        </p:blipFill>
        <p:spPr>
          <a:xfrm>
            <a:off x="7215120" y="1428840"/>
            <a:ext cx="1742760" cy="4790880"/>
          </a:xfrm>
          <a:prstGeom prst="rect">
            <a:avLst/>
          </a:prstGeom>
          <a:ln w="9525">
            <a:noFill/>
          </a:ln>
        </p:spPr>
      </p:pic>
      <p:pic>
        <p:nvPicPr>
          <p:cNvPr id="224" name="Picture 4" descr=""/>
          <p:cNvPicPr/>
          <p:nvPr/>
        </p:nvPicPr>
        <p:blipFill>
          <a:blip r:embed="rId3"/>
          <a:stretch/>
        </p:blipFill>
        <p:spPr>
          <a:xfrm>
            <a:off x="2143080" y="2000160"/>
            <a:ext cx="2128680" cy="1356840"/>
          </a:xfrm>
          <a:prstGeom prst="rect">
            <a:avLst/>
          </a:prstGeom>
          <a:ln w="9525">
            <a:noFill/>
          </a:ln>
        </p:spPr>
      </p:pic>
      <p:sp>
        <p:nvSpPr>
          <p:cNvPr id="225" name="Forme libre 10"/>
          <p:cNvSpPr/>
          <p:nvPr/>
        </p:nvSpPr>
        <p:spPr>
          <a:xfrm>
            <a:off x="4365000" y="1872000"/>
            <a:ext cx="412200" cy="353160"/>
          </a:xfrm>
          <a:custGeom>
            <a:avLst/>
            <a:gdLst/>
            <a:ahLst/>
            <a:rect l="l" t="t" r="r" b="b"/>
            <a:pathLst>
              <a:path w="412630" h="353683">
                <a:moveTo>
                  <a:pt x="198408" y="0"/>
                </a:moveTo>
                <a:cubicBezTo>
                  <a:pt x="305519" y="86983"/>
                  <a:pt x="412630" y="173966"/>
                  <a:pt x="379562" y="232913"/>
                </a:cubicBezTo>
                <a:cubicBezTo>
                  <a:pt x="346494" y="291860"/>
                  <a:pt x="173247" y="322771"/>
                  <a:pt x="0" y="353683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Forme libre 11"/>
          <p:cNvSpPr/>
          <p:nvPr/>
        </p:nvSpPr>
        <p:spPr>
          <a:xfrm>
            <a:off x="4286160" y="1857240"/>
            <a:ext cx="2214360" cy="1281960"/>
          </a:xfrm>
          <a:custGeom>
            <a:avLst/>
            <a:gdLst/>
            <a:ahLst/>
            <a:rect l="l" t="t" r="r" b="b"/>
            <a:pathLst>
              <a:path w="412630" h="353683">
                <a:moveTo>
                  <a:pt x="198408" y="0"/>
                </a:moveTo>
                <a:cubicBezTo>
                  <a:pt x="305519" y="86983"/>
                  <a:pt x="412630" y="173966"/>
                  <a:pt x="379562" y="232913"/>
                </a:cubicBezTo>
                <a:cubicBezTo>
                  <a:pt x="346494" y="291860"/>
                  <a:pt x="173247" y="322771"/>
                  <a:pt x="0" y="353683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ZoneTexte 12"/>
          <p:cNvSpPr/>
          <p:nvPr/>
        </p:nvSpPr>
        <p:spPr>
          <a:xfrm>
            <a:off x="6003720" y="1000080"/>
            <a:ext cx="3480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En section &lt;head&gt; toujours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ZoneTexte 13"/>
          <p:cNvSpPr/>
          <p:nvPr/>
        </p:nvSpPr>
        <p:spPr>
          <a:xfrm>
            <a:off x="2238480" y="571320"/>
            <a:ext cx="5131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Lier une feuille de style avec le fichier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Flèche vers le bas 14"/>
          <p:cNvSpPr/>
          <p:nvPr/>
        </p:nvSpPr>
        <p:spPr>
          <a:xfrm rot="2419200">
            <a:off x="8215560" y="1499760"/>
            <a:ext cx="356760" cy="49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5" descr=""/>
          <p:cNvPicPr/>
          <p:nvPr/>
        </p:nvPicPr>
        <p:blipFill>
          <a:blip r:embed="rId4"/>
          <a:stretch/>
        </p:blipFill>
        <p:spPr>
          <a:xfrm>
            <a:off x="857160" y="3429000"/>
            <a:ext cx="2089800" cy="2976120"/>
          </a:xfrm>
          <a:prstGeom prst="rect">
            <a:avLst/>
          </a:prstGeom>
          <a:ln w="9525">
            <a:noFill/>
          </a:ln>
        </p:spPr>
      </p:pic>
      <p:sp>
        <p:nvSpPr>
          <p:cNvPr id="231" name="Forme libre 16"/>
          <p:cNvSpPr/>
          <p:nvPr/>
        </p:nvSpPr>
        <p:spPr>
          <a:xfrm>
            <a:off x="1115640" y="3093840"/>
            <a:ext cx="937080" cy="321840"/>
          </a:xfrm>
          <a:custGeom>
            <a:avLst/>
            <a:gdLst/>
            <a:ahLst/>
            <a:rect l="l" t="t" r="r" b="b"/>
            <a:pathLst>
              <a:path w="937404" h="322052">
                <a:moveTo>
                  <a:pt x="937404" y="37381"/>
                </a:moveTo>
                <a:cubicBezTo>
                  <a:pt x="689394" y="18690"/>
                  <a:pt x="441385" y="0"/>
                  <a:pt x="290423" y="2875"/>
                </a:cubicBezTo>
                <a:cubicBezTo>
                  <a:pt x="139461" y="5751"/>
                  <a:pt x="63260" y="1438"/>
                  <a:pt x="31630" y="54634"/>
                </a:cubicBezTo>
                <a:cubicBezTo>
                  <a:pt x="0" y="107830"/>
                  <a:pt x="50321" y="214941"/>
                  <a:pt x="100642" y="322052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Flèche droite 17"/>
          <p:cNvSpPr/>
          <p:nvPr/>
        </p:nvSpPr>
        <p:spPr>
          <a:xfrm>
            <a:off x="71280" y="1500120"/>
            <a:ext cx="42840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1BE10E-8B27-4CC2-A20C-E316E4FBFF8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ZoneTexte 5"/>
          <p:cNvSpPr/>
          <p:nvPr/>
        </p:nvSpPr>
        <p:spPr>
          <a:xfrm>
            <a:off x="286920" y="571320"/>
            <a:ext cx="25707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MEMENTO SUR CSS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500040" y="1000080"/>
            <a:ext cx="6110280" cy="571320"/>
          </a:xfrm>
          <a:prstGeom prst="rect">
            <a:avLst/>
          </a:prstGeom>
          <a:ln w="9525">
            <a:noFill/>
          </a:ln>
        </p:spPr>
      </p:pic>
      <p:pic>
        <p:nvPicPr>
          <p:cNvPr id="236" name="Picture 3" descr=""/>
          <p:cNvPicPr/>
          <p:nvPr/>
        </p:nvPicPr>
        <p:blipFill>
          <a:blip r:embed="rId2"/>
          <a:stretch/>
        </p:blipFill>
        <p:spPr>
          <a:xfrm>
            <a:off x="3000240" y="2071800"/>
            <a:ext cx="2857320" cy="563040"/>
          </a:xfrm>
          <a:prstGeom prst="rect">
            <a:avLst/>
          </a:prstGeom>
          <a:ln w="9525"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3"/>
          <a:stretch/>
        </p:blipFill>
        <p:spPr>
          <a:xfrm>
            <a:off x="2357280" y="3214800"/>
            <a:ext cx="4859640" cy="228564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07D2F-BB19-443F-8253-ADFB7646BBAE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ZoneTexte 5"/>
          <p:cNvSpPr/>
          <p:nvPr/>
        </p:nvSpPr>
        <p:spPr>
          <a:xfrm>
            <a:off x="286920" y="571320"/>
            <a:ext cx="25707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MEMENTO SUR CSS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500040" y="1000080"/>
            <a:ext cx="6110280" cy="571320"/>
          </a:xfrm>
          <a:prstGeom prst="rect">
            <a:avLst/>
          </a:prstGeom>
          <a:ln w="9525">
            <a:noFill/>
          </a:ln>
        </p:spPr>
      </p:pic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1206000" y="1643040"/>
            <a:ext cx="6015600" cy="1928520"/>
          </a:xfrm>
          <a:prstGeom prst="rect">
            <a:avLst/>
          </a:prstGeom>
          <a:ln w="9525">
            <a:noFill/>
          </a:ln>
        </p:spPr>
      </p:pic>
      <p:pic>
        <p:nvPicPr>
          <p:cNvPr id="242" name="Picture 3" descr=""/>
          <p:cNvPicPr/>
          <p:nvPr/>
        </p:nvPicPr>
        <p:blipFill>
          <a:blip r:embed="rId3"/>
          <a:stretch/>
        </p:blipFill>
        <p:spPr>
          <a:xfrm>
            <a:off x="1500120" y="3643200"/>
            <a:ext cx="5669280" cy="1928520"/>
          </a:xfrm>
          <a:prstGeom prst="rect">
            <a:avLst/>
          </a:prstGeom>
          <a:ln w="9525">
            <a:noFill/>
          </a:ln>
        </p:spPr>
      </p:pic>
      <p:sp>
        <p:nvSpPr>
          <p:cNvPr id="243" name="ZoneTexte 10"/>
          <p:cNvSpPr/>
          <p:nvPr/>
        </p:nvSpPr>
        <p:spPr>
          <a:xfrm>
            <a:off x="316800" y="2286000"/>
            <a:ext cx="8168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ZoneTexte 11"/>
          <p:cNvSpPr/>
          <p:nvPr/>
        </p:nvSpPr>
        <p:spPr>
          <a:xfrm>
            <a:off x="374040" y="4429080"/>
            <a:ext cx="6292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Rectangle à coins arrondis 12"/>
          <p:cNvSpPr/>
          <p:nvPr/>
        </p:nvSpPr>
        <p:spPr>
          <a:xfrm>
            <a:off x="1714320" y="1643040"/>
            <a:ext cx="1856880" cy="28548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 à coins arrondis 13"/>
          <p:cNvSpPr/>
          <p:nvPr/>
        </p:nvSpPr>
        <p:spPr>
          <a:xfrm>
            <a:off x="1500120" y="3714840"/>
            <a:ext cx="1714320" cy="28548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108EA3-EC1A-4644-8DAB-1A69540D8D7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371600" y="2766960"/>
            <a:ext cx="6400440" cy="1323720"/>
          </a:xfrm>
          <a:prstGeom prst="rect">
            <a:avLst/>
          </a:prstGeom>
          <a:ln w="9525">
            <a:noFill/>
          </a:ln>
        </p:spPr>
      </p:pic>
      <p:sp>
        <p:nvSpPr>
          <p:cNvPr id="86" name="ZoneTexte 4"/>
          <p:cNvSpPr/>
          <p:nvPr/>
        </p:nvSpPr>
        <p:spPr>
          <a:xfrm>
            <a:off x="-497160" y="571320"/>
            <a:ext cx="10163520" cy="363960"/>
          </a:xfrm>
          <a:prstGeom prst="rect">
            <a:avLst/>
          </a:prstGeom>
          <a:solidFill>
            <a:srgbClr val="ffff00"/>
          </a:solidFill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RAPPELS DES LOCALISATIONS DES APPELATIONS, DES LANGAGES, DES TRANSACTIONS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Rectangle à coins arrondis 5"/>
          <p:cNvSpPr/>
          <p:nvPr/>
        </p:nvSpPr>
        <p:spPr>
          <a:xfrm>
            <a:off x="135720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Rectangle à coins arrondis 6"/>
          <p:cNvSpPr/>
          <p:nvPr/>
        </p:nvSpPr>
        <p:spPr>
          <a:xfrm>
            <a:off x="392904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SERVEUR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Rectangle à coins arrondis 7"/>
          <p:cNvSpPr/>
          <p:nvPr/>
        </p:nvSpPr>
        <p:spPr>
          <a:xfrm>
            <a:off x="642924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SERVEUR BDD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ZoneTexte 8"/>
          <p:cNvSpPr/>
          <p:nvPr/>
        </p:nvSpPr>
        <p:spPr>
          <a:xfrm>
            <a:off x="1323000" y="1143000"/>
            <a:ext cx="151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ZoneTexte 9"/>
          <p:cNvSpPr/>
          <p:nvPr/>
        </p:nvSpPr>
        <p:spPr>
          <a:xfrm>
            <a:off x="6475680" y="1143000"/>
            <a:ext cx="135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ZoneTexte 10"/>
          <p:cNvSpPr/>
          <p:nvPr/>
        </p:nvSpPr>
        <p:spPr>
          <a:xfrm>
            <a:off x="-180720" y="2357280"/>
            <a:ext cx="143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LOGICIELS-&gt;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3" name="ZoneTexte 11"/>
          <p:cNvSpPr/>
          <p:nvPr/>
        </p:nvSpPr>
        <p:spPr>
          <a:xfrm>
            <a:off x="1237680" y="2357280"/>
            <a:ext cx="164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ZoneTexte 12"/>
          <p:cNvSpPr/>
          <p:nvPr/>
        </p:nvSpPr>
        <p:spPr>
          <a:xfrm>
            <a:off x="3378960" y="2357280"/>
            <a:ext cx="2554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APACHE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SERVEUR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sous node.js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" name="ZoneTexte 13"/>
          <p:cNvSpPr/>
          <p:nvPr/>
        </p:nvSpPr>
        <p:spPr>
          <a:xfrm>
            <a:off x="6727680" y="2357280"/>
            <a:ext cx="96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ZoneTexte 14"/>
          <p:cNvSpPr/>
          <p:nvPr/>
        </p:nvSpPr>
        <p:spPr>
          <a:xfrm>
            <a:off x="-174960" y="4071960"/>
            <a:ext cx="1487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LANGAGES-&gt;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" name="ZoneTexte 15"/>
          <p:cNvSpPr/>
          <p:nvPr/>
        </p:nvSpPr>
        <p:spPr>
          <a:xfrm>
            <a:off x="-140760" y="2071800"/>
            <a:ext cx="164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Exemples 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" name="ZoneTexte 16"/>
          <p:cNvSpPr/>
          <p:nvPr/>
        </p:nvSpPr>
        <p:spPr>
          <a:xfrm>
            <a:off x="1357200" y="407196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" name="ZoneTexte 17"/>
          <p:cNvSpPr/>
          <p:nvPr/>
        </p:nvSpPr>
        <p:spPr>
          <a:xfrm>
            <a:off x="-280080" y="4500720"/>
            <a:ext cx="221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LANGAGES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DE DESCRIPTIONS-&gt;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0" name="ZoneTexte 18"/>
          <p:cNvSpPr/>
          <p:nvPr/>
        </p:nvSpPr>
        <p:spPr>
          <a:xfrm>
            <a:off x="4143240" y="421488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" name="ZoneTexte 19"/>
          <p:cNvSpPr/>
          <p:nvPr/>
        </p:nvSpPr>
        <p:spPr>
          <a:xfrm>
            <a:off x="4071960" y="3857760"/>
            <a:ext cx="1272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2" name="ZoneTexte 20"/>
          <p:cNvSpPr/>
          <p:nvPr/>
        </p:nvSpPr>
        <p:spPr>
          <a:xfrm>
            <a:off x="1602720" y="4714920"/>
            <a:ext cx="816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ZoneTexte 21"/>
          <p:cNvSpPr/>
          <p:nvPr/>
        </p:nvSpPr>
        <p:spPr>
          <a:xfrm>
            <a:off x="1588320" y="5572080"/>
            <a:ext cx="62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" name="ZoneTexte 22"/>
          <p:cNvSpPr/>
          <p:nvPr/>
        </p:nvSpPr>
        <p:spPr>
          <a:xfrm>
            <a:off x="4253760" y="4572000"/>
            <a:ext cx="961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C/C++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ZoneTexte 23"/>
          <p:cNvSpPr/>
          <p:nvPr/>
        </p:nvSpPr>
        <p:spPr>
          <a:xfrm>
            <a:off x="6956640" y="4071960"/>
            <a:ext cx="63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ZoneTexte 24"/>
          <p:cNvSpPr/>
          <p:nvPr/>
        </p:nvSpPr>
        <p:spPr>
          <a:xfrm>
            <a:off x="6715080" y="435780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000320" y="5357880"/>
            <a:ext cx="1428480" cy="940680"/>
          </a:xfrm>
          <a:prstGeom prst="rect">
            <a:avLst/>
          </a:prstGeom>
          <a:ln w="9525"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3"/>
          <a:stretch/>
        </p:blipFill>
        <p:spPr>
          <a:xfrm>
            <a:off x="6000840" y="5429160"/>
            <a:ext cx="1856880" cy="887760"/>
          </a:xfrm>
          <a:prstGeom prst="rect">
            <a:avLst/>
          </a:prstGeom>
          <a:ln w="9525">
            <a:noFill/>
          </a:ln>
        </p:spPr>
      </p:pic>
      <p:sp>
        <p:nvSpPr>
          <p:cNvPr id="109" name="Flèche gauche 27"/>
          <p:cNvSpPr/>
          <p:nvPr/>
        </p:nvSpPr>
        <p:spPr>
          <a:xfrm>
            <a:off x="5500800" y="5643720"/>
            <a:ext cx="356760" cy="3567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Flèche vers le haut 28"/>
          <p:cNvSpPr/>
          <p:nvPr/>
        </p:nvSpPr>
        <p:spPr>
          <a:xfrm>
            <a:off x="4500720" y="4929120"/>
            <a:ext cx="428400" cy="285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égende encadrée 2 29"/>
          <p:cNvSpPr/>
          <p:nvPr/>
        </p:nvSpPr>
        <p:spPr>
          <a:xfrm>
            <a:off x="928800" y="5929200"/>
            <a:ext cx="2285640" cy="499680"/>
          </a:xfrm>
          <a:prstGeom prst="borderCallout2">
            <a:avLst>
              <a:gd name="adj1" fmla="val -27827"/>
              <a:gd name="adj2" fmla="val 79214"/>
              <a:gd name="adj3" fmla="val -122705"/>
              <a:gd name="adj4" fmla="val 79936"/>
              <a:gd name="adj5" fmla="val -520596"/>
              <a:gd name="adj6" fmla="val 101634"/>
            </a:avLst>
          </a:prstGeom>
          <a:solidFill>
            <a:schemeClr val="bg1"/>
          </a:solidFill>
          <a:ln>
            <a:solidFill>
              <a:srgbClr val="000000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REQUETE HTTP /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RESPONSE 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E43ADB-26AD-4441-AB27-3DEF998AC37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ZoneTexte 5"/>
          <p:cNvSpPr/>
          <p:nvPr/>
        </p:nvSpPr>
        <p:spPr>
          <a:xfrm>
            <a:off x="286920" y="571320"/>
            <a:ext cx="25707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MEMENTO SUR CSS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500040" y="1000080"/>
            <a:ext cx="6110280" cy="571320"/>
          </a:xfrm>
          <a:prstGeom prst="rect">
            <a:avLst/>
          </a:prstGeom>
          <a:ln w="9525"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2"/>
          <a:stretch/>
        </p:blipFill>
        <p:spPr>
          <a:xfrm>
            <a:off x="1785960" y="2071800"/>
            <a:ext cx="5000400" cy="399600"/>
          </a:xfrm>
          <a:prstGeom prst="rect">
            <a:avLst/>
          </a:prstGeom>
          <a:ln w="9525"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3"/>
          <a:stretch/>
        </p:blipFill>
        <p:spPr>
          <a:xfrm>
            <a:off x="1714320" y="3071880"/>
            <a:ext cx="5132520" cy="1385640"/>
          </a:xfrm>
          <a:prstGeom prst="rect">
            <a:avLst/>
          </a:prstGeom>
          <a:ln w="9525">
            <a:noFill/>
          </a:ln>
        </p:spPr>
      </p:pic>
      <p:sp>
        <p:nvSpPr>
          <p:cNvPr id="252" name="Rectangle à coins arrondis 10"/>
          <p:cNvSpPr/>
          <p:nvPr/>
        </p:nvSpPr>
        <p:spPr>
          <a:xfrm>
            <a:off x="2286000" y="2000160"/>
            <a:ext cx="2142720" cy="49968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ectangle à coins arrondis 11"/>
          <p:cNvSpPr/>
          <p:nvPr/>
        </p:nvSpPr>
        <p:spPr>
          <a:xfrm>
            <a:off x="1714320" y="3071880"/>
            <a:ext cx="1856880" cy="35676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ZoneTexte 12"/>
          <p:cNvSpPr/>
          <p:nvPr/>
        </p:nvSpPr>
        <p:spPr>
          <a:xfrm>
            <a:off x="316800" y="2143080"/>
            <a:ext cx="8168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5" name="ZoneTexte 13"/>
          <p:cNvSpPr/>
          <p:nvPr/>
        </p:nvSpPr>
        <p:spPr>
          <a:xfrm>
            <a:off x="445320" y="3286080"/>
            <a:ext cx="6292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6" name="Rectangle 14"/>
          <p:cNvSpPr/>
          <p:nvPr/>
        </p:nvSpPr>
        <p:spPr>
          <a:xfrm>
            <a:off x="714240" y="5572080"/>
            <a:ext cx="7572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https://www.ionos.fr/digitalguide/sites-internet/web-design/apprendre-le-css-avec-simplicite/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775687-9E0B-4260-B6E2-672E14CCB1E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Rectangle 4"/>
          <p:cNvSpPr/>
          <p:nvPr/>
        </p:nvSpPr>
        <p:spPr>
          <a:xfrm>
            <a:off x="-86040" y="571320"/>
            <a:ext cx="425160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ELEMENT HTML DE TYPE INLINE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714240" y="1428840"/>
            <a:ext cx="7562520" cy="856800"/>
          </a:xfrm>
          <a:prstGeom prst="rect">
            <a:avLst/>
          </a:prstGeom>
          <a:ln w="9525">
            <a:noFill/>
          </a:ln>
        </p:spPr>
      </p:pic>
      <p:pic>
        <p:nvPicPr>
          <p:cNvPr id="260" name="Picture 3" descr=""/>
          <p:cNvPicPr/>
          <p:nvPr/>
        </p:nvPicPr>
        <p:blipFill>
          <a:blip r:embed="rId2"/>
          <a:stretch/>
        </p:blipFill>
        <p:spPr>
          <a:xfrm>
            <a:off x="714240" y="2295360"/>
            <a:ext cx="7572240" cy="847440"/>
          </a:xfrm>
          <a:prstGeom prst="rect">
            <a:avLst/>
          </a:prstGeom>
          <a:ln w="9525">
            <a:noFill/>
          </a:ln>
        </p:spPr>
      </p:pic>
      <p:pic>
        <p:nvPicPr>
          <p:cNvPr id="261" name="Picture 4" descr=""/>
          <p:cNvPicPr/>
          <p:nvPr/>
        </p:nvPicPr>
        <p:blipFill>
          <a:blip r:embed="rId3"/>
          <a:stretch/>
        </p:blipFill>
        <p:spPr>
          <a:xfrm>
            <a:off x="714240" y="3162240"/>
            <a:ext cx="7572240" cy="1123560"/>
          </a:xfrm>
          <a:prstGeom prst="rect">
            <a:avLst/>
          </a:prstGeom>
          <a:ln w="9525">
            <a:noFill/>
          </a:ln>
        </p:spPr>
      </p:pic>
      <p:pic>
        <p:nvPicPr>
          <p:cNvPr id="262" name="Picture 5" descr=""/>
          <p:cNvPicPr/>
          <p:nvPr/>
        </p:nvPicPr>
        <p:blipFill>
          <a:blip r:embed="rId4"/>
          <a:stretch/>
        </p:blipFill>
        <p:spPr>
          <a:xfrm>
            <a:off x="714240" y="4334040"/>
            <a:ext cx="7572240" cy="809280"/>
          </a:xfrm>
          <a:prstGeom prst="rect">
            <a:avLst/>
          </a:prstGeom>
          <a:ln w="9525">
            <a:noFill/>
          </a:ln>
        </p:spPr>
      </p:pic>
      <p:pic>
        <p:nvPicPr>
          <p:cNvPr id="263" name="Picture 6" descr=""/>
          <p:cNvPicPr/>
          <p:nvPr/>
        </p:nvPicPr>
        <p:blipFill>
          <a:blip r:embed="rId5"/>
          <a:stretch/>
        </p:blipFill>
        <p:spPr>
          <a:xfrm>
            <a:off x="642960" y="5143680"/>
            <a:ext cx="7714800" cy="9997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51A034-D39B-4506-A632-0E9397D5192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571320" y="1500120"/>
            <a:ext cx="475920" cy="380520"/>
          </a:xfrm>
          <a:prstGeom prst="rect">
            <a:avLst/>
          </a:prstGeom>
          <a:ln w="9525">
            <a:noFill/>
          </a:ln>
        </p:spPr>
      </p:pic>
      <p:pic>
        <p:nvPicPr>
          <p:cNvPr id="266" name="Picture 3" descr=""/>
          <p:cNvPicPr/>
          <p:nvPr/>
        </p:nvPicPr>
        <p:blipFill>
          <a:blip r:embed="rId2"/>
          <a:stretch/>
        </p:blipFill>
        <p:spPr>
          <a:xfrm>
            <a:off x="1214280" y="1500120"/>
            <a:ext cx="571320" cy="384480"/>
          </a:xfrm>
          <a:prstGeom prst="rect">
            <a:avLst/>
          </a:prstGeom>
          <a:ln w="9525">
            <a:noFill/>
          </a:ln>
        </p:spPr>
      </p:pic>
      <p:sp>
        <p:nvSpPr>
          <p:cNvPr id="267" name="Rectangle 5"/>
          <p:cNvSpPr/>
          <p:nvPr/>
        </p:nvSpPr>
        <p:spPr>
          <a:xfrm>
            <a:off x="-86040" y="571320"/>
            <a:ext cx="425160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ELEMENT HTML DE TYPE INLINE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68" name="Picture 4" descr=""/>
          <p:cNvPicPr/>
          <p:nvPr/>
        </p:nvPicPr>
        <p:blipFill>
          <a:blip r:embed="rId3"/>
          <a:stretch/>
        </p:blipFill>
        <p:spPr>
          <a:xfrm>
            <a:off x="1928880" y="1500120"/>
            <a:ext cx="928440" cy="362520"/>
          </a:xfrm>
          <a:prstGeom prst="rect">
            <a:avLst/>
          </a:prstGeom>
          <a:ln w="9525">
            <a:noFill/>
          </a:ln>
        </p:spPr>
      </p:pic>
      <p:pic>
        <p:nvPicPr>
          <p:cNvPr id="269" name="Picture 5" descr=""/>
          <p:cNvPicPr/>
          <p:nvPr/>
        </p:nvPicPr>
        <p:blipFill>
          <a:blip r:embed="rId4"/>
          <a:stretch/>
        </p:blipFill>
        <p:spPr>
          <a:xfrm>
            <a:off x="3000240" y="1500120"/>
            <a:ext cx="664560" cy="356760"/>
          </a:xfrm>
          <a:prstGeom prst="rect">
            <a:avLst/>
          </a:prstGeom>
          <a:ln w="9525">
            <a:noFill/>
          </a:ln>
        </p:spPr>
      </p:pic>
      <p:pic>
        <p:nvPicPr>
          <p:cNvPr id="270" name="Picture 6" descr=""/>
          <p:cNvPicPr/>
          <p:nvPr/>
        </p:nvPicPr>
        <p:blipFill>
          <a:blip r:embed="rId5"/>
          <a:stretch/>
        </p:blipFill>
        <p:spPr>
          <a:xfrm>
            <a:off x="3786120" y="1500120"/>
            <a:ext cx="852120" cy="356760"/>
          </a:xfrm>
          <a:prstGeom prst="rect">
            <a:avLst/>
          </a:prstGeom>
          <a:ln w="9525">
            <a:noFill/>
          </a:ln>
        </p:spPr>
      </p:pic>
      <p:pic>
        <p:nvPicPr>
          <p:cNvPr id="271" name="Picture 7" descr=""/>
          <p:cNvPicPr/>
          <p:nvPr/>
        </p:nvPicPr>
        <p:blipFill>
          <a:blip r:embed="rId6"/>
          <a:stretch/>
        </p:blipFill>
        <p:spPr>
          <a:xfrm>
            <a:off x="4786200" y="1500120"/>
            <a:ext cx="1083240" cy="356760"/>
          </a:xfrm>
          <a:prstGeom prst="rect">
            <a:avLst/>
          </a:prstGeom>
          <a:ln w="9525">
            <a:noFill/>
          </a:ln>
        </p:spPr>
      </p:pic>
      <p:pic>
        <p:nvPicPr>
          <p:cNvPr id="272" name="Picture 8" descr=""/>
          <p:cNvPicPr/>
          <p:nvPr/>
        </p:nvPicPr>
        <p:blipFill>
          <a:blip r:embed="rId7"/>
          <a:stretch/>
        </p:blipFill>
        <p:spPr>
          <a:xfrm>
            <a:off x="6000840" y="1500120"/>
            <a:ext cx="944640" cy="356760"/>
          </a:xfrm>
          <a:prstGeom prst="rect">
            <a:avLst/>
          </a:prstGeom>
          <a:ln w="9525">
            <a:noFill/>
          </a:ln>
        </p:spPr>
      </p:pic>
      <p:pic>
        <p:nvPicPr>
          <p:cNvPr id="273" name="Picture 9" descr=""/>
          <p:cNvPicPr/>
          <p:nvPr/>
        </p:nvPicPr>
        <p:blipFill>
          <a:blip r:embed="rId8"/>
          <a:stretch/>
        </p:blipFill>
        <p:spPr>
          <a:xfrm>
            <a:off x="7072200" y="1500120"/>
            <a:ext cx="861120" cy="356760"/>
          </a:xfrm>
          <a:prstGeom prst="rect">
            <a:avLst/>
          </a:prstGeom>
          <a:ln w="9525">
            <a:noFill/>
          </a:ln>
        </p:spPr>
      </p:pic>
      <p:pic>
        <p:nvPicPr>
          <p:cNvPr id="274" name="Picture 10" descr=""/>
          <p:cNvPicPr/>
          <p:nvPr/>
        </p:nvPicPr>
        <p:blipFill>
          <a:blip r:embed="rId9"/>
          <a:stretch/>
        </p:blipFill>
        <p:spPr>
          <a:xfrm>
            <a:off x="571320" y="2071800"/>
            <a:ext cx="1146960" cy="356760"/>
          </a:xfrm>
          <a:prstGeom prst="rect">
            <a:avLst/>
          </a:prstGeom>
          <a:ln w="9525">
            <a:noFill/>
          </a:ln>
        </p:spPr>
      </p:pic>
      <p:pic>
        <p:nvPicPr>
          <p:cNvPr id="275" name="Picture 11" descr=""/>
          <p:cNvPicPr/>
          <p:nvPr/>
        </p:nvPicPr>
        <p:blipFill>
          <a:blip r:embed="rId10"/>
          <a:stretch/>
        </p:blipFill>
        <p:spPr>
          <a:xfrm>
            <a:off x="1928880" y="2071800"/>
            <a:ext cx="913680" cy="356760"/>
          </a:xfrm>
          <a:prstGeom prst="rect">
            <a:avLst/>
          </a:prstGeom>
          <a:ln w="9525">
            <a:noFill/>
          </a:ln>
        </p:spPr>
      </p:pic>
      <p:pic>
        <p:nvPicPr>
          <p:cNvPr id="276" name="Picture 12" descr=""/>
          <p:cNvPicPr/>
          <p:nvPr/>
        </p:nvPicPr>
        <p:blipFill>
          <a:blip r:embed="rId11"/>
          <a:stretch/>
        </p:blipFill>
        <p:spPr>
          <a:xfrm>
            <a:off x="3000240" y="2071800"/>
            <a:ext cx="886680" cy="356760"/>
          </a:xfrm>
          <a:prstGeom prst="rect">
            <a:avLst/>
          </a:prstGeom>
          <a:ln w="9525">
            <a:noFill/>
          </a:ln>
        </p:spPr>
      </p:pic>
      <p:sp>
        <p:nvSpPr>
          <p:cNvPr id="277" name="Rectangle 15"/>
          <p:cNvSpPr/>
          <p:nvPr/>
        </p:nvSpPr>
        <p:spPr>
          <a:xfrm>
            <a:off x="1357200" y="2786040"/>
            <a:ext cx="6286320" cy="1309320"/>
          </a:xfrm>
          <a:prstGeom prst="rect">
            <a:avLst/>
          </a:prstGeom>
          <a:noFill/>
          <a:ln w="12700">
            <a:solidFill>
              <a:srgbClr val="4f81bd">
                <a:shade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Les éléments en lignes n'occupent que l'espace entre leurs balises et s'insèrent dans le flux du contenu plutôt que de créer un nouveau « bloc » visuel.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78" name="Picture 6" descr=""/>
          <p:cNvPicPr/>
          <p:nvPr/>
        </p:nvPicPr>
        <p:blipFill>
          <a:blip r:embed="rId12"/>
          <a:stretch/>
        </p:blipFill>
        <p:spPr>
          <a:xfrm>
            <a:off x="571320" y="4286160"/>
            <a:ext cx="7714800" cy="9997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C7E306-ECBF-427C-9E1C-86DADA52863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0" y="1285920"/>
            <a:ext cx="4019040" cy="837720"/>
          </a:xfrm>
          <a:prstGeom prst="rect">
            <a:avLst/>
          </a:prstGeom>
          <a:ln w="9525">
            <a:solidFill>
              <a:srgbClr val="4f81bd">
                <a:shade val="50000"/>
              </a:srgbClr>
            </a:solidFill>
            <a:miter/>
          </a:ln>
        </p:spPr>
      </p:pic>
      <p:pic>
        <p:nvPicPr>
          <p:cNvPr id="281" name="Picture 3" descr=""/>
          <p:cNvPicPr/>
          <p:nvPr/>
        </p:nvPicPr>
        <p:blipFill>
          <a:blip r:embed="rId2"/>
          <a:stretch/>
        </p:blipFill>
        <p:spPr>
          <a:xfrm>
            <a:off x="4143240" y="1143000"/>
            <a:ext cx="4857480" cy="2580840"/>
          </a:xfrm>
          <a:prstGeom prst="rect">
            <a:avLst/>
          </a:prstGeom>
          <a:ln w="9525">
            <a:solidFill>
              <a:srgbClr val="4f81bd">
                <a:shade val="50000"/>
              </a:srgbClr>
            </a:solidFill>
            <a:miter/>
          </a:ln>
        </p:spPr>
      </p:pic>
      <p:pic>
        <p:nvPicPr>
          <p:cNvPr id="282" name="Picture 4" descr=""/>
          <p:cNvPicPr/>
          <p:nvPr/>
        </p:nvPicPr>
        <p:blipFill>
          <a:blip r:embed="rId3"/>
          <a:stretch/>
        </p:blipFill>
        <p:spPr>
          <a:xfrm>
            <a:off x="785880" y="4143240"/>
            <a:ext cx="7210080" cy="1647360"/>
          </a:xfrm>
          <a:prstGeom prst="rect">
            <a:avLst/>
          </a:prstGeom>
          <a:ln w="9525">
            <a:noFill/>
          </a:ln>
        </p:spPr>
      </p:pic>
      <p:sp>
        <p:nvSpPr>
          <p:cNvPr id="283" name="ZoneTexte 7"/>
          <p:cNvSpPr/>
          <p:nvPr/>
        </p:nvSpPr>
        <p:spPr>
          <a:xfrm>
            <a:off x="-126000" y="571320"/>
            <a:ext cx="68655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CAS DE SORTIE DU FLUX :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position : absolute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4" name="Forme libre 8"/>
          <p:cNvSpPr/>
          <p:nvPr/>
        </p:nvSpPr>
        <p:spPr>
          <a:xfrm>
            <a:off x="6323040" y="716040"/>
            <a:ext cx="875160" cy="957240"/>
          </a:xfrm>
          <a:custGeom>
            <a:avLst/>
            <a:gdLst/>
            <a:ahLst/>
            <a:rect l="l" t="t" r="r" b="b"/>
            <a:pathLst>
              <a:path w="875581" h="957533">
                <a:moveTo>
                  <a:pt x="0" y="0"/>
                </a:moveTo>
                <a:cubicBezTo>
                  <a:pt x="211347" y="5032"/>
                  <a:pt x="422694" y="10065"/>
                  <a:pt x="560717" y="51759"/>
                </a:cubicBezTo>
                <a:cubicBezTo>
                  <a:pt x="698740" y="93453"/>
                  <a:pt x="780691" y="182592"/>
                  <a:pt x="828136" y="250166"/>
                </a:cubicBezTo>
                <a:cubicBezTo>
                  <a:pt x="875581" y="317740"/>
                  <a:pt x="865517" y="391064"/>
                  <a:pt x="845389" y="457200"/>
                </a:cubicBezTo>
                <a:cubicBezTo>
                  <a:pt x="825261" y="523336"/>
                  <a:pt x="802257" y="563593"/>
                  <a:pt x="707366" y="646982"/>
                </a:cubicBezTo>
                <a:cubicBezTo>
                  <a:pt x="612475" y="730371"/>
                  <a:pt x="444260" y="843952"/>
                  <a:pt x="276046" y="957533"/>
                </a:cubicBezTo>
              </a:path>
            </a:pathLst>
          </a:custGeom>
          <a:noFill/>
          <a:ln w="22225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ZoneTexte 10"/>
          <p:cNvSpPr/>
          <p:nvPr/>
        </p:nvSpPr>
        <p:spPr>
          <a:xfrm>
            <a:off x="101520" y="928800"/>
            <a:ext cx="70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6" name="ZoneTexte 11"/>
          <p:cNvSpPr/>
          <p:nvPr/>
        </p:nvSpPr>
        <p:spPr>
          <a:xfrm>
            <a:off x="8089200" y="857160"/>
            <a:ext cx="62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7" name="ZoneTexte 12"/>
          <p:cNvSpPr/>
          <p:nvPr/>
        </p:nvSpPr>
        <p:spPr>
          <a:xfrm>
            <a:off x="-45000" y="3786120"/>
            <a:ext cx="540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RENDU VISUEL PAGE WEB DANS NAVIGATEUR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8" name="ZoneTexte 2"/>
          <p:cNvSpPr/>
          <p:nvPr/>
        </p:nvSpPr>
        <p:spPr>
          <a:xfrm>
            <a:off x="3141000" y="5987160"/>
            <a:ext cx="2633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Voir exemple-01.html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0C2D1-15A3-4D38-8501-20B201E9ED6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ZoneTexte 5"/>
          <p:cNvSpPr/>
          <p:nvPr/>
        </p:nvSpPr>
        <p:spPr>
          <a:xfrm>
            <a:off x="281160" y="571320"/>
            <a:ext cx="187128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position: fixed;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91" name="Picture 2" descr=""/>
          <p:cNvPicPr/>
          <p:nvPr/>
        </p:nvPicPr>
        <p:blipFill>
          <a:blip r:embed="rId1"/>
          <a:stretch/>
        </p:blipFill>
        <p:spPr>
          <a:xfrm>
            <a:off x="3357720" y="571320"/>
            <a:ext cx="5632920" cy="2381040"/>
          </a:xfrm>
          <a:prstGeom prst="rect">
            <a:avLst/>
          </a:prstGeom>
          <a:ln w="9525">
            <a:noFill/>
          </a:ln>
        </p:spPr>
      </p:pic>
      <p:pic>
        <p:nvPicPr>
          <p:cNvPr id="292" name="Picture 3" descr=""/>
          <p:cNvPicPr/>
          <p:nvPr/>
        </p:nvPicPr>
        <p:blipFill>
          <a:blip r:embed="rId2"/>
          <a:stretch/>
        </p:blipFill>
        <p:spPr>
          <a:xfrm>
            <a:off x="3357720" y="4000680"/>
            <a:ext cx="5642640" cy="2379960"/>
          </a:xfrm>
          <a:prstGeom prst="rect">
            <a:avLst/>
          </a:prstGeom>
          <a:ln w="9525">
            <a:noFill/>
          </a:ln>
        </p:spPr>
      </p:pic>
      <p:pic>
        <p:nvPicPr>
          <p:cNvPr id="293" name="Picture 4" descr=""/>
          <p:cNvPicPr/>
          <p:nvPr/>
        </p:nvPicPr>
        <p:blipFill>
          <a:blip r:embed="rId3"/>
          <a:stretch/>
        </p:blipFill>
        <p:spPr>
          <a:xfrm>
            <a:off x="214200" y="928800"/>
            <a:ext cx="3071520" cy="1952640"/>
          </a:xfrm>
          <a:prstGeom prst="rect">
            <a:avLst/>
          </a:prstGeom>
          <a:ln w="9525">
            <a:noFill/>
          </a:ln>
        </p:spPr>
      </p:pic>
      <p:pic>
        <p:nvPicPr>
          <p:cNvPr id="294" name="Picture 5" descr=""/>
          <p:cNvPicPr/>
          <p:nvPr/>
        </p:nvPicPr>
        <p:blipFill>
          <a:blip r:embed="rId4"/>
          <a:stretch/>
        </p:blipFill>
        <p:spPr>
          <a:xfrm>
            <a:off x="214200" y="3071880"/>
            <a:ext cx="5810040" cy="837720"/>
          </a:xfrm>
          <a:prstGeom prst="rect">
            <a:avLst/>
          </a:prstGeom>
          <a:ln w="9525">
            <a:noFill/>
          </a:ln>
        </p:spPr>
      </p:pic>
      <p:sp>
        <p:nvSpPr>
          <p:cNvPr id="295" name="ZoneTexte 9"/>
          <p:cNvSpPr/>
          <p:nvPr/>
        </p:nvSpPr>
        <p:spPr>
          <a:xfrm>
            <a:off x="2517120" y="1143000"/>
            <a:ext cx="62928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6" name="ZoneTexte 10"/>
          <p:cNvSpPr/>
          <p:nvPr/>
        </p:nvSpPr>
        <p:spPr>
          <a:xfrm>
            <a:off x="459720" y="2714760"/>
            <a:ext cx="81684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7" name="ZoneTexte 2"/>
          <p:cNvSpPr/>
          <p:nvPr/>
        </p:nvSpPr>
        <p:spPr>
          <a:xfrm>
            <a:off x="393840" y="5445360"/>
            <a:ext cx="264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Voir Exemple-02.html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D817F8-BD08-4404-A5DB-81831FA67555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ZoneTexte 5"/>
          <p:cNvSpPr/>
          <p:nvPr/>
        </p:nvSpPr>
        <p:spPr>
          <a:xfrm>
            <a:off x="251640" y="571320"/>
            <a:ext cx="217764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position: relative;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ZoneTexte 6"/>
          <p:cNvSpPr/>
          <p:nvPr/>
        </p:nvSpPr>
        <p:spPr>
          <a:xfrm>
            <a:off x="1629720" y="571320"/>
            <a:ext cx="7784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Ne sort pas du flux. Décale l’élément de son repère d’origine dans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flux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01" name="Picture 2" descr=""/>
          <p:cNvPicPr/>
          <p:nvPr/>
        </p:nvPicPr>
        <p:blipFill>
          <a:blip r:embed="rId1"/>
          <a:stretch/>
        </p:blipFill>
        <p:spPr>
          <a:xfrm>
            <a:off x="1285920" y="2357280"/>
            <a:ext cx="6237000" cy="1356840"/>
          </a:xfrm>
          <a:prstGeom prst="rect">
            <a:avLst/>
          </a:prstGeom>
          <a:ln w="9525">
            <a:noFill/>
          </a:ln>
        </p:spPr>
      </p:pic>
      <p:sp>
        <p:nvSpPr>
          <p:cNvPr id="302" name="ZoneTexte 7"/>
          <p:cNvSpPr/>
          <p:nvPr/>
        </p:nvSpPr>
        <p:spPr>
          <a:xfrm>
            <a:off x="3255480" y="4666320"/>
            <a:ext cx="2633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Voir exemple-03.html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AD3819-0757-4DEB-88BE-87DE6B22FD3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3" descr=""/>
          <p:cNvPicPr/>
          <p:nvPr/>
        </p:nvPicPr>
        <p:blipFill>
          <a:blip r:embed="rId1"/>
          <a:stretch/>
        </p:blipFill>
        <p:spPr>
          <a:xfrm>
            <a:off x="357120" y="1071720"/>
            <a:ext cx="5981400" cy="4743000"/>
          </a:xfrm>
          <a:prstGeom prst="rect">
            <a:avLst/>
          </a:prstGeom>
          <a:ln w="9525">
            <a:noFill/>
          </a:ln>
        </p:spPr>
      </p:pic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2"/>
          <a:stretch/>
        </p:blipFill>
        <p:spPr>
          <a:xfrm>
            <a:off x="4429080" y="2786040"/>
            <a:ext cx="4590720" cy="17143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306" name="ZoneTexte 6"/>
          <p:cNvSpPr/>
          <p:nvPr/>
        </p:nvSpPr>
        <p:spPr>
          <a:xfrm>
            <a:off x="-414360" y="500040"/>
            <a:ext cx="909972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Boites flottantes : de moins en moins utilisées depuis la technologie FLEXBOX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Forme libre 7"/>
          <p:cNvSpPr/>
          <p:nvPr/>
        </p:nvSpPr>
        <p:spPr>
          <a:xfrm>
            <a:off x="6418080" y="3623040"/>
            <a:ext cx="2504160" cy="1773720"/>
          </a:xfrm>
          <a:custGeom>
            <a:avLst/>
            <a:gdLst/>
            <a:ahLst/>
            <a:rect l="l" t="t" r="r" b="b"/>
            <a:pathLst>
              <a:path w="2504536" h="1774166">
                <a:moveTo>
                  <a:pt x="0" y="1751163"/>
                </a:moveTo>
                <a:cubicBezTo>
                  <a:pt x="373092" y="1762664"/>
                  <a:pt x="746185" y="1774166"/>
                  <a:pt x="1078302" y="1759789"/>
                </a:cubicBezTo>
                <a:cubicBezTo>
                  <a:pt x="1410419" y="1745412"/>
                  <a:pt x="1771291" y="1751162"/>
                  <a:pt x="1992702" y="1664898"/>
                </a:cubicBezTo>
                <a:cubicBezTo>
                  <a:pt x="2214113" y="1578634"/>
                  <a:pt x="2323381" y="1413295"/>
                  <a:pt x="2406770" y="1242204"/>
                </a:cubicBezTo>
                <a:cubicBezTo>
                  <a:pt x="2490159" y="1071113"/>
                  <a:pt x="2481532" y="795068"/>
                  <a:pt x="2493034" y="638355"/>
                </a:cubicBezTo>
                <a:cubicBezTo>
                  <a:pt x="2504536" y="481642"/>
                  <a:pt x="2500223" y="389627"/>
                  <a:pt x="2475781" y="301925"/>
                </a:cubicBezTo>
                <a:cubicBezTo>
                  <a:pt x="2451339" y="214223"/>
                  <a:pt x="2398144" y="159589"/>
                  <a:pt x="2346385" y="112144"/>
                </a:cubicBezTo>
                <a:cubicBezTo>
                  <a:pt x="2294627" y="64699"/>
                  <a:pt x="2291751" y="34506"/>
                  <a:pt x="2165230" y="17253"/>
                </a:cubicBezTo>
                <a:cubicBezTo>
                  <a:pt x="2038709" y="0"/>
                  <a:pt x="1587260" y="8627"/>
                  <a:pt x="1587260" y="8627"/>
                </a:cubicBezTo>
                <a:lnTo>
                  <a:pt x="810883" y="0"/>
                </a:lnTo>
                <a:cubicBezTo>
                  <a:pt x="626853" y="1438"/>
                  <a:pt x="554966" y="9345"/>
                  <a:pt x="483079" y="17253"/>
                </a:cubicBezTo>
              </a:path>
            </a:pathLst>
          </a:custGeom>
          <a:noFill/>
          <a:ln w="53975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Forme libre 8"/>
          <p:cNvSpPr/>
          <p:nvPr/>
        </p:nvSpPr>
        <p:spPr>
          <a:xfrm>
            <a:off x="4517280" y="4123440"/>
            <a:ext cx="3143880" cy="1204560"/>
          </a:xfrm>
          <a:custGeom>
            <a:avLst/>
            <a:gdLst/>
            <a:ahLst/>
            <a:rect l="l" t="t" r="r" b="b"/>
            <a:pathLst>
              <a:path w="3144329" h="1204823">
                <a:moveTo>
                  <a:pt x="1926566" y="1181819"/>
                </a:moveTo>
                <a:cubicBezTo>
                  <a:pt x="2211237" y="1193321"/>
                  <a:pt x="2495909" y="1204823"/>
                  <a:pt x="2677064" y="1190446"/>
                </a:cubicBezTo>
                <a:cubicBezTo>
                  <a:pt x="2858219" y="1176069"/>
                  <a:pt x="2938732" y="1176068"/>
                  <a:pt x="3013494" y="1095555"/>
                </a:cubicBezTo>
                <a:cubicBezTo>
                  <a:pt x="3088256" y="1015042"/>
                  <a:pt x="3106947" y="815196"/>
                  <a:pt x="3125638" y="707366"/>
                </a:cubicBezTo>
                <a:cubicBezTo>
                  <a:pt x="3144329" y="599536"/>
                  <a:pt x="3144329" y="514710"/>
                  <a:pt x="3125638" y="448574"/>
                </a:cubicBezTo>
                <a:cubicBezTo>
                  <a:pt x="3106947" y="382438"/>
                  <a:pt x="3083943" y="346494"/>
                  <a:pt x="3013494" y="310551"/>
                </a:cubicBezTo>
                <a:cubicBezTo>
                  <a:pt x="2943045" y="274608"/>
                  <a:pt x="2819399" y="250167"/>
                  <a:pt x="2702943" y="232914"/>
                </a:cubicBezTo>
                <a:cubicBezTo>
                  <a:pt x="2586487" y="215661"/>
                  <a:pt x="2314755" y="207034"/>
                  <a:pt x="2314755" y="207034"/>
                </a:cubicBezTo>
                <a:lnTo>
                  <a:pt x="1495245" y="215661"/>
                </a:lnTo>
                <a:cubicBezTo>
                  <a:pt x="1260894" y="219974"/>
                  <a:pt x="1107056" y="224288"/>
                  <a:pt x="908649" y="232914"/>
                </a:cubicBezTo>
                <a:cubicBezTo>
                  <a:pt x="710242" y="241540"/>
                  <a:pt x="441385" y="265981"/>
                  <a:pt x="304800" y="267419"/>
                </a:cubicBezTo>
                <a:cubicBezTo>
                  <a:pt x="168215" y="268857"/>
                  <a:pt x="138023" y="267419"/>
                  <a:pt x="89140" y="241540"/>
                </a:cubicBezTo>
                <a:cubicBezTo>
                  <a:pt x="40257" y="215661"/>
                  <a:pt x="23004" y="152401"/>
                  <a:pt x="11502" y="112144"/>
                </a:cubicBezTo>
                <a:cubicBezTo>
                  <a:pt x="0" y="71887"/>
                  <a:pt x="10064" y="35943"/>
                  <a:pt x="20128" y="0"/>
                </a:cubicBezTo>
              </a:path>
            </a:pathLst>
          </a:custGeom>
          <a:noFill/>
          <a:ln w="41275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onnecteur droit 10"/>
          <p:cNvSpPr/>
          <p:nvPr/>
        </p:nvSpPr>
        <p:spPr>
          <a:xfrm>
            <a:off x="6000480" y="4143240"/>
            <a:ext cx="571680" cy="500040"/>
          </a:xfrm>
          <a:prstGeom prst="line">
            <a:avLst/>
          </a:prstGeom>
          <a:ln w="412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onnecteur droit 11"/>
          <p:cNvSpPr/>
          <p:nvPr/>
        </p:nvSpPr>
        <p:spPr>
          <a:xfrm flipV="1">
            <a:off x="5715000" y="4143240"/>
            <a:ext cx="857160" cy="428760"/>
          </a:xfrm>
          <a:prstGeom prst="line">
            <a:avLst/>
          </a:prstGeom>
          <a:ln w="412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ZoneTexte 2"/>
          <p:cNvSpPr/>
          <p:nvPr/>
        </p:nvSpPr>
        <p:spPr>
          <a:xfrm>
            <a:off x="1272960" y="5531040"/>
            <a:ext cx="7720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Voir float1.html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Puis float2.html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Puis comment annuler la disposition float avec float3.html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Rectangle 5"/>
          <p:cNvSpPr/>
          <p:nvPr/>
        </p:nvSpPr>
        <p:spPr>
          <a:xfrm rot="783000">
            <a:off x="3200040" y="1129320"/>
            <a:ext cx="62038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</a:rPr>
              <a:t>Techno delicate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74BCAD-6399-4219-8AE0-872C337B5003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ZoneTexte 6"/>
          <p:cNvSpPr/>
          <p:nvPr/>
        </p:nvSpPr>
        <p:spPr>
          <a:xfrm>
            <a:off x="-414360" y="500040"/>
            <a:ext cx="909972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Boites flottantes : de moins en moins utilisées depuis la technologie FLEXBOX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ZoneTexte 2"/>
          <p:cNvSpPr/>
          <p:nvPr/>
        </p:nvSpPr>
        <p:spPr>
          <a:xfrm>
            <a:off x="2267640" y="5771520"/>
            <a:ext cx="44056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Voir misenpage.html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16" name="Rectangle 5"/>
          <p:cNvSpPr/>
          <p:nvPr/>
        </p:nvSpPr>
        <p:spPr>
          <a:xfrm rot="783000">
            <a:off x="3200040" y="1129320"/>
            <a:ext cx="62038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</a:rPr>
              <a:t>Techno delicate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317" name="Image 12" descr=""/>
          <p:cNvPicPr/>
          <p:nvPr/>
        </p:nvPicPr>
        <p:blipFill>
          <a:blip r:embed="rId1"/>
          <a:stretch/>
        </p:blipFill>
        <p:spPr>
          <a:xfrm>
            <a:off x="899640" y="2048040"/>
            <a:ext cx="6325920" cy="3668400"/>
          </a:xfrm>
          <a:prstGeom prst="rect">
            <a:avLst/>
          </a:prstGeom>
          <a:ln w="0">
            <a:noFill/>
          </a:ln>
        </p:spPr>
      </p:pic>
      <p:sp>
        <p:nvSpPr>
          <p:cNvPr id="318" name="ZoneTexte 13"/>
          <p:cNvSpPr/>
          <p:nvPr/>
        </p:nvSpPr>
        <p:spPr>
          <a:xfrm>
            <a:off x="477360" y="1707120"/>
            <a:ext cx="539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MAIS RESULTATS PROPRES SI MAITRISEE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DBDC73-A0E9-4E86-A78C-D6D755BF76E7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0" name="Picture 2" descr=""/>
          <p:cNvPicPr/>
          <p:nvPr/>
        </p:nvPicPr>
        <p:blipFill>
          <a:blip r:embed="rId1"/>
          <a:stretch/>
        </p:blipFill>
        <p:spPr>
          <a:xfrm>
            <a:off x="285840" y="4083840"/>
            <a:ext cx="2714400" cy="1175400"/>
          </a:xfrm>
          <a:prstGeom prst="rect">
            <a:avLst/>
          </a:prstGeom>
          <a:ln w="9525">
            <a:noFill/>
          </a:ln>
        </p:spPr>
      </p:pic>
      <p:pic>
        <p:nvPicPr>
          <p:cNvPr id="321" name="Picture 3" descr=""/>
          <p:cNvPicPr/>
          <p:nvPr/>
        </p:nvPicPr>
        <p:blipFill>
          <a:blip r:embed="rId2"/>
          <a:stretch/>
        </p:blipFill>
        <p:spPr>
          <a:xfrm>
            <a:off x="285840" y="5286240"/>
            <a:ext cx="6429240" cy="1021680"/>
          </a:xfrm>
          <a:prstGeom prst="rect">
            <a:avLst/>
          </a:prstGeom>
          <a:ln w="9525">
            <a:noFill/>
          </a:ln>
        </p:spPr>
      </p:pic>
      <p:pic>
        <p:nvPicPr>
          <p:cNvPr id="322" name="Picture 4" descr=""/>
          <p:cNvPicPr/>
          <p:nvPr/>
        </p:nvPicPr>
        <p:blipFill>
          <a:blip r:embed="rId3"/>
          <a:stretch/>
        </p:blipFill>
        <p:spPr>
          <a:xfrm>
            <a:off x="214200" y="785880"/>
            <a:ext cx="3469320" cy="3285720"/>
          </a:xfrm>
          <a:prstGeom prst="rect">
            <a:avLst/>
          </a:prstGeom>
          <a:ln w="9525">
            <a:noFill/>
          </a:ln>
        </p:spPr>
      </p:pic>
      <p:pic>
        <p:nvPicPr>
          <p:cNvPr id="323" name="Picture 5" descr=""/>
          <p:cNvPicPr/>
          <p:nvPr/>
        </p:nvPicPr>
        <p:blipFill>
          <a:blip r:embed="rId4"/>
          <a:stretch/>
        </p:blipFill>
        <p:spPr>
          <a:xfrm>
            <a:off x="5214960" y="928800"/>
            <a:ext cx="3285720" cy="4034880"/>
          </a:xfrm>
          <a:prstGeom prst="rect">
            <a:avLst/>
          </a:prstGeom>
          <a:ln w="9525">
            <a:noFill/>
          </a:ln>
        </p:spPr>
      </p:pic>
      <p:sp>
        <p:nvSpPr>
          <p:cNvPr id="324" name="ZoneTexte 8"/>
          <p:cNvSpPr/>
          <p:nvPr/>
        </p:nvSpPr>
        <p:spPr>
          <a:xfrm>
            <a:off x="79200" y="500040"/>
            <a:ext cx="32475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TECHNOLOGIE FLEXBOX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5" name="Forme libre 9"/>
          <p:cNvSpPr/>
          <p:nvPr/>
        </p:nvSpPr>
        <p:spPr>
          <a:xfrm rot="21282000">
            <a:off x="173520" y="2347920"/>
            <a:ext cx="754200" cy="1866600"/>
          </a:xfrm>
          <a:custGeom>
            <a:avLst/>
            <a:gdLst/>
            <a:ahLst/>
            <a:rect l="l" t="t" r="r" b="b"/>
            <a:pathLst>
              <a:path w="628291" h="1715220">
                <a:moveTo>
                  <a:pt x="628291" y="67574"/>
                </a:moveTo>
                <a:cubicBezTo>
                  <a:pt x="518304" y="33787"/>
                  <a:pt x="408317" y="0"/>
                  <a:pt x="326366" y="7189"/>
                </a:cubicBezTo>
                <a:cubicBezTo>
                  <a:pt x="244415" y="14378"/>
                  <a:pt x="182592" y="33068"/>
                  <a:pt x="136585" y="110706"/>
                </a:cubicBezTo>
                <a:cubicBezTo>
                  <a:pt x="90578" y="188344"/>
                  <a:pt x="71887" y="277484"/>
                  <a:pt x="50321" y="473016"/>
                </a:cubicBezTo>
                <a:cubicBezTo>
                  <a:pt x="28755" y="668548"/>
                  <a:pt x="0" y="1076865"/>
                  <a:pt x="7189" y="1283899"/>
                </a:cubicBezTo>
                <a:cubicBezTo>
                  <a:pt x="14378" y="1490933"/>
                  <a:pt x="53915" y="1603076"/>
                  <a:pt x="93453" y="171522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Forme libre 10"/>
          <p:cNvSpPr/>
          <p:nvPr/>
        </p:nvSpPr>
        <p:spPr>
          <a:xfrm>
            <a:off x="785880" y="2779200"/>
            <a:ext cx="3522600" cy="1435320"/>
          </a:xfrm>
          <a:custGeom>
            <a:avLst/>
            <a:gdLst/>
            <a:ahLst/>
            <a:rect l="l" t="t" r="r" b="b"/>
            <a:pathLst>
              <a:path w="3196086" h="1232139">
                <a:moveTo>
                  <a:pt x="2501660" y="7188"/>
                </a:moveTo>
                <a:cubicBezTo>
                  <a:pt x="2684971" y="3594"/>
                  <a:pt x="2868283" y="0"/>
                  <a:pt x="2976113" y="84826"/>
                </a:cubicBezTo>
                <a:cubicBezTo>
                  <a:pt x="3083943" y="169653"/>
                  <a:pt x="3196086" y="391064"/>
                  <a:pt x="3148641" y="516147"/>
                </a:cubicBezTo>
                <a:cubicBezTo>
                  <a:pt x="3101196" y="641230"/>
                  <a:pt x="2944482" y="777815"/>
                  <a:pt x="2691441" y="835324"/>
                </a:cubicBezTo>
                <a:cubicBezTo>
                  <a:pt x="2438400" y="892833"/>
                  <a:pt x="1923690" y="856890"/>
                  <a:pt x="1630392" y="861203"/>
                </a:cubicBezTo>
                <a:cubicBezTo>
                  <a:pt x="1337094" y="865516"/>
                  <a:pt x="1203384" y="799380"/>
                  <a:pt x="931652" y="861203"/>
                </a:cubicBezTo>
                <a:cubicBezTo>
                  <a:pt x="659920" y="923026"/>
                  <a:pt x="329960" y="1077582"/>
                  <a:pt x="0" y="1232139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Forme libre 11"/>
          <p:cNvSpPr/>
          <p:nvPr/>
        </p:nvSpPr>
        <p:spPr>
          <a:xfrm>
            <a:off x="1630440" y="3786120"/>
            <a:ext cx="646560" cy="499680"/>
          </a:xfrm>
          <a:custGeom>
            <a:avLst/>
            <a:gdLst/>
            <a:ahLst/>
            <a:rect l="l" t="t" r="r" b="b"/>
            <a:pathLst>
              <a:path w="646982" h="577970">
                <a:moveTo>
                  <a:pt x="646982" y="0"/>
                </a:moveTo>
                <a:cubicBezTo>
                  <a:pt x="513272" y="38100"/>
                  <a:pt x="379563" y="76200"/>
                  <a:pt x="293299" y="129396"/>
                </a:cubicBezTo>
                <a:cubicBezTo>
                  <a:pt x="207035" y="182592"/>
                  <a:pt x="178280" y="244415"/>
                  <a:pt x="129397" y="319177"/>
                </a:cubicBezTo>
                <a:cubicBezTo>
                  <a:pt x="80514" y="393939"/>
                  <a:pt x="40257" y="485954"/>
                  <a:pt x="0" y="577970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Forme libre 12"/>
          <p:cNvSpPr/>
          <p:nvPr/>
        </p:nvSpPr>
        <p:spPr>
          <a:xfrm>
            <a:off x="2332080" y="3786120"/>
            <a:ext cx="764640" cy="474840"/>
          </a:xfrm>
          <a:custGeom>
            <a:avLst/>
            <a:gdLst/>
            <a:ahLst/>
            <a:rect l="l" t="t" r="r" b="b"/>
            <a:pathLst>
              <a:path w="764875" h="603849">
                <a:moveTo>
                  <a:pt x="764875" y="0"/>
                </a:moveTo>
                <a:cubicBezTo>
                  <a:pt x="570780" y="7908"/>
                  <a:pt x="376686" y="15816"/>
                  <a:pt x="264543" y="34506"/>
                </a:cubicBezTo>
                <a:cubicBezTo>
                  <a:pt x="152400" y="53196"/>
                  <a:pt x="133709" y="70449"/>
                  <a:pt x="92015" y="112143"/>
                </a:cubicBezTo>
                <a:cubicBezTo>
                  <a:pt x="50321" y="153837"/>
                  <a:pt x="28754" y="202721"/>
                  <a:pt x="14377" y="284672"/>
                </a:cubicBezTo>
                <a:cubicBezTo>
                  <a:pt x="0" y="366623"/>
                  <a:pt x="2875" y="485236"/>
                  <a:pt x="5750" y="603849"/>
                </a:cubicBez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Flèche droite 13"/>
          <p:cNvSpPr/>
          <p:nvPr/>
        </p:nvSpPr>
        <p:spPr>
          <a:xfrm>
            <a:off x="4929120" y="1285920"/>
            <a:ext cx="42840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Flèche droite 14"/>
          <p:cNvSpPr/>
          <p:nvPr/>
        </p:nvSpPr>
        <p:spPr>
          <a:xfrm>
            <a:off x="5072040" y="2643120"/>
            <a:ext cx="428400" cy="14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Rectangle à coins arrondis 15"/>
          <p:cNvSpPr/>
          <p:nvPr/>
        </p:nvSpPr>
        <p:spPr>
          <a:xfrm>
            <a:off x="5929200" y="1571760"/>
            <a:ext cx="1714320" cy="28548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ZoneTexte 16"/>
          <p:cNvSpPr/>
          <p:nvPr/>
        </p:nvSpPr>
        <p:spPr>
          <a:xfrm>
            <a:off x="2602800" y="1214280"/>
            <a:ext cx="8168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3" name="ZoneTexte 17"/>
          <p:cNvSpPr/>
          <p:nvPr/>
        </p:nvSpPr>
        <p:spPr>
          <a:xfrm>
            <a:off x="7783920" y="1071720"/>
            <a:ext cx="6292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EA0BC6-3F3A-4479-9773-369E28E8DDE5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5" name="Picture 2" descr=""/>
          <p:cNvPicPr/>
          <p:nvPr/>
        </p:nvPicPr>
        <p:blipFill>
          <a:blip r:embed="rId1"/>
          <a:stretch/>
        </p:blipFill>
        <p:spPr>
          <a:xfrm>
            <a:off x="477000" y="3088440"/>
            <a:ext cx="2714400" cy="1175400"/>
          </a:xfrm>
          <a:prstGeom prst="rect">
            <a:avLst/>
          </a:prstGeom>
          <a:ln w="9525">
            <a:noFill/>
          </a:ln>
        </p:spPr>
      </p:pic>
      <p:pic>
        <p:nvPicPr>
          <p:cNvPr id="336" name="Picture 3" descr=""/>
          <p:cNvPicPr/>
          <p:nvPr/>
        </p:nvPicPr>
        <p:blipFill>
          <a:blip r:embed="rId2"/>
          <a:stretch/>
        </p:blipFill>
        <p:spPr>
          <a:xfrm>
            <a:off x="2253960" y="4941000"/>
            <a:ext cx="6429240" cy="1021680"/>
          </a:xfrm>
          <a:prstGeom prst="rect">
            <a:avLst/>
          </a:prstGeom>
          <a:ln w="9525">
            <a:noFill/>
          </a:ln>
        </p:spPr>
      </p:pic>
      <p:sp>
        <p:nvSpPr>
          <p:cNvPr id="337" name="ZoneTexte 8"/>
          <p:cNvSpPr/>
          <p:nvPr/>
        </p:nvSpPr>
        <p:spPr>
          <a:xfrm>
            <a:off x="79200" y="500040"/>
            <a:ext cx="32475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TECHNOLOGIE FLEXBOX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8" name="ZoneTexte 2"/>
          <p:cNvSpPr/>
          <p:nvPr/>
        </p:nvSpPr>
        <p:spPr>
          <a:xfrm>
            <a:off x="-155520" y="1459080"/>
            <a:ext cx="945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COMPOSER UNE PAGE WEB AVEC HTML ET CSS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AFIN D OBTENIR LES RESULTATS CI DESSOUS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39" name="ZoneTexte 5"/>
          <p:cNvSpPr/>
          <p:nvPr/>
        </p:nvSpPr>
        <p:spPr>
          <a:xfrm>
            <a:off x="2676960" y="4255560"/>
            <a:ext cx="6685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Modifier les paramètres CSS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BBBE49-DD1D-4596-8C78-0FE3C2636217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ZoneTexte 4"/>
          <p:cNvSpPr/>
          <p:nvPr/>
        </p:nvSpPr>
        <p:spPr>
          <a:xfrm>
            <a:off x="262080" y="5929200"/>
            <a:ext cx="791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Illustrations : https://itexpert.fr/blog/architecture-3-tiers-en-images/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571320" y="571320"/>
            <a:ext cx="7943040" cy="1434240"/>
          </a:xfrm>
          <a:prstGeom prst="rect">
            <a:avLst/>
          </a:prstGeom>
          <a:ln w="9525"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1285920" y="1857240"/>
            <a:ext cx="6352920" cy="414288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7AE2B7-E7CA-4A3A-87A4-161CDF1BD8E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1" name="Picture 1" descr=""/>
          <p:cNvPicPr/>
          <p:nvPr/>
        </p:nvPicPr>
        <p:blipFill>
          <a:blip r:embed="rId1"/>
          <a:stretch/>
        </p:blipFill>
        <p:spPr>
          <a:xfrm>
            <a:off x="285840" y="928800"/>
            <a:ext cx="1999800" cy="2982240"/>
          </a:xfrm>
          <a:prstGeom prst="rect">
            <a:avLst/>
          </a:prstGeom>
          <a:ln w="9525">
            <a:noFill/>
          </a:ln>
        </p:spPr>
      </p:pic>
      <p:pic>
        <p:nvPicPr>
          <p:cNvPr id="342" name="Picture 2" descr=""/>
          <p:cNvPicPr/>
          <p:nvPr/>
        </p:nvPicPr>
        <p:blipFill>
          <a:blip r:embed="rId2"/>
          <a:stretch/>
        </p:blipFill>
        <p:spPr>
          <a:xfrm>
            <a:off x="285840" y="4000680"/>
            <a:ext cx="8000640" cy="2584440"/>
          </a:xfrm>
          <a:prstGeom prst="rect">
            <a:avLst/>
          </a:prstGeom>
          <a:ln w="9525">
            <a:noFill/>
          </a:ln>
        </p:spPr>
      </p:pic>
      <p:pic>
        <p:nvPicPr>
          <p:cNvPr id="343" name="Picture 3" descr=""/>
          <p:cNvPicPr/>
          <p:nvPr/>
        </p:nvPicPr>
        <p:blipFill>
          <a:blip r:embed="rId3"/>
          <a:stretch/>
        </p:blipFill>
        <p:spPr>
          <a:xfrm>
            <a:off x="3000240" y="714240"/>
            <a:ext cx="5445000" cy="3214440"/>
          </a:xfrm>
          <a:prstGeom prst="rect">
            <a:avLst/>
          </a:prstGeom>
          <a:ln w="9525">
            <a:noFill/>
          </a:ln>
        </p:spPr>
      </p:pic>
      <p:sp>
        <p:nvSpPr>
          <p:cNvPr id="344" name="ZoneTexte 7"/>
          <p:cNvSpPr/>
          <p:nvPr/>
        </p:nvSpPr>
        <p:spPr>
          <a:xfrm>
            <a:off x="79200" y="500040"/>
            <a:ext cx="32475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TECHNOLOGIE FLEXBOX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58470D-EEE4-41E0-A3D9-F9E4E2B35B8E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6" name="Picture 2" descr=""/>
          <p:cNvPicPr/>
          <p:nvPr/>
        </p:nvPicPr>
        <p:blipFill>
          <a:blip r:embed="rId1"/>
          <a:stretch/>
        </p:blipFill>
        <p:spPr>
          <a:xfrm>
            <a:off x="285840" y="4000680"/>
            <a:ext cx="8000640" cy="2584440"/>
          </a:xfrm>
          <a:prstGeom prst="rect">
            <a:avLst/>
          </a:prstGeom>
          <a:ln w="9525">
            <a:noFill/>
          </a:ln>
        </p:spPr>
      </p:pic>
      <p:pic>
        <p:nvPicPr>
          <p:cNvPr id="347" name="Picture 3" descr=""/>
          <p:cNvPicPr/>
          <p:nvPr/>
        </p:nvPicPr>
        <p:blipFill>
          <a:blip r:embed="rId2"/>
          <a:stretch/>
        </p:blipFill>
        <p:spPr>
          <a:xfrm>
            <a:off x="3000240" y="714240"/>
            <a:ext cx="5445000" cy="3214440"/>
          </a:xfrm>
          <a:prstGeom prst="rect">
            <a:avLst/>
          </a:prstGeom>
          <a:ln w="9525">
            <a:noFill/>
          </a:ln>
        </p:spPr>
      </p:pic>
      <p:sp>
        <p:nvSpPr>
          <p:cNvPr id="348" name="ZoneTexte 7"/>
          <p:cNvSpPr/>
          <p:nvPr/>
        </p:nvSpPr>
        <p:spPr>
          <a:xfrm>
            <a:off x="79200" y="500040"/>
            <a:ext cx="324756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TECHNOLOGIE FLEXBOX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49" name="Picture 2" descr=""/>
          <p:cNvPicPr/>
          <p:nvPr/>
        </p:nvPicPr>
        <p:blipFill>
          <a:blip r:embed="rId3"/>
          <a:stretch/>
        </p:blipFill>
        <p:spPr>
          <a:xfrm>
            <a:off x="71280" y="928800"/>
            <a:ext cx="2928600" cy="299988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99AEE0-376C-483F-9BC3-E337EAA552DE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Rectangle 2"/>
          <p:cNvSpPr/>
          <p:nvPr/>
        </p:nvSpPr>
        <p:spPr>
          <a:xfrm rot="19739400">
            <a:off x="-963360" y="2977920"/>
            <a:ext cx="1099512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500" spc="-1" strike="noStrike">
                <a:solidFill>
                  <a:srgbClr val="000000"/>
                </a:solidFill>
                <a:latin typeface="Calibri"/>
              </a:rPr>
              <a:t>FAIRE LE TP FLEX1 ETUDIANT.PDF</a:t>
            </a:r>
            <a:endParaRPr b="0" lang="fr-FR" sz="45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61028C-0576-43E7-AD7A-393C90CDE754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Rectangle 2"/>
          <p:cNvSpPr/>
          <p:nvPr/>
        </p:nvSpPr>
        <p:spPr>
          <a:xfrm>
            <a:off x="-1383480" y="1556640"/>
            <a:ext cx="11911320" cy="25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</a:rPr>
              <a:t>PREPARATION DU REPERTOIRE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</a:rPr>
              <a:t>DE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</a:rPr>
              <a:t>DEVELLOPEMENT WEB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5B0819-3FB0-4A4A-9993-74DC59BDACB8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5" name="Image 5" descr=""/>
          <p:cNvPicPr/>
          <p:nvPr/>
        </p:nvPicPr>
        <p:blipFill>
          <a:blip r:embed="rId1"/>
          <a:stretch/>
        </p:blipFill>
        <p:spPr>
          <a:xfrm>
            <a:off x="899640" y="1830600"/>
            <a:ext cx="2947680" cy="2529360"/>
          </a:xfrm>
          <a:prstGeom prst="rect">
            <a:avLst/>
          </a:prstGeom>
          <a:ln w="38100">
            <a:solidFill>
              <a:srgbClr val="4f81bd"/>
            </a:solidFill>
            <a:round/>
          </a:ln>
        </p:spPr>
      </p:pic>
      <p:sp>
        <p:nvSpPr>
          <p:cNvPr id="356" name="Connecteur droit avec flèche 7"/>
          <p:cNvSpPr/>
          <p:nvPr/>
        </p:nvSpPr>
        <p:spPr>
          <a:xfrm flipH="1">
            <a:off x="1699920" y="1582560"/>
            <a:ext cx="171000" cy="4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ZoneTexte 8"/>
          <p:cNvSpPr/>
          <p:nvPr/>
        </p:nvSpPr>
        <p:spPr>
          <a:xfrm>
            <a:off x="-515520" y="663120"/>
            <a:ext cx="667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REPERTOIRE DE TRAVAIL DESIGN WEB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8" name="Connecteur droit avec flèche 15"/>
          <p:cNvSpPr/>
          <p:nvPr/>
        </p:nvSpPr>
        <p:spPr>
          <a:xfrm>
            <a:off x="2483640" y="2205000"/>
            <a:ext cx="273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ZoneTexte 18"/>
          <p:cNvSpPr/>
          <p:nvPr/>
        </p:nvSpPr>
        <p:spPr>
          <a:xfrm>
            <a:off x="4765680" y="1879560"/>
            <a:ext cx="347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styles.css  …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0" name="Connecteur droit avec flèche 20"/>
          <p:cNvSpPr/>
          <p:nvPr/>
        </p:nvSpPr>
        <p:spPr>
          <a:xfrm>
            <a:off x="3124080" y="2781000"/>
            <a:ext cx="91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1" name="Image 22" descr=""/>
          <p:cNvPicPr/>
          <p:nvPr/>
        </p:nvPicPr>
        <p:blipFill>
          <a:blip r:embed="rId2"/>
          <a:stretch/>
        </p:blipFill>
        <p:spPr>
          <a:xfrm>
            <a:off x="4117680" y="2431080"/>
            <a:ext cx="1350720" cy="716040"/>
          </a:xfrm>
          <a:prstGeom prst="rect">
            <a:avLst/>
          </a:prstGeom>
          <a:ln w="0">
            <a:noFill/>
          </a:ln>
        </p:spPr>
      </p:pic>
      <p:sp>
        <p:nvSpPr>
          <p:cNvPr id="362" name="ZoneTexte 23"/>
          <p:cNvSpPr/>
          <p:nvPr/>
        </p:nvSpPr>
        <p:spPr>
          <a:xfrm>
            <a:off x="5266080" y="2496240"/>
            <a:ext cx="2445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.jpg .png …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63" name="Connecteur droit avec flèche 25"/>
          <p:cNvSpPr/>
          <p:nvPr/>
        </p:nvSpPr>
        <p:spPr>
          <a:xfrm>
            <a:off x="2373840" y="3429000"/>
            <a:ext cx="356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ZoneTexte 26"/>
          <p:cNvSpPr/>
          <p:nvPr/>
        </p:nvSpPr>
        <p:spPr>
          <a:xfrm>
            <a:off x="5796360" y="2929680"/>
            <a:ext cx="1532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.js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65" name="Connecteur droit avec flèche 28"/>
          <p:cNvSpPr/>
          <p:nvPr/>
        </p:nvSpPr>
        <p:spPr>
          <a:xfrm flipH="1">
            <a:off x="5940000" y="1285200"/>
            <a:ext cx="21312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ZoneTexte 29"/>
          <p:cNvSpPr/>
          <p:nvPr/>
        </p:nvSpPr>
        <p:spPr>
          <a:xfrm>
            <a:off x="5736960" y="869760"/>
            <a:ext cx="3308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Charte graphique,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embellissement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67" name="Connecteur droit avec flèche 31"/>
          <p:cNvSpPr/>
          <p:nvPr/>
        </p:nvSpPr>
        <p:spPr>
          <a:xfrm flipH="1" flipV="1">
            <a:off x="6316200" y="3637440"/>
            <a:ext cx="23580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ZoneTexte 32"/>
          <p:cNvSpPr/>
          <p:nvPr/>
        </p:nvSpPr>
        <p:spPr>
          <a:xfrm>
            <a:off x="5372280" y="4149720"/>
            <a:ext cx="4043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Animations,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contrôle de formulaire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etc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69" name="Connecteur droit avec flèche 36"/>
          <p:cNvSpPr/>
          <p:nvPr/>
        </p:nvSpPr>
        <p:spPr>
          <a:xfrm flipV="1">
            <a:off x="1691640" y="4149000"/>
            <a:ext cx="359640" cy="60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ZoneTexte 37"/>
          <p:cNvSpPr/>
          <p:nvPr/>
        </p:nvSpPr>
        <p:spPr>
          <a:xfrm>
            <a:off x="22320" y="4731840"/>
            <a:ext cx="56872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Première page servie par</a:t>
            </a:r>
            <a:br>
              <a:rPr sz="2400"/>
            </a:b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le serveur web au client</a:t>
            </a:r>
            <a:br>
              <a:rPr sz="2400"/>
            </a:b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éventuellment générée par PHP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C’EST DU CONTENU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1" name="Connecteur droit avec flèche 40"/>
          <p:cNvSpPr/>
          <p:nvPr/>
        </p:nvSpPr>
        <p:spPr>
          <a:xfrm>
            <a:off x="457200" y="1124640"/>
            <a:ext cx="44208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ZoneTexte 42"/>
          <p:cNvSpPr/>
          <p:nvPr/>
        </p:nvSpPr>
        <p:spPr>
          <a:xfrm>
            <a:off x="1257120" y="1181520"/>
            <a:ext cx="3541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Sous-répertoires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C04F6-3A2A-4D98-AEAC-DA40EA2EAFC4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Rectangle 2"/>
          <p:cNvSpPr/>
          <p:nvPr/>
        </p:nvSpPr>
        <p:spPr>
          <a:xfrm>
            <a:off x="935640" y="500040"/>
            <a:ext cx="7272360" cy="27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8800" spc="-1" strike="noStrike">
                <a:solidFill>
                  <a:srgbClr val="ffffff"/>
                </a:solidFill>
                <a:latin typeface="Calibri"/>
              </a:rPr>
              <a:t>BOOTSTRAP 4</a:t>
            </a:r>
            <a:endParaRPr b="0" lang="fr-FR" sz="8800" spc="-1" strike="noStrike">
              <a:latin typeface="Arial"/>
            </a:endParaRPr>
          </a:p>
        </p:txBody>
      </p:sp>
      <p:sp>
        <p:nvSpPr>
          <p:cNvPr id="375" name="ZoneTexte 5"/>
          <p:cNvSpPr/>
          <p:nvPr/>
        </p:nvSpPr>
        <p:spPr>
          <a:xfrm>
            <a:off x="486000" y="2454840"/>
            <a:ext cx="8171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DEFINITION D’UN FRAMEWORK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1B58BB-7197-4DCB-BB70-A82B4C9BAA87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7" name="Image 5" descr=""/>
          <p:cNvPicPr/>
          <p:nvPr/>
        </p:nvPicPr>
        <p:blipFill>
          <a:blip r:embed="rId1"/>
          <a:stretch/>
        </p:blipFill>
        <p:spPr>
          <a:xfrm>
            <a:off x="899640" y="1830600"/>
            <a:ext cx="2947680" cy="2529360"/>
          </a:xfrm>
          <a:prstGeom prst="rect">
            <a:avLst/>
          </a:prstGeom>
          <a:ln w="38100">
            <a:solidFill>
              <a:srgbClr val="4f81bd"/>
            </a:solidFill>
            <a:round/>
          </a:ln>
        </p:spPr>
      </p:pic>
      <p:sp>
        <p:nvSpPr>
          <p:cNvPr id="378" name="Connecteur droit avec flèche 7"/>
          <p:cNvSpPr/>
          <p:nvPr/>
        </p:nvSpPr>
        <p:spPr>
          <a:xfrm flipH="1">
            <a:off x="2266920" y="1124640"/>
            <a:ext cx="55548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ZoneTexte 8"/>
          <p:cNvSpPr/>
          <p:nvPr/>
        </p:nvSpPr>
        <p:spPr>
          <a:xfrm>
            <a:off x="-515520" y="663120"/>
            <a:ext cx="667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REPERTOIRE DE TRAVAIL DESIGN WEB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80" name="Connecteur droit avec flèche 15"/>
          <p:cNvSpPr/>
          <p:nvPr/>
        </p:nvSpPr>
        <p:spPr>
          <a:xfrm>
            <a:off x="2483640" y="2205000"/>
            <a:ext cx="273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ZoneTexte 18"/>
          <p:cNvSpPr/>
          <p:nvPr/>
        </p:nvSpPr>
        <p:spPr>
          <a:xfrm>
            <a:off x="4765680" y="1879560"/>
            <a:ext cx="347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styles.css  …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82" name="Connecteur droit avec flèche 20"/>
          <p:cNvSpPr/>
          <p:nvPr/>
        </p:nvSpPr>
        <p:spPr>
          <a:xfrm>
            <a:off x="3124080" y="2781000"/>
            <a:ext cx="91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3" name="Image 22" descr=""/>
          <p:cNvPicPr/>
          <p:nvPr/>
        </p:nvPicPr>
        <p:blipFill>
          <a:blip r:embed="rId2"/>
          <a:stretch/>
        </p:blipFill>
        <p:spPr>
          <a:xfrm>
            <a:off x="4117680" y="2431080"/>
            <a:ext cx="1350720" cy="716040"/>
          </a:xfrm>
          <a:prstGeom prst="rect">
            <a:avLst/>
          </a:prstGeom>
          <a:ln w="0">
            <a:noFill/>
          </a:ln>
        </p:spPr>
      </p:pic>
      <p:sp>
        <p:nvSpPr>
          <p:cNvPr id="384" name="ZoneTexte 23"/>
          <p:cNvSpPr/>
          <p:nvPr/>
        </p:nvSpPr>
        <p:spPr>
          <a:xfrm>
            <a:off x="5266080" y="2496240"/>
            <a:ext cx="2445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.jpg .png …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85" name="Connecteur droit avec flèche 25"/>
          <p:cNvSpPr/>
          <p:nvPr/>
        </p:nvSpPr>
        <p:spPr>
          <a:xfrm>
            <a:off x="2373840" y="3429000"/>
            <a:ext cx="356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ZoneTexte 26"/>
          <p:cNvSpPr/>
          <p:nvPr/>
        </p:nvSpPr>
        <p:spPr>
          <a:xfrm>
            <a:off x="5796360" y="2929680"/>
            <a:ext cx="1532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.js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87" name="Connecteur droit avec flèche 28"/>
          <p:cNvSpPr/>
          <p:nvPr/>
        </p:nvSpPr>
        <p:spPr>
          <a:xfrm flipH="1">
            <a:off x="5940000" y="1285200"/>
            <a:ext cx="21312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ZoneTexte 29"/>
          <p:cNvSpPr/>
          <p:nvPr/>
        </p:nvSpPr>
        <p:spPr>
          <a:xfrm>
            <a:off x="5736960" y="869760"/>
            <a:ext cx="3308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Charte graphique,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embellissement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89" name="Connecteur droit avec flèche 31"/>
          <p:cNvSpPr/>
          <p:nvPr/>
        </p:nvSpPr>
        <p:spPr>
          <a:xfrm flipH="1" flipV="1">
            <a:off x="6316200" y="3637440"/>
            <a:ext cx="23580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ZoneTexte 32"/>
          <p:cNvSpPr/>
          <p:nvPr/>
        </p:nvSpPr>
        <p:spPr>
          <a:xfrm>
            <a:off x="5372280" y="4149720"/>
            <a:ext cx="4043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Animations,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contrôle de formulaire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etc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91" name="Connecteur droit avec flèche 36"/>
          <p:cNvSpPr/>
          <p:nvPr/>
        </p:nvSpPr>
        <p:spPr>
          <a:xfrm flipV="1">
            <a:off x="1691640" y="4149000"/>
            <a:ext cx="359640" cy="60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ZoneTexte 37"/>
          <p:cNvSpPr/>
          <p:nvPr/>
        </p:nvSpPr>
        <p:spPr>
          <a:xfrm>
            <a:off x="22320" y="4731840"/>
            <a:ext cx="5687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Première page servie par</a:t>
            </a:r>
            <a:br>
              <a:rPr sz="2400"/>
            </a:b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le serveur web au client</a:t>
            </a:r>
            <a:br>
              <a:rPr sz="2400"/>
            </a:b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éventuellment générée par PHP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57989B-6686-4D03-946A-352A32C2D81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E985AB-A456-439D-AF98-227972BCCBC0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ZoneTexte 5"/>
          <p:cNvSpPr/>
          <p:nvPr/>
        </p:nvSpPr>
        <p:spPr>
          <a:xfrm>
            <a:off x="2066760" y="2786040"/>
            <a:ext cx="519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Fin provisoire du support de cours front-end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716360-5865-4633-BE2D-FC0C859629C8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END 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371600" y="2766960"/>
            <a:ext cx="6400440" cy="1323720"/>
          </a:xfrm>
          <a:prstGeom prst="rect">
            <a:avLst/>
          </a:prstGeom>
          <a:ln w="9525">
            <a:noFill/>
          </a:ln>
        </p:spPr>
      </p:pic>
      <p:sp>
        <p:nvSpPr>
          <p:cNvPr id="118" name="ZoneTexte 4"/>
          <p:cNvSpPr/>
          <p:nvPr/>
        </p:nvSpPr>
        <p:spPr>
          <a:xfrm>
            <a:off x="-497160" y="571320"/>
            <a:ext cx="10163520" cy="363960"/>
          </a:xfrm>
          <a:prstGeom prst="rect">
            <a:avLst/>
          </a:prstGeom>
          <a:solidFill>
            <a:srgbClr val="ffff00"/>
          </a:solidFill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RAPPELS DES LOCALISATIONS DES APPELATIONS, DES LANGAGES, DES TRANSACTIONS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Rectangle à coins arrondis 5"/>
          <p:cNvSpPr/>
          <p:nvPr/>
        </p:nvSpPr>
        <p:spPr>
          <a:xfrm>
            <a:off x="135720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Rectangle à coins arrondis 6"/>
          <p:cNvSpPr/>
          <p:nvPr/>
        </p:nvSpPr>
        <p:spPr>
          <a:xfrm>
            <a:off x="392904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SERVEUR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Rectangle à coins arrondis 7"/>
          <p:cNvSpPr/>
          <p:nvPr/>
        </p:nvSpPr>
        <p:spPr>
          <a:xfrm>
            <a:off x="6429240" y="1643040"/>
            <a:ext cx="1428480" cy="499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SERVEUR BDD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ZoneTexte 8"/>
          <p:cNvSpPr/>
          <p:nvPr/>
        </p:nvSpPr>
        <p:spPr>
          <a:xfrm>
            <a:off x="1323000" y="1143000"/>
            <a:ext cx="151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ZoneTexte 9"/>
          <p:cNvSpPr/>
          <p:nvPr/>
        </p:nvSpPr>
        <p:spPr>
          <a:xfrm>
            <a:off x="6475680" y="1143000"/>
            <a:ext cx="135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ZoneTexte 10"/>
          <p:cNvSpPr/>
          <p:nvPr/>
        </p:nvSpPr>
        <p:spPr>
          <a:xfrm>
            <a:off x="-180720" y="2357280"/>
            <a:ext cx="143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LOGICIELS-&gt;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5" name="ZoneTexte 11"/>
          <p:cNvSpPr/>
          <p:nvPr/>
        </p:nvSpPr>
        <p:spPr>
          <a:xfrm>
            <a:off x="1237680" y="2357280"/>
            <a:ext cx="164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ZoneTexte 12"/>
          <p:cNvSpPr/>
          <p:nvPr/>
        </p:nvSpPr>
        <p:spPr>
          <a:xfrm>
            <a:off x="3378960" y="2357280"/>
            <a:ext cx="2554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APACHE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SERVEUR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sous node.js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7" name="ZoneTexte 13"/>
          <p:cNvSpPr/>
          <p:nvPr/>
        </p:nvSpPr>
        <p:spPr>
          <a:xfrm>
            <a:off x="6727680" y="2357280"/>
            <a:ext cx="96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ZoneTexte 14"/>
          <p:cNvSpPr/>
          <p:nvPr/>
        </p:nvSpPr>
        <p:spPr>
          <a:xfrm>
            <a:off x="-174960" y="4071960"/>
            <a:ext cx="1487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LANGAGES-&gt;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9" name="ZoneTexte 15"/>
          <p:cNvSpPr/>
          <p:nvPr/>
        </p:nvSpPr>
        <p:spPr>
          <a:xfrm>
            <a:off x="-140760" y="2071800"/>
            <a:ext cx="164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Exemples 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ZoneTexte 16"/>
          <p:cNvSpPr/>
          <p:nvPr/>
        </p:nvSpPr>
        <p:spPr>
          <a:xfrm>
            <a:off x="1357200" y="407196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ZoneTexte 17"/>
          <p:cNvSpPr/>
          <p:nvPr/>
        </p:nvSpPr>
        <p:spPr>
          <a:xfrm>
            <a:off x="-280080" y="4500720"/>
            <a:ext cx="221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LANGAGES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DE DESCRIPTIONS-&gt;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2" name="ZoneTexte 18"/>
          <p:cNvSpPr/>
          <p:nvPr/>
        </p:nvSpPr>
        <p:spPr>
          <a:xfrm>
            <a:off x="4143240" y="421488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ZoneTexte 19"/>
          <p:cNvSpPr/>
          <p:nvPr/>
        </p:nvSpPr>
        <p:spPr>
          <a:xfrm>
            <a:off x="4071960" y="3857760"/>
            <a:ext cx="1272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4" name="ZoneTexte 20"/>
          <p:cNvSpPr/>
          <p:nvPr/>
        </p:nvSpPr>
        <p:spPr>
          <a:xfrm>
            <a:off x="1602720" y="4714920"/>
            <a:ext cx="816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ZoneTexte 21"/>
          <p:cNvSpPr/>
          <p:nvPr/>
        </p:nvSpPr>
        <p:spPr>
          <a:xfrm>
            <a:off x="1588320" y="5572080"/>
            <a:ext cx="62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ZoneTexte 22"/>
          <p:cNvSpPr/>
          <p:nvPr/>
        </p:nvSpPr>
        <p:spPr>
          <a:xfrm>
            <a:off x="4253760" y="4572000"/>
            <a:ext cx="961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C/C++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ZoneTexte 23"/>
          <p:cNvSpPr/>
          <p:nvPr/>
        </p:nvSpPr>
        <p:spPr>
          <a:xfrm>
            <a:off x="6956640" y="4071960"/>
            <a:ext cx="63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ZoneTexte 24"/>
          <p:cNvSpPr/>
          <p:nvPr/>
        </p:nvSpPr>
        <p:spPr>
          <a:xfrm>
            <a:off x="6715080" y="4357800"/>
            <a:ext cx="127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4000320" y="5357880"/>
            <a:ext cx="1428480" cy="940680"/>
          </a:xfrm>
          <a:prstGeom prst="rect">
            <a:avLst/>
          </a:prstGeom>
          <a:ln w="9525"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3"/>
          <a:stretch/>
        </p:blipFill>
        <p:spPr>
          <a:xfrm>
            <a:off x="6000840" y="5429160"/>
            <a:ext cx="1856880" cy="887760"/>
          </a:xfrm>
          <a:prstGeom prst="rect">
            <a:avLst/>
          </a:prstGeom>
          <a:ln w="9525">
            <a:noFill/>
          </a:ln>
        </p:spPr>
      </p:pic>
      <p:sp>
        <p:nvSpPr>
          <p:cNvPr id="141" name="Flèche gauche 27"/>
          <p:cNvSpPr/>
          <p:nvPr/>
        </p:nvSpPr>
        <p:spPr>
          <a:xfrm>
            <a:off x="5500800" y="5643720"/>
            <a:ext cx="356760" cy="3567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lèche vers le haut 28"/>
          <p:cNvSpPr/>
          <p:nvPr/>
        </p:nvSpPr>
        <p:spPr>
          <a:xfrm>
            <a:off x="4500720" y="4929120"/>
            <a:ext cx="428400" cy="285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à coins arrondis 29"/>
          <p:cNvSpPr/>
          <p:nvPr/>
        </p:nvSpPr>
        <p:spPr>
          <a:xfrm>
            <a:off x="1214280" y="1071720"/>
            <a:ext cx="2499840" cy="514332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206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17A550-8CB6-4786-8AA9-8FD95B072C0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3000240" y="500040"/>
            <a:ext cx="3095280" cy="5952600"/>
          </a:xfrm>
          <a:prstGeom prst="rect">
            <a:avLst/>
          </a:prstGeom>
          <a:ln w="9525">
            <a:noFill/>
          </a:ln>
        </p:spPr>
      </p:pic>
      <p:sp>
        <p:nvSpPr>
          <p:cNvPr id="146" name="ZoneTexte 4"/>
          <p:cNvSpPr/>
          <p:nvPr/>
        </p:nvSpPr>
        <p:spPr>
          <a:xfrm>
            <a:off x="453960" y="1571760"/>
            <a:ext cx="1814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FOCUS SUR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2D8761-9BF7-4EC9-9DD4-FF5843CDC48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Légende encadrée 2 4"/>
          <p:cNvSpPr/>
          <p:nvPr/>
        </p:nvSpPr>
        <p:spPr>
          <a:xfrm>
            <a:off x="3571920" y="785880"/>
            <a:ext cx="2285640" cy="499680"/>
          </a:xfrm>
          <a:prstGeom prst="borderCallout2">
            <a:avLst>
              <a:gd name="adj1" fmla="val 117077"/>
              <a:gd name="adj2" fmla="val -2672"/>
              <a:gd name="adj3" fmla="val 163654"/>
              <a:gd name="adj4" fmla="val -15158"/>
              <a:gd name="adj5" fmla="val 260853"/>
              <a:gd name="adj6" fmla="val -16478"/>
            </a:avLst>
          </a:prstGeom>
          <a:solidFill>
            <a:schemeClr val="bg1"/>
          </a:solidFill>
          <a:ln>
            <a:solidFill>
              <a:srgbClr val="000000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RESPONSE HTTP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2905200" y="2071800"/>
            <a:ext cx="4809600" cy="250704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pic>
        <p:nvPicPr>
          <p:cNvPr id="150" name="Picture 5" descr=""/>
          <p:cNvPicPr/>
          <p:nvPr/>
        </p:nvPicPr>
        <p:blipFill>
          <a:blip r:embed="rId2"/>
          <a:stretch/>
        </p:blipFill>
        <p:spPr>
          <a:xfrm>
            <a:off x="142920" y="500040"/>
            <a:ext cx="2752200" cy="56005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F641D8-1A4A-4820-B624-284E6F34296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5" descr=""/>
          <p:cNvPicPr/>
          <p:nvPr/>
        </p:nvPicPr>
        <p:blipFill>
          <a:blip r:embed="rId1"/>
          <a:stretch/>
        </p:blipFill>
        <p:spPr>
          <a:xfrm>
            <a:off x="142920" y="500040"/>
            <a:ext cx="2752200" cy="5600520"/>
          </a:xfrm>
          <a:prstGeom prst="rect">
            <a:avLst/>
          </a:prstGeom>
          <a:ln w="9525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2"/>
          <a:stretch/>
        </p:blipFill>
        <p:spPr>
          <a:xfrm>
            <a:off x="1643040" y="1571760"/>
            <a:ext cx="4190760" cy="1180800"/>
          </a:xfrm>
          <a:prstGeom prst="rect">
            <a:avLst/>
          </a:prstGeom>
          <a:ln w="9525">
            <a:noFill/>
          </a:ln>
        </p:spPr>
      </p:pic>
      <p:sp>
        <p:nvSpPr>
          <p:cNvPr id="154" name="ZoneTexte 10"/>
          <p:cNvSpPr/>
          <p:nvPr/>
        </p:nvSpPr>
        <p:spPr>
          <a:xfrm>
            <a:off x="527040" y="2143080"/>
            <a:ext cx="88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(BOM)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ZoneTexte 11"/>
          <p:cNvSpPr/>
          <p:nvPr/>
        </p:nvSpPr>
        <p:spPr>
          <a:xfrm>
            <a:off x="441720" y="3643200"/>
            <a:ext cx="860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DOM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6" name="ZoneTexte 12"/>
          <p:cNvSpPr/>
          <p:nvPr/>
        </p:nvSpPr>
        <p:spPr>
          <a:xfrm>
            <a:off x="-317520" y="4071960"/>
            <a:ext cx="585180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HIERARCHISATION DE TOUS LES ELEMENTS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Légende encadrée 2 39"/>
          <p:cNvSpPr/>
          <p:nvPr/>
        </p:nvSpPr>
        <p:spPr>
          <a:xfrm>
            <a:off x="4286160" y="571320"/>
            <a:ext cx="2142720" cy="642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178"/>
              <a:gd name="adj6" fmla="val -48680"/>
            </a:avLst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Demandes de fichiers externes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Légende encadrée 2 40"/>
          <p:cNvSpPr/>
          <p:nvPr/>
        </p:nvSpPr>
        <p:spPr>
          <a:xfrm>
            <a:off x="3714840" y="3000240"/>
            <a:ext cx="2428560" cy="642600"/>
          </a:xfrm>
          <a:prstGeom prst="borderCallout2">
            <a:avLst>
              <a:gd name="adj1" fmla="val -16134"/>
              <a:gd name="adj2" fmla="val 38761"/>
              <a:gd name="adj3" fmla="val -69803"/>
              <a:gd name="adj4" fmla="val 38548"/>
              <a:gd name="adj5" fmla="val -135717"/>
              <a:gd name="adj6" fmla="val 44964"/>
            </a:avLst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Demandes de ressources externes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ZoneTexte 22"/>
          <p:cNvSpPr/>
          <p:nvPr/>
        </p:nvSpPr>
        <p:spPr>
          <a:xfrm>
            <a:off x="3610800" y="1428840"/>
            <a:ext cx="156204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index.html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3"/>
          <a:stretch/>
        </p:blipFill>
        <p:spPr>
          <a:xfrm>
            <a:off x="6500880" y="1928880"/>
            <a:ext cx="2409480" cy="41526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2AA02-46CD-45E7-8EEF-7F8CA166226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ylindre 5"/>
          <p:cNvSpPr/>
          <p:nvPr/>
        </p:nvSpPr>
        <p:spPr>
          <a:xfrm>
            <a:off x="7286760" y="3429000"/>
            <a:ext cx="642600" cy="8568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.JS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ylindre 6"/>
          <p:cNvSpPr/>
          <p:nvPr/>
        </p:nvSpPr>
        <p:spPr>
          <a:xfrm>
            <a:off x="7286760" y="2428920"/>
            <a:ext cx="642600" cy="8568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.CSS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ylindre 8"/>
          <p:cNvSpPr/>
          <p:nvPr/>
        </p:nvSpPr>
        <p:spPr>
          <a:xfrm>
            <a:off x="7286760" y="1428840"/>
            <a:ext cx="642600" cy="8568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.Jpg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ylindre 9"/>
          <p:cNvSpPr/>
          <p:nvPr/>
        </p:nvSpPr>
        <p:spPr>
          <a:xfrm>
            <a:off x="7286760" y="500040"/>
            <a:ext cx="642600" cy="8568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.ico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Forme libre 10"/>
          <p:cNvSpPr/>
          <p:nvPr/>
        </p:nvSpPr>
        <p:spPr>
          <a:xfrm>
            <a:off x="3071160" y="800640"/>
            <a:ext cx="4149000" cy="3324960"/>
          </a:xfrm>
          <a:custGeom>
            <a:avLst/>
            <a:gdLst/>
            <a:ahLst/>
            <a:rect l="l" t="t" r="r" b="b"/>
            <a:pathLst>
              <a:path w="4149305" h="3325483">
                <a:moveTo>
                  <a:pt x="4149305" y="234351"/>
                </a:moveTo>
                <a:cubicBezTo>
                  <a:pt x="3939396" y="117175"/>
                  <a:pt x="3729487" y="0"/>
                  <a:pt x="3467819" y="27317"/>
                </a:cubicBezTo>
                <a:cubicBezTo>
                  <a:pt x="3206151" y="54634"/>
                  <a:pt x="2822275" y="205597"/>
                  <a:pt x="2579298" y="398253"/>
                </a:cubicBezTo>
                <a:cubicBezTo>
                  <a:pt x="2336321" y="590909"/>
                  <a:pt x="2199735" y="774939"/>
                  <a:pt x="2009954" y="1183256"/>
                </a:cubicBezTo>
                <a:cubicBezTo>
                  <a:pt x="1820173" y="1591573"/>
                  <a:pt x="1595886" y="2503098"/>
                  <a:pt x="1440611" y="2848155"/>
                </a:cubicBezTo>
                <a:cubicBezTo>
                  <a:pt x="1285336" y="3193212"/>
                  <a:pt x="1213449" y="3181709"/>
                  <a:pt x="1078302" y="3253596"/>
                </a:cubicBezTo>
                <a:cubicBezTo>
                  <a:pt x="943155" y="3325483"/>
                  <a:pt x="754811" y="3318294"/>
                  <a:pt x="629728" y="3279475"/>
                </a:cubicBezTo>
                <a:cubicBezTo>
                  <a:pt x="504645" y="3240656"/>
                  <a:pt x="406879" y="3154392"/>
                  <a:pt x="327804" y="3020683"/>
                </a:cubicBezTo>
                <a:cubicBezTo>
                  <a:pt x="248729" y="2886974"/>
                  <a:pt x="209909" y="2586487"/>
                  <a:pt x="155275" y="2477219"/>
                </a:cubicBezTo>
                <a:cubicBezTo>
                  <a:pt x="100641" y="2367951"/>
                  <a:pt x="50320" y="2366513"/>
                  <a:pt x="0" y="2365075"/>
                </a:cubicBezTo>
              </a:path>
            </a:pathLst>
          </a:custGeom>
          <a:noFill/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Forme libre 11"/>
          <p:cNvSpPr/>
          <p:nvPr/>
        </p:nvSpPr>
        <p:spPr>
          <a:xfrm>
            <a:off x="3062520" y="1483920"/>
            <a:ext cx="4174920" cy="1900440"/>
          </a:xfrm>
          <a:custGeom>
            <a:avLst/>
            <a:gdLst/>
            <a:ahLst/>
            <a:rect l="l" t="t" r="r" b="b"/>
            <a:pathLst>
              <a:path w="4175185" h="1900687">
                <a:moveTo>
                  <a:pt x="4175185" y="396815"/>
                </a:moveTo>
                <a:cubicBezTo>
                  <a:pt x="3698575" y="241539"/>
                  <a:pt x="3221966" y="86264"/>
                  <a:pt x="2786332" y="43132"/>
                </a:cubicBezTo>
                <a:cubicBezTo>
                  <a:pt x="2350698" y="0"/>
                  <a:pt x="1883434" y="21566"/>
                  <a:pt x="1561381" y="138023"/>
                </a:cubicBezTo>
                <a:cubicBezTo>
                  <a:pt x="1239328" y="254480"/>
                  <a:pt x="1019355" y="521898"/>
                  <a:pt x="854015" y="741872"/>
                </a:cubicBezTo>
                <a:cubicBezTo>
                  <a:pt x="688675" y="961846"/>
                  <a:pt x="642668" y="1275273"/>
                  <a:pt x="569344" y="1457865"/>
                </a:cubicBezTo>
                <a:cubicBezTo>
                  <a:pt x="496020" y="1640457"/>
                  <a:pt x="464389" y="1774167"/>
                  <a:pt x="414068" y="1837427"/>
                </a:cubicBezTo>
                <a:cubicBezTo>
                  <a:pt x="363747" y="1900687"/>
                  <a:pt x="306238" y="1857555"/>
                  <a:pt x="267419" y="1837427"/>
                </a:cubicBezTo>
                <a:cubicBezTo>
                  <a:pt x="228600" y="1817299"/>
                  <a:pt x="225725" y="1746850"/>
                  <a:pt x="181155" y="1716657"/>
                </a:cubicBezTo>
                <a:cubicBezTo>
                  <a:pt x="136585" y="1686465"/>
                  <a:pt x="68292" y="1671368"/>
                  <a:pt x="0" y="1656272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Forme libre 12"/>
          <p:cNvSpPr/>
          <p:nvPr/>
        </p:nvSpPr>
        <p:spPr>
          <a:xfrm>
            <a:off x="3088080" y="1042200"/>
            <a:ext cx="4174920" cy="2521440"/>
          </a:xfrm>
          <a:custGeom>
            <a:avLst/>
            <a:gdLst/>
            <a:ahLst/>
            <a:rect l="l" t="t" r="r" b="b"/>
            <a:pathLst>
              <a:path w="4175185" h="2521788">
                <a:moveTo>
                  <a:pt x="4175185" y="1830237"/>
                </a:moveTo>
                <a:cubicBezTo>
                  <a:pt x="3830847" y="2055242"/>
                  <a:pt x="3486509" y="2280248"/>
                  <a:pt x="3226279" y="2390954"/>
                </a:cubicBezTo>
                <a:cubicBezTo>
                  <a:pt x="2966049" y="2501660"/>
                  <a:pt x="2819399" y="2521788"/>
                  <a:pt x="2613803" y="2494471"/>
                </a:cubicBezTo>
                <a:cubicBezTo>
                  <a:pt x="2408207" y="2467154"/>
                  <a:pt x="2160916" y="2459965"/>
                  <a:pt x="1992701" y="2227052"/>
                </a:cubicBezTo>
                <a:cubicBezTo>
                  <a:pt x="1824486" y="1994139"/>
                  <a:pt x="1718094" y="1437735"/>
                  <a:pt x="1604513" y="1096992"/>
                </a:cubicBezTo>
                <a:cubicBezTo>
                  <a:pt x="1490932" y="756249"/>
                  <a:pt x="1410419" y="359433"/>
                  <a:pt x="1311215" y="182592"/>
                </a:cubicBezTo>
                <a:cubicBezTo>
                  <a:pt x="1212011" y="5751"/>
                  <a:pt x="1096992" y="0"/>
                  <a:pt x="1009290" y="35943"/>
                </a:cubicBezTo>
                <a:cubicBezTo>
                  <a:pt x="921588" y="71886"/>
                  <a:pt x="900022" y="56071"/>
                  <a:pt x="785003" y="398252"/>
                </a:cubicBezTo>
                <a:cubicBezTo>
                  <a:pt x="669984" y="740433"/>
                  <a:pt x="450011" y="1791419"/>
                  <a:pt x="319177" y="2089030"/>
                </a:cubicBezTo>
                <a:cubicBezTo>
                  <a:pt x="188343" y="2386641"/>
                  <a:pt x="94171" y="2285280"/>
                  <a:pt x="0" y="218392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285840" y="571320"/>
            <a:ext cx="2752200" cy="5600520"/>
          </a:xfrm>
          <a:prstGeom prst="rect">
            <a:avLst/>
          </a:prstGeom>
          <a:ln w="9525"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500040" y="2643120"/>
            <a:ext cx="990360" cy="637920"/>
          </a:xfrm>
          <a:prstGeom prst="rect">
            <a:avLst/>
          </a:prstGeom>
          <a:ln w="9525">
            <a:noFill/>
          </a:ln>
        </p:spPr>
      </p:pic>
      <p:sp>
        <p:nvSpPr>
          <p:cNvPr id="171" name="Forme libre 15"/>
          <p:cNvSpPr/>
          <p:nvPr/>
        </p:nvSpPr>
        <p:spPr>
          <a:xfrm>
            <a:off x="3105360" y="3260880"/>
            <a:ext cx="4166280" cy="1112400"/>
          </a:xfrm>
          <a:custGeom>
            <a:avLst/>
            <a:gdLst/>
            <a:ahLst/>
            <a:rect l="l" t="t" r="r" b="b"/>
            <a:pathLst>
              <a:path w="4166559" h="1112807">
                <a:moveTo>
                  <a:pt x="4166559" y="741872"/>
                </a:moveTo>
                <a:cubicBezTo>
                  <a:pt x="4060885" y="788598"/>
                  <a:pt x="3955212" y="835325"/>
                  <a:pt x="3666227" y="897147"/>
                </a:cubicBezTo>
                <a:cubicBezTo>
                  <a:pt x="3377242" y="958969"/>
                  <a:pt x="2848155" y="1112807"/>
                  <a:pt x="2432649" y="1112807"/>
                </a:cubicBezTo>
                <a:cubicBezTo>
                  <a:pt x="2017143" y="1112807"/>
                  <a:pt x="1578634" y="1082615"/>
                  <a:pt x="1173193" y="897147"/>
                </a:cubicBezTo>
                <a:cubicBezTo>
                  <a:pt x="767752" y="711679"/>
                  <a:pt x="383876" y="355839"/>
                  <a:pt x="0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ZoneTexte 16"/>
          <p:cNvSpPr/>
          <p:nvPr/>
        </p:nvSpPr>
        <p:spPr>
          <a:xfrm>
            <a:off x="-62280" y="3571920"/>
            <a:ext cx="242748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Page web affichée 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09750E-DD9B-47E9-87B4-15EBC71002C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225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FRONT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END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3714840" y="2428920"/>
            <a:ext cx="1314000" cy="1114200"/>
          </a:xfrm>
          <a:prstGeom prst="rect">
            <a:avLst/>
          </a:prstGeom>
          <a:ln w="9525">
            <a:noFill/>
          </a:ln>
        </p:spPr>
      </p:pic>
      <p:sp>
        <p:nvSpPr>
          <p:cNvPr id="175" name="ZoneTexte 4"/>
          <p:cNvSpPr/>
          <p:nvPr/>
        </p:nvSpPr>
        <p:spPr>
          <a:xfrm>
            <a:off x="472680" y="1571760"/>
            <a:ext cx="17204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FOCUS SUR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FORMATION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VISUELLE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PAGE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dnarelli2022BTSSNIR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C4ADCF-8399-4090-9180-FB9C5BA8986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74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Application>LibreOffice/7.3.7.2$Linux_X86_64 LibreOffice_project/30$Build-2</Application>
  <AppVersion>15.0000</AppVersion>
  <Words>792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2022-10-12T15:00:03Z</dcterms:created>
  <dc:creator>didier NARELLI</dc:creator>
  <dc:description/>
  <dc:language>fr-FR</dc:language>
  <cp:lastModifiedBy/>
  <dcterms:modified xsi:type="dcterms:W3CDTF">2024-11-22T15:00:33Z</dcterms:modified>
  <cp:revision>68</cp:revision>
  <dc:subject/>
  <dc:title>FRONT-END DEV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38</vt:i4>
  </property>
</Properties>
</file>