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49" r:id="rId2"/>
  </p:sldMasterIdLst>
  <p:notesMasterIdLst>
    <p:notesMasterId r:id="rId10"/>
  </p:notesMasterIdLst>
  <p:handoutMasterIdLst>
    <p:handoutMasterId r:id="rId11"/>
  </p:handout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3"/>
    <p:restoredTop sz="94699"/>
  </p:normalViewPr>
  <p:slideViewPr>
    <p:cSldViewPr>
      <p:cViewPr varScale="1">
        <p:scale>
          <a:sx n="98" d="100"/>
          <a:sy n="98" d="100"/>
        </p:scale>
        <p:origin x="1000" y="20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pPr>
              <a:defRPr/>
            </a:pPr>
            <a:fld id="{86211CF4-95D9-F745-A667-9438A1BE52A6}" type="datetimeFigureOut">
              <a:rPr lang="en-US" altLang="x-none"/>
              <a:pPr>
                <a:defRPr/>
              </a:pPr>
              <a:t>4/21/19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pPr>
              <a:defRPr/>
            </a:pPr>
            <a:fld id="{8A13EF08-63AF-DA4E-AD7A-D9A136F4BD1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48483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algn="r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48485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148487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algn="r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3957132-C3D2-0B41-8DF0-69358282AA4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B5C3C74D-D62E-A54E-A0E0-894F3E246E15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</a:t>
            </a:fld>
            <a:endParaRPr lang="en-US" altLang="x-none"/>
          </a:p>
        </p:txBody>
      </p:sp>
      <p:sp>
        <p:nvSpPr>
          <p:cNvPr id="1515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505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4E179-82C1-794A-AF94-B835AF2542E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3167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E5FBE-60FA-E943-A0B0-17391326A0A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619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37701-CDDE-7447-8C25-9E31D1A0EF7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9819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D1D8C-DEC7-944C-B3F4-30363805024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89158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01EB6-3B03-3046-B01F-9CE2F70221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25720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572DF-060E-9344-83AB-9ACB6D9892F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40383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84395-9A8C-514E-B025-52D13B06300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16454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8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4E343-6B6A-5F48-8B07-A3BF0A7EE14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93056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8A940-B038-6647-873E-0F63F58DB1D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293446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BF5D3-DDD5-5E48-967C-78E2F6B606F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43826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6977F-6D06-854F-ACFD-7865602D1A4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9393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5A17C-7B0F-934E-B794-68787740D6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10999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03304-C510-4B4F-8ADE-26AF6B59BC2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897327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08172-C904-6841-9C84-314DB2AB0EE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093422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C5EE1-89EC-2542-882C-3B0D7AC9106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53641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DF1F3-3A8C-6444-9DF0-BDF3B77C0D1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409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6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7D4DA-B059-8F47-8080-A83612BDF0D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90640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8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14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F850A-875D-554D-8A5E-CF377EC068A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14366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4" name="Freeform 10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5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54572-8C1D-F141-995C-CCE926B2FBD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3320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3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idx="11"/>
          </p:nvPr>
        </p:nvSpPr>
        <p:spPr>
          <a:xfrm>
            <a:off x="7315201" y="6240462"/>
            <a:ext cx="696118" cy="3635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6809C7-5EC7-6542-99AB-B9F43FD064C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76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6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5FE55-EECD-8E43-BB66-C190F57FF37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8346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6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65F58-C5B2-B547-9CDE-CC0CB99F80F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68238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ftr"/>
          </p:nvPr>
        </p:nvSpPr>
        <p:spPr bwMode="auto">
          <a:xfrm>
            <a:off x="2438400" y="6264275"/>
            <a:ext cx="3581400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ea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grpSp>
        <p:nvGrpSpPr>
          <p:cNvPr id="1027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033" name="Picture 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029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DA4145C1-0604-134A-9BB4-F4D7038D507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69" r:id="rId1"/>
    <p:sldLayoutId id="2147486070" r:id="rId2"/>
    <p:sldLayoutId id="2147486071" r:id="rId3"/>
    <p:sldLayoutId id="2147486072" r:id="rId4"/>
    <p:sldLayoutId id="2147486073" r:id="rId5"/>
    <p:sldLayoutId id="2147486074" r:id="rId6"/>
    <p:sldLayoutId id="2147486075" r:id="rId7"/>
    <p:sldLayoutId id="2147486076" r:id="rId8"/>
    <p:sldLayoutId id="2147486077" r:id="rId9"/>
    <p:sldLayoutId id="2147486078" r:id="rId10"/>
    <p:sldLayoutId id="214748607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13327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3328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3316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319" name="Rectangle 8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320" name="Rectangle 9"/>
          <p:cNvSpPr>
            <a:spLocks noChangeArrowheads="1"/>
          </p:cNvSpPr>
          <p:nvPr/>
        </p:nvSpPr>
        <p:spPr bwMode="auto"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3321" name="Picture 10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2" name="Freeform 11"/>
          <p:cNvSpPr>
            <a:spLocks noChangeArrowheads="1"/>
          </p:cNvSpPr>
          <p:nvPr/>
        </p:nvSpPr>
        <p:spPr bwMode="auto">
          <a:xfrm flipV="1">
            <a:off x="8167688" y="6346825"/>
            <a:ext cx="585787" cy="396875"/>
          </a:xfrm>
          <a:custGeom>
            <a:avLst/>
            <a:gdLst>
              <a:gd name="T0" fmla="*/ 0 w 585787"/>
              <a:gd name="T1" fmla="*/ 396875 h 396875"/>
              <a:gd name="T2" fmla="*/ 99219 w 585787"/>
              <a:gd name="T3" fmla="*/ 0 h 396875"/>
              <a:gd name="T4" fmla="*/ 486568 w 585787"/>
              <a:gd name="T5" fmla="*/ 0 h 396875"/>
              <a:gd name="T6" fmla="*/ 585787 w 585787"/>
              <a:gd name="T7" fmla="*/ 396875 h 396875"/>
              <a:gd name="T8" fmla="*/ 0 w 585787"/>
              <a:gd name="T9" fmla="*/ 396875 h 3968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85787" h="396875">
                <a:moveTo>
                  <a:pt x="0" y="396875"/>
                </a:moveTo>
                <a:lnTo>
                  <a:pt x="99219" y="0"/>
                </a:lnTo>
                <a:lnTo>
                  <a:pt x="486568" y="0"/>
                </a:lnTo>
                <a:lnTo>
                  <a:pt x="585787" y="396875"/>
                </a:lnTo>
                <a:lnTo>
                  <a:pt x="0" y="396875"/>
                </a:lnTo>
                <a:close/>
              </a:path>
            </a:pathLst>
          </a:custGeom>
          <a:solidFill>
            <a:srgbClr val="3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3323" name="Picture 1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4" name="Text Box 13"/>
          <p:cNvSpPr txBox="1">
            <a:spLocks noChangeArrowheads="1"/>
          </p:cNvSpPr>
          <p:nvPr/>
        </p:nvSpPr>
        <p:spPr bwMode="auto"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5943600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FFFFFF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59436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800">
                <a:solidFill>
                  <a:srgbClr val="FFFFFF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ED15FDF9-6607-0942-BC8F-47D38CB74FB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48" r:id="rId1"/>
    <p:sldLayoutId id="2147485949" r:id="rId2"/>
    <p:sldLayoutId id="2147485950" r:id="rId3"/>
    <p:sldLayoutId id="2147485951" r:id="rId4"/>
    <p:sldLayoutId id="2147485952" r:id="rId5"/>
    <p:sldLayoutId id="2147485953" r:id="rId6"/>
    <p:sldLayoutId id="2147485954" r:id="rId7"/>
    <p:sldLayoutId id="2147485955" r:id="rId8"/>
    <p:sldLayoutId id="2147485956" r:id="rId9"/>
    <p:sldLayoutId id="2147485957" r:id="rId10"/>
    <p:sldLayoutId id="2147485958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" TargetMode="External"/><Relationship Id="rId2" Type="http://schemas.openxmlformats.org/officeDocument/2006/relationships/hyperlink" Target="https://www.w3schools.com/htm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sh.plot.ly/" TargetMode="External"/><Relationship Id="rId4" Type="http://schemas.openxmlformats.org/officeDocument/2006/relationships/hyperlink" Target="https://www.w3schools.com/j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Text Box 1"/>
          <p:cNvSpPr txBox="1">
            <a:spLocks noChangeArrowheads="1"/>
          </p:cNvSpPr>
          <p:nvPr/>
        </p:nvSpPr>
        <p:spPr bwMode="auto">
          <a:xfrm>
            <a:off x="685800" y="990600"/>
            <a:ext cx="80772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 b="1" dirty="0">
                <a:solidFill>
                  <a:srgbClr val="FFFFFF"/>
                </a:solidFill>
                <a:latin typeface="Calibri" charset="0"/>
              </a:rPr>
              <a:t>Software Design for Data Scientists</a:t>
            </a:r>
            <a:br>
              <a:rPr lang="en-US" altLang="x-none" sz="3600" b="1" dirty="0">
                <a:solidFill>
                  <a:srgbClr val="FFFFFF"/>
                </a:solidFill>
                <a:latin typeface="Calibri" charset="0"/>
              </a:rPr>
            </a:br>
            <a:r>
              <a:rPr lang="en-US" altLang="x-none" sz="3600" i="1" dirty="0">
                <a:solidFill>
                  <a:srgbClr val="FFFFFF"/>
                </a:solidFill>
                <a:latin typeface="Calibri" charset="0"/>
              </a:rPr>
              <a:t>Data Visualization in DASH</a:t>
            </a:r>
          </a:p>
        </p:txBody>
      </p:sp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304800" y="2743200"/>
            <a:ext cx="8534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Joseph Hellerstein</a:t>
            </a:r>
            <a:r>
              <a:rPr lang="en-US" altLang="x-none" sz="2800" baseline="30000" dirty="0">
                <a:solidFill>
                  <a:srgbClr val="FFFFFF"/>
                </a:solidFill>
                <a:latin typeface="Calibri" charset="0"/>
              </a:rPr>
              <a:t>1,3</a:t>
            </a:r>
            <a:r>
              <a:rPr lang="en-US" altLang="x-none" sz="2800" dirty="0">
                <a:latin typeface="Calibri" charset="0"/>
              </a:rPr>
              <a:t>, </a:t>
            </a:r>
            <a:r>
              <a:rPr lang="en-US" altLang="x-none" sz="2800" dirty="0" err="1">
                <a:latin typeface="Calibri" charset="0"/>
              </a:rPr>
              <a:t>Bernease</a:t>
            </a:r>
            <a:r>
              <a:rPr lang="en-US" altLang="x-none" sz="2800" dirty="0">
                <a:latin typeface="Calibri" charset="0"/>
              </a:rPr>
              <a:t> Herman</a:t>
            </a:r>
            <a:r>
              <a:rPr lang="en-US" altLang="x-none" sz="2800" baseline="30000" dirty="0">
                <a:latin typeface="Calibri" charset="0"/>
              </a:rPr>
              <a:t>1, </a:t>
            </a: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Sam Gao</a:t>
            </a:r>
            <a:r>
              <a:rPr lang="en-US" altLang="x-none" sz="2800" baseline="30000" dirty="0">
                <a:solidFill>
                  <a:srgbClr val="FFFFFF"/>
                </a:solidFill>
                <a:latin typeface="Calibri" charset="0"/>
              </a:rPr>
              <a:t>3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1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eScience Institute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3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Computer Science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endParaRPr lang="en-US" altLang="x-none" dirty="0">
              <a:solidFill>
                <a:srgbClr val="FFFFFF"/>
              </a:solidFill>
              <a:latin typeface="Calibri" charset="0"/>
            </a:endParaRP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dirty="0">
                <a:solidFill>
                  <a:srgbClr val="FFFFFF"/>
                </a:solidFill>
                <a:latin typeface="Calibri" charset="0"/>
              </a:rPr>
              <a:t>University of Washington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April, 2019</a:t>
            </a:r>
          </a:p>
        </p:txBody>
      </p:sp>
      <p:pic>
        <p:nvPicPr>
          <p:cNvPr id="150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486400"/>
            <a:ext cx="1447800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6324600" y="285750"/>
            <a:ext cx="2600325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 b="1" dirty="0">
                <a:solidFill>
                  <a:srgbClr val="FFFFFF"/>
                </a:solidFill>
                <a:latin typeface="Calibri" charset="0"/>
              </a:rPr>
              <a:t>DATA 515A</a:t>
            </a:r>
          </a:p>
          <a:p>
            <a:pPr algn="ctr" eaLnBrk="1" hangingPunct="1">
              <a:buSzPct val="100000"/>
            </a:pPr>
            <a:endParaRPr lang="en-US" altLang="x-none" sz="3600" b="1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96315B-C8EA-0E4F-AC6B-DF28EC946C12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933F4F-DC24-D140-BAB7-93D88368467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435BF5D3-DDD5-5E48-967C-78E2F6B606F8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CFCD9A5-D867-A745-B9A1-3945DA47A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Cool Visualization Using Python Dash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301A30-9D6E-1448-8B4C-B4A0ED6DA8EE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7F28A5-6EDA-2F4C-AE5C-231C25ABE1D4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5C5A17C-7B0F-934E-B794-68787740D6D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361048-2811-C14C-A5CE-0FA88C64B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7927943" cy="471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976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A006C5-3E1C-E549-A1CD-A930F454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568D45-49C6-6D46-A71D-97E0D36FE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HTML and CSS basics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Dash architecture and example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Adding visual elements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Interactions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Testing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37F513-9048-E542-ABB5-30F53D9688F5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7354D7-73C9-934D-8868-4F92A1E8E16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435BF5D3-DDD5-5E48-967C-78E2F6B606F8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43293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B3189-FD3A-1F4E-9C0F-D543307DA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Browser Programmer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6EC8D-5492-A74F-8754-B11B7CAE6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HTML (hypertext markup language)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Tag language like markdown that controls visual display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CSS (cascading style sheets)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Controls fonts, colors, table styles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JavaScript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Program reaction to browser events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C1A584-FB92-4248-BDC0-6C3C9D881328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11129-123E-6C44-84D2-FE3EF6C5494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5C5A17C-7B0F-934E-B794-68787740D6D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09364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7E9DD-C020-0B47-B0D9-5B4B34C7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Tour of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AB9E2-4243-BC4B-8542-FA622D312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05D38F-0F7E-B44C-8320-0670D9159C4B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8934D3-5AF2-264B-B2DC-71E1FB3767ED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5C5A17C-7B0F-934E-B794-68787740D6D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29460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ECC3E-4ECF-834D-9D3F-252ADE6F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Dash Application Architecture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FC0D2-166E-6B43-A2C7-17ADAAC69795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6F51F7-B8A2-0F4F-AAE1-B924C92C9798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5C5A17C-7B0F-934E-B794-68787740D6D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B6D81B-D8B2-3443-BBEB-D877391D12E6}"/>
              </a:ext>
            </a:extLst>
          </p:cNvPr>
          <p:cNvSpPr/>
          <p:nvPr/>
        </p:nvSpPr>
        <p:spPr bwMode="auto">
          <a:xfrm>
            <a:off x="3429000" y="1373327"/>
            <a:ext cx="4191000" cy="23343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D35B9EDE-6E03-224D-9B6C-4D1DEB4BE376}"/>
              </a:ext>
            </a:extLst>
          </p:cNvPr>
          <p:cNvCxnSpPr>
            <a:cxnSpLocks/>
            <a:stCxn id="6" idx="1"/>
            <a:endCxn id="7" idx="1"/>
          </p:cNvCxnSpPr>
          <p:nvPr/>
        </p:nvCxnSpPr>
        <p:spPr bwMode="auto">
          <a:xfrm rot="10800000" flipH="1" flipV="1">
            <a:off x="3429000" y="2540525"/>
            <a:ext cx="1371600" cy="2511693"/>
          </a:xfrm>
          <a:prstGeom prst="bentConnector3">
            <a:avLst>
              <a:gd name="adj1" fmla="val -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423B7648-21C1-6246-80CA-38F568E2D028}"/>
              </a:ext>
            </a:extLst>
          </p:cNvPr>
          <p:cNvCxnSpPr>
            <a:cxnSpLocks/>
            <a:stCxn id="7" idx="3"/>
            <a:endCxn id="6" idx="3"/>
          </p:cNvCxnSpPr>
          <p:nvPr/>
        </p:nvCxnSpPr>
        <p:spPr bwMode="auto">
          <a:xfrm flipV="1">
            <a:off x="6553200" y="2540526"/>
            <a:ext cx="1066800" cy="2511693"/>
          </a:xfrm>
          <a:prstGeom prst="bentConnector3">
            <a:avLst>
              <a:gd name="adj1" fmla="val 121429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F54DD54-1C31-7147-A545-C52343CE81BC}"/>
              </a:ext>
            </a:extLst>
          </p:cNvPr>
          <p:cNvSpPr txBox="1"/>
          <p:nvPr/>
        </p:nvSpPr>
        <p:spPr>
          <a:xfrm>
            <a:off x="568716" y="1911422"/>
            <a:ext cx="2719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Python Application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BDC9D8D-27DC-314D-9A18-6DC6CC534995}"/>
              </a:ext>
            </a:extLst>
          </p:cNvPr>
          <p:cNvGrpSpPr/>
          <p:nvPr/>
        </p:nvGrpSpPr>
        <p:grpSpPr>
          <a:xfrm>
            <a:off x="4800600" y="4541838"/>
            <a:ext cx="1752600" cy="1020762"/>
            <a:chOff x="4876800" y="4541838"/>
            <a:chExt cx="1752600" cy="102076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D84576E-D981-594A-858B-445A7C31848E}"/>
                </a:ext>
              </a:extLst>
            </p:cNvPr>
            <p:cNvSpPr/>
            <p:nvPr/>
          </p:nvSpPr>
          <p:spPr bwMode="auto">
            <a:xfrm>
              <a:off x="4876800" y="4541838"/>
              <a:ext cx="1752600" cy="102076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6" name="Picture 1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2148AC93-CAD0-5C46-A900-C11D1ABCA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76800" y="4555654"/>
              <a:ext cx="1752600" cy="1006946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9A48CD3-6610-3D49-AFDD-2D813A21D227}"/>
              </a:ext>
            </a:extLst>
          </p:cNvPr>
          <p:cNvSpPr txBox="1"/>
          <p:nvPr/>
        </p:nvSpPr>
        <p:spPr>
          <a:xfrm>
            <a:off x="563450" y="4765973"/>
            <a:ext cx="2027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Web Browser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93D03F-A08F-3747-8A2D-91204568AB0B}"/>
              </a:ext>
            </a:extLst>
          </p:cNvPr>
          <p:cNvSpPr txBox="1"/>
          <p:nvPr/>
        </p:nvSpPr>
        <p:spPr>
          <a:xfrm>
            <a:off x="3810000" y="1371600"/>
            <a:ext cx="37773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dash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 =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dash.Dash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(__name__)</a:t>
            </a:r>
          </a:p>
          <a:p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app.layout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=[…]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__name__ == '__main__’: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app.run_server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92285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78A081-E216-664D-AB4A-680E4777B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EB517A-1D69-6747-B2C8-D0BB11A3D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w3Schools HTML Tutorial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w3Schools CSS Tutorial 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w3Schools JavaScript Tutorial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Dash Users Guide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B1074C-6B51-384E-83D5-9C29082D051F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423BE-AE46-694B-B466-F1A207E49280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E654572-8C1D-F141-995C-CCE926B2FBD9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08144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16878</TotalTime>
  <Words>190</Words>
  <Application>Microsoft Macintosh PowerPoint</Application>
  <PresentationFormat>On-screen Show (4:3)</PresentationFormat>
  <Paragraphs>55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Courier New</vt:lpstr>
      <vt:lpstr>Times New Roman</vt:lpstr>
      <vt:lpstr>Wingdings</vt:lpstr>
      <vt:lpstr>Office Theme</vt:lpstr>
      <vt:lpstr>1_Office Theme</vt:lpstr>
      <vt:lpstr>PowerPoint Presentation</vt:lpstr>
      <vt:lpstr>Cool Visualization Using Python Dash</vt:lpstr>
      <vt:lpstr>Agenda</vt:lpstr>
      <vt:lpstr>Elements of Browser Programmer</vt:lpstr>
      <vt:lpstr>A Brief Tour of HTML</vt:lpstr>
      <vt:lpstr>Python Dash Application Architecture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392</cp:revision>
  <cp:lastPrinted>1601-01-01T00:00:00Z</cp:lastPrinted>
  <dcterms:created xsi:type="dcterms:W3CDTF">2008-11-04T22:35:39Z</dcterms:created>
  <dcterms:modified xsi:type="dcterms:W3CDTF">2019-04-21T22:15:10Z</dcterms:modified>
</cp:coreProperties>
</file>