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43" r:id="rId2"/>
    <p:sldId id="316" r:id="rId3"/>
    <p:sldId id="344" r:id="rId4"/>
    <p:sldId id="345" r:id="rId5"/>
    <p:sldId id="362" r:id="rId6"/>
    <p:sldId id="3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0"/>
    <p:restoredTop sz="95728"/>
  </p:normalViewPr>
  <p:slideViewPr>
    <p:cSldViewPr snapToGrid="0" snapToObjects="1">
      <p:cViewPr varScale="1">
        <p:scale>
          <a:sx n="105" d="100"/>
          <a:sy n="105" d="100"/>
        </p:scale>
        <p:origin x="180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5/6/19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01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77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52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5/6/19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5/6/19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5/6/19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a.io/docs/using/env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82846"/>
            <a:ext cx="8705850" cy="3127553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800"/>
              </a:spcBef>
              <a:buSzPct val="100000"/>
            </a:pPr>
            <a:r>
              <a:rPr lang="en-US" altLang="x-none" sz="4000" dirty="0">
                <a:solidFill>
                  <a:schemeClr val="tx1"/>
                </a:solidFill>
                <a:latin typeface="Calibri" charset="0"/>
              </a:rPr>
              <a:t>David Beck</a:t>
            </a:r>
            <a:r>
              <a:rPr lang="en-US" altLang="x-none" sz="4000" baseline="30000" dirty="0">
                <a:solidFill>
                  <a:schemeClr val="tx1"/>
                </a:solidFill>
                <a:latin typeface="Calibri" charset="0"/>
              </a:rPr>
              <a:t>1,2</a:t>
            </a:r>
            <a:r>
              <a:rPr lang="en-US" altLang="x-none" sz="4000" dirty="0">
                <a:solidFill>
                  <a:schemeClr val="tx1"/>
                </a:solidFill>
                <a:latin typeface="Calibri" charset="0"/>
              </a:rPr>
              <a:t>, Joseph Hellerstein</a:t>
            </a:r>
            <a:r>
              <a:rPr lang="en-US" altLang="x-none" sz="4000" baseline="30000" dirty="0">
                <a:solidFill>
                  <a:schemeClr val="tx1"/>
                </a:solidFill>
                <a:latin typeface="Calibri" charset="0"/>
              </a:rPr>
              <a:t>1,3</a:t>
            </a:r>
            <a:r>
              <a:rPr lang="en-US" altLang="x-none" sz="4000" dirty="0">
                <a:solidFill>
                  <a:schemeClr val="tx1"/>
                </a:solidFill>
                <a:latin typeface="Calibri" charset="0"/>
              </a:rPr>
              <a:t>, </a:t>
            </a:r>
            <a:r>
              <a:rPr lang="en-US" altLang="x-none" sz="4000" dirty="0" err="1">
                <a:solidFill>
                  <a:schemeClr val="tx1"/>
                </a:solidFill>
                <a:latin typeface="Calibri" charset="0"/>
              </a:rPr>
              <a:t>Bernease</a:t>
            </a:r>
            <a:r>
              <a:rPr lang="en-US" altLang="x-none" sz="4000" dirty="0">
                <a:solidFill>
                  <a:schemeClr val="tx1"/>
                </a:solidFill>
                <a:latin typeface="Calibri" charset="0"/>
              </a:rPr>
              <a:t> Herman</a:t>
            </a:r>
            <a:r>
              <a:rPr lang="en-US" altLang="x-none" sz="4000" baseline="30000" dirty="0">
                <a:solidFill>
                  <a:schemeClr val="tx1"/>
                </a:solidFill>
                <a:latin typeface="Calibri" charset="0"/>
              </a:rPr>
              <a:t>1</a:t>
            </a:r>
            <a:endParaRPr lang="en-US" altLang="x-none" sz="4400" baseline="30000" dirty="0">
              <a:solidFill>
                <a:schemeClr val="tx1"/>
              </a:solidFill>
              <a:latin typeface="Calibri" charset="0"/>
            </a:endParaRPr>
          </a:p>
          <a:p>
            <a:pPr>
              <a:spcBef>
                <a:spcPts val="800"/>
              </a:spcBef>
              <a:buSzPct val="100000"/>
            </a:pPr>
            <a:r>
              <a:rPr lang="en-US" altLang="x-none" baseline="30000" dirty="0">
                <a:solidFill>
                  <a:schemeClr val="tx1"/>
                </a:solidFill>
                <a:latin typeface="Calibri" charset="0"/>
              </a:rPr>
              <a:t>1</a:t>
            </a:r>
            <a:r>
              <a:rPr lang="en-US" altLang="x-none" dirty="0">
                <a:solidFill>
                  <a:schemeClr val="tx1"/>
                </a:solidFill>
                <a:latin typeface="Calibri" charset="0"/>
              </a:rPr>
              <a:t>eScience Institute</a:t>
            </a:r>
          </a:p>
          <a:p>
            <a:pPr>
              <a:spcBef>
                <a:spcPts val="800"/>
              </a:spcBef>
              <a:buSzPct val="100000"/>
            </a:pPr>
            <a:r>
              <a:rPr lang="en-US" altLang="x-none" baseline="30000" dirty="0">
                <a:solidFill>
                  <a:schemeClr val="tx1"/>
                </a:solidFill>
                <a:latin typeface="Calibri" charset="0"/>
              </a:rPr>
              <a:t>2</a:t>
            </a:r>
            <a:r>
              <a:rPr lang="en-US" altLang="x-none" dirty="0">
                <a:solidFill>
                  <a:schemeClr val="tx1"/>
                </a:solidFill>
                <a:latin typeface="Calibri" charset="0"/>
              </a:rPr>
              <a:t>Chemical Engineering</a:t>
            </a:r>
          </a:p>
          <a:p>
            <a:pPr>
              <a:spcBef>
                <a:spcPts val="800"/>
              </a:spcBef>
              <a:buSzPct val="100000"/>
            </a:pPr>
            <a:r>
              <a:rPr lang="en-US" altLang="x-none" baseline="30000" dirty="0">
                <a:solidFill>
                  <a:schemeClr val="tx1"/>
                </a:solidFill>
                <a:latin typeface="Calibri" charset="0"/>
              </a:rPr>
              <a:t>3</a:t>
            </a:r>
            <a:r>
              <a:rPr lang="en-US" altLang="x-none" dirty="0">
                <a:solidFill>
                  <a:schemeClr val="tx1"/>
                </a:solidFill>
                <a:latin typeface="Calibri" charset="0"/>
              </a:rPr>
              <a:t>Computer Science Engineering</a:t>
            </a:r>
          </a:p>
          <a:p>
            <a:pPr>
              <a:spcBef>
                <a:spcPts val="800"/>
              </a:spcBef>
              <a:buSzPct val="100000"/>
            </a:pPr>
            <a:r>
              <a:rPr lang="en-US" altLang="x-none" dirty="0">
                <a:solidFill>
                  <a:schemeClr val="tx1"/>
                </a:solidFill>
                <a:latin typeface="Calibri" charset="0"/>
              </a:rPr>
              <a:t>University of Washington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2933158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1523009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23669" y="1665926"/>
            <a:ext cx="8705850" cy="1220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Virtualization Survival Skills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688135"/>
            <a:ext cx="7772400" cy="757495"/>
          </a:xfrm>
        </p:spPr>
        <p:txBody>
          <a:bodyPr>
            <a:normAutofit/>
          </a:bodyPr>
          <a:lstStyle/>
          <a:p>
            <a:r>
              <a:rPr lang="en-US" sz="3600" dirty="0"/>
              <a:t>Software Engineering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152533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What is virtualization?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Why do I want virtualization?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 err="1">
                <a:latin typeface="Calibri" charset="0"/>
              </a:rPr>
              <a:t>’s</a:t>
            </a:r>
            <a:r>
              <a:rPr lang="en-US" dirty="0">
                <a:latin typeface="Calibri" charset="0"/>
              </a:rPr>
              <a:t> virtualization environment</a:t>
            </a:r>
          </a:p>
        </p:txBody>
      </p:sp>
    </p:spTree>
    <p:extLst>
      <p:ext uri="{BB962C8B-B14F-4D97-AF65-F5344CB8AC3E}">
        <p14:creationId xmlns:p14="http://schemas.microsoft.com/office/powerpoint/2010/main" val="193042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virtualization?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Virtualization is the ‘abstraction’ of an environment, process, operating system, or hardware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Abstraction means to remove direct connections with the underlying infrastruction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The most common type of virtualization is hardware, e.g. </a:t>
            </a:r>
            <a:r>
              <a:rPr lang="en-US" dirty="0">
                <a:latin typeface="Calibri" charset="0"/>
              </a:rPr>
              <a:t>W</a:t>
            </a:r>
            <a:r>
              <a:rPr lang="is-IS" dirty="0">
                <a:latin typeface="Calibri" charset="0"/>
              </a:rPr>
              <a:t>ith Virtual Box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1388" y="1047254"/>
            <a:ext cx="236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Fancy word alert!</a:t>
            </a:r>
          </a:p>
        </p:txBody>
      </p:sp>
    </p:spTree>
    <p:extLst>
      <p:ext uri="{BB962C8B-B14F-4D97-AF65-F5344CB8AC3E}">
        <p14:creationId xmlns:p14="http://schemas.microsoft.com/office/powerpoint/2010/main" val="71706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I want virtualization?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Reproducibility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Pre-packaged software ‘appliances’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Ease of redistrubality 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Solves the problem of dependency hell!</a:t>
            </a:r>
          </a:p>
        </p:txBody>
      </p:sp>
    </p:spTree>
    <p:extLst>
      <p:ext uri="{BB962C8B-B14F-4D97-AF65-F5344CB8AC3E}">
        <p14:creationId xmlns:p14="http://schemas.microsoft.com/office/powerpoint/2010/main" val="6926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Conda</a:t>
            </a:r>
            <a:r>
              <a:rPr lang="en-US" i="1" dirty="0"/>
              <a:t> Virtual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31180"/>
            <a:ext cx="8229601" cy="4811661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create 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 &lt;name&gt; &lt;options&gt;</a:t>
            </a:r>
          </a:p>
          <a:p>
            <a:pPr lvl="1"/>
            <a:r>
              <a:rPr lang="en-US" dirty="0"/>
              <a:t>options are things like what python version to use</a:t>
            </a:r>
          </a:p>
          <a:p>
            <a:pPr lvl="1"/>
            <a:r>
              <a:rPr lang="en-US" dirty="0">
                <a:hlinkClick r:id="rId3"/>
              </a:rPr>
              <a:t>https://conda.io/docs/using/envs.html</a:t>
            </a:r>
            <a:endParaRPr lang="en-US" dirty="0"/>
          </a:p>
          <a:p>
            <a:r>
              <a:rPr lang="en-US" dirty="0"/>
              <a:t>Switch to environment: ‘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source activate &lt;name&gt;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Do a `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which python</a:t>
            </a:r>
            <a:r>
              <a:rPr lang="en-US" dirty="0"/>
              <a:t>`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dirty="0"/>
              <a:t> or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pip</a:t>
            </a:r>
            <a:r>
              <a:rPr lang="en-US" dirty="0"/>
              <a:t> to install packages</a:t>
            </a:r>
          </a:p>
          <a:p>
            <a:r>
              <a:rPr lang="en-US" dirty="0"/>
              <a:t>Export (save the environment) environment: 	`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env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export &gt;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environment.yml</a:t>
            </a:r>
            <a:r>
              <a:rPr lang="en-US" dirty="0"/>
              <a:t>`</a:t>
            </a:r>
          </a:p>
          <a:p>
            <a:r>
              <a:rPr lang="en-US" dirty="0"/>
              <a:t>Create an environment from an exported </a:t>
            </a:r>
            <a:r>
              <a:rPr lang="en-US" dirty="0" err="1"/>
              <a:t>env</a:t>
            </a:r>
            <a:r>
              <a:rPr lang="en-US" dirty="0"/>
              <a:t>:</a:t>
            </a:r>
          </a:p>
          <a:p>
            <a:pPr marL="57150" indent="0">
              <a:buNone/>
            </a:pPr>
            <a:r>
              <a:rPr lang="en-US" dirty="0"/>
              <a:t>	`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env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create -f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environment.yml</a:t>
            </a:r>
            <a:r>
              <a:rPr lang="en-US" dirty="0"/>
              <a:t>`</a:t>
            </a:r>
          </a:p>
          <a:p>
            <a:r>
              <a:rPr lang="en-US" dirty="0"/>
              <a:t>List  environments: `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env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list</a:t>
            </a:r>
            <a:r>
              <a:rPr lang="en-US" dirty="0"/>
              <a:t>`</a:t>
            </a:r>
          </a:p>
          <a:p>
            <a:r>
              <a:rPr lang="en-US" dirty="0"/>
              <a:t>Switch out with ‘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source deactivate &lt;name&gt;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83863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A894-23FE-BF43-B37E-A38626EA2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</a:t>
            </a:r>
            <a:r>
              <a:rPr lang="en-US" dirty="0" err="1"/>
              <a:t>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282D7-613C-5446-9D9A-ED7EEC215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virtual environment for python 2.7</a:t>
            </a:r>
          </a:p>
          <a:p>
            <a:r>
              <a:rPr lang="en-US" dirty="0"/>
              <a:t>Install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dirty="0"/>
              <a:t>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Save the environment in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yml</a:t>
            </a:r>
            <a:r>
              <a:rPr lang="en-US" dirty="0"/>
              <a:t> file.</a:t>
            </a:r>
          </a:p>
          <a:p>
            <a:r>
              <a:rPr lang="en-US" dirty="0"/>
              <a:t>Create another virtual environment with the same installs.</a:t>
            </a:r>
          </a:p>
        </p:txBody>
      </p:sp>
    </p:spTree>
    <p:extLst>
      <p:ext uri="{BB962C8B-B14F-4D97-AF65-F5344CB8AC3E}">
        <p14:creationId xmlns:p14="http://schemas.microsoft.com/office/powerpoint/2010/main" val="1879122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14634</TotalTime>
  <Words>218</Words>
  <Application>Microsoft Macintosh PowerPoint</Application>
  <PresentationFormat>On-screen Show (4:3)</PresentationFormat>
  <Paragraphs>43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Office Theme</vt:lpstr>
      <vt:lpstr>Software Engineering for Data Scientists</vt:lpstr>
      <vt:lpstr>Agenda</vt:lpstr>
      <vt:lpstr>What is virtualization?</vt:lpstr>
      <vt:lpstr>What do I want virtualization?</vt:lpstr>
      <vt:lpstr>Conda Virtual Environments</vt:lpstr>
      <vt:lpstr>Play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JOSEPH L. HELLERSTEIN</cp:lastModifiedBy>
  <cp:revision>558</cp:revision>
  <dcterms:created xsi:type="dcterms:W3CDTF">2015-01-21T04:58:27Z</dcterms:created>
  <dcterms:modified xsi:type="dcterms:W3CDTF">2019-05-06T17:05:01Z</dcterms:modified>
</cp:coreProperties>
</file>