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54" d="100"/>
          <a:sy n="154" d="100"/>
        </p:scale>
        <p:origin x="51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165F7-126F-42E5-823F-BF59FC5F8726}" type="datetimeFigureOut">
              <a:rPr lang="nl-BE" smtClean="0"/>
              <a:t>2/01/2023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A8EE7-4562-4FD8-997C-11DC63DB0532}" type="slidenum">
              <a:rPr lang="nl-BE" smtClean="0"/>
              <a:t>‹#›</a:t>
            </a:fld>
            <a:endParaRPr lang="nl-BE"/>
          </a:p>
        </p:txBody>
      </p:sp>
    </p:spTree>
    <p:extLst>
      <p:ext uri="{BB962C8B-B14F-4D97-AF65-F5344CB8AC3E}">
        <p14:creationId xmlns:p14="http://schemas.microsoft.com/office/powerpoint/2010/main" val="58547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latin typeface="Calibri" panose="020F0502020204030204" pitchFamily="34" charset="0"/>
                <a:ea typeface="DengXian" panose="02010600030101010101" pitchFamily="2" charset="-122"/>
                <a:cs typeface="Times New Roman" panose="02020603050405020304" pitchFamily="18" charset="0"/>
              </a:rPr>
              <a:t>Vandaag ga ik mijn opdracht 6 presesnteren. </a:t>
            </a:r>
          </a:p>
          <a:p>
            <a:endParaRPr lang="nl-BE" dirty="0"/>
          </a:p>
        </p:txBody>
      </p:sp>
      <p:sp>
        <p:nvSpPr>
          <p:cNvPr id="4" name="Slide Number Placeholder 3"/>
          <p:cNvSpPr>
            <a:spLocks noGrp="1"/>
          </p:cNvSpPr>
          <p:nvPr>
            <p:ph type="sldNum" sz="quarter" idx="5"/>
          </p:nvPr>
        </p:nvSpPr>
        <p:spPr/>
        <p:txBody>
          <a:bodyPr/>
          <a:lstStyle/>
          <a:p>
            <a:fld id="{B5EA8EE7-4562-4FD8-997C-11DC63DB0532}" type="slidenum">
              <a:rPr lang="nl-BE" smtClean="0"/>
              <a:t>1</a:t>
            </a:fld>
            <a:endParaRPr lang="nl-BE"/>
          </a:p>
        </p:txBody>
      </p:sp>
    </p:spTree>
    <p:extLst>
      <p:ext uri="{BB962C8B-B14F-4D97-AF65-F5344CB8AC3E}">
        <p14:creationId xmlns:p14="http://schemas.microsoft.com/office/powerpoint/2010/main" val="251338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Mijn case  is Een vastgoed bedrijf wil 100 000 euro investeren in vastgoed met een discount rate van 20% en in 4 jaar willen het bedrijf weten wat hun NPV, IRR en FV is. </a:t>
            </a:r>
            <a:br>
              <a:rPr lang="nl-BE" sz="1800" dirty="0">
                <a:effectLst/>
                <a:latin typeface="Calibri" panose="020F0502020204030204" pitchFamily="34" charset="0"/>
                <a:ea typeface="DengXian" panose="02010600030101010101" pitchFamily="2" charset="-122"/>
                <a:cs typeface="Times New Roman" panose="02020603050405020304" pitchFamily="18" charset="0"/>
              </a:rPr>
            </a:br>
            <a:r>
              <a:rPr lang="nl-BE" sz="1800" dirty="0">
                <a:effectLst/>
                <a:latin typeface="Calibri" panose="020F0502020204030204" pitchFamily="34" charset="0"/>
                <a:ea typeface="DengXian" panose="02010600030101010101" pitchFamily="2" charset="-122"/>
                <a:cs typeface="Times New Roman" panose="02020603050405020304" pitchFamily="18" charset="0"/>
              </a:rPr>
              <a:t>De berekeningen heb ik gedaan met excel  </a:t>
            </a:r>
          </a:p>
          <a:p>
            <a:endParaRPr lang="nl-BE" dirty="0"/>
          </a:p>
        </p:txBody>
      </p:sp>
      <p:sp>
        <p:nvSpPr>
          <p:cNvPr id="4" name="Slide Number Placeholder 3"/>
          <p:cNvSpPr>
            <a:spLocks noGrp="1"/>
          </p:cNvSpPr>
          <p:nvPr>
            <p:ph type="sldNum" sz="quarter" idx="5"/>
          </p:nvPr>
        </p:nvSpPr>
        <p:spPr/>
        <p:txBody>
          <a:bodyPr/>
          <a:lstStyle/>
          <a:p>
            <a:fld id="{B5EA8EE7-4562-4FD8-997C-11DC63DB0532}" type="slidenum">
              <a:rPr lang="nl-BE" smtClean="0"/>
              <a:t>2</a:t>
            </a:fld>
            <a:endParaRPr lang="nl-BE"/>
          </a:p>
        </p:txBody>
      </p:sp>
    </p:spTree>
    <p:extLst>
      <p:ext uri="{BB962C8B-B14F-4D97-AF65-F5344CB8AC3E}">
        <p14:creationId xmlns:p14="http://schemas.microsoft.com/office/powerpoint/2010/main" val="73674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Voor de Net Present Value en Internal rate of return te berekenen het bedrag van year 0 tot en met year 4 en geven de discount rate van 20% in. Dus in year 0 investeren we 100 000 euro en krijgen we een cash in flow van 40 000 voor de volgende 4 jaren. </a:t>
            </a:r>
          </a:p>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Om de Npv te verkrijgen gaan we dus eerst de investering optellen met de formule van NPV, deze functie geeft excelop het eerste lijntje word de rate gevraagt dus is op ons document dus op cel C6 en de futur values selecteren we in het volgende lijntje. </a:t>
            </a:r>
          </a:p>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Voor de IRR te bereken geeft excel ook een functie moet op het eerste lijntje alle cashflow geven dus van year 0 tot year 4 dit zal dan het IRR berekenen. </a:t>
            </a:r>
          </a:p>
          <a:p>
            <a:endParaRPr lang="nl-BE" dirty="0"/>
          </a:p>
        </p:txBody>
      </p:sp>
      <p:sp>
        <p:nvSpPr>
          <p:cNvPr id="4" name="Slide Number Placeholder 3"/>
          <p:cNvSpPr>
            <a:spLocks noGrp="1"/>
          </p:cNvSpPr>
          <p:nvPr>
            <p:ph type="sldNum" sz="quarter" idx="5"/>
          </p:nvPr>
        </p:nvSpPr>
        <p:spPr/>
        <p:txBody>
          <a:bodyPr/>
          <a:lstStyle/>
          <a:p>
            <a:fld id="{B5EA8EE7-4562-4FD8-997C-11DC63DB0532}" type="slidenum">
              <a:rPr lang="nl-BE" smtClean="0"/>
              <a:t>3</a:t>
            </a:fld>
            <a:endParaRPr lang="nl-BE"/>
          </a:p>
        </p:txBody>
      </p:sp>
    </p:spTree>
    <p:extLst>
      <p:ext uri="{BB962C8B-B14F-4D97-AF65-F5344CB8AC3E}">
        <p14:creationId xmlns:p14="http://schemas.microsoft.com/office/powerpoint/2010/main" val="52744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Hier heb ik een verificatie gedaan met statussen deze gaat bekijken of dat het project financieel een goede keuze is. </a:t>
            </a:r>
          </a:p>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Als eerste gaat hij kijken of de NPV groter is dan nul. In deze case kan u zien dat onze Net present value 3549 is en dus hoger dan 0 dit betekent dat de investering gunstig is en ons een rendement kan opleveren als ons NPV lager was dan 0 kan het zijn dat in loop van het project we geld gaan verliezen. </a:t>
            </a:r>
          </a:p>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Als tweede bekijken we als de IRR hoger is dan de discount rate in deze case is onze IRR is 22% is dus hoger dan onze Discount rate dit betekent ook iets goed dit zal waarde opleveren voor het bedrijf </a:t>
            </a:r>
          </a:p>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Als onze NPV lager zou geweest zijn zou de status NOT OK weergeven net hetzelfde voor de IRR als die lager was dan de discount rate. </a:t>
            </a:r>
          </a:p>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Als beide stattussen OK geven kunnen wer ervan uitgaan dat dit project financieel een goede keuze is. </a:t>
            </a:r>
          </a:p>
          <a:p>
            <a:endParaRPr lang="nl-BE" dirty="0"/>
          </a:p>
        </p:txBody>
      </p:sp>
      <p:sp>
        <p:nvSpPr>
          <p:cNvPr id="4" name="Slide Number Placeholder 3"/>
          <p:cNvSpPr>
            <a:spLocks noGrp="1"/>
          </p:cNvSpPr>
          <p:nvPr>
            <p:ph type="sldNum" sz="quarter" idx="5"/>
          </p:nvPr>
        </p:nvSpPr>
        <p:spPr/>
        <p:txBody>
          <a:bodyPr/>
          <a:lstStyle/>
          <a:p>
            <a:fld id="{B5EA8EE7-4562-4FD8-997C-11DC63DB0532}" type="slidenum">
              <a:rPr lang="nl-BE" smtClean="0"/>
              <a:t>4</a:t>
            </a:fld>
            <a:endParaRPr lang="nl-BE"/>
          </a:p>
        </p:txBody>
      </p:sp>
    </p:spTree>
    <p:extLst>
      <p:ext uri="{BB962C8B-B14F-4D97-AF65-F5344CB8AC3E}">
        <p14:creationId xmlns:p14="http://schemas.microsoft.com/office/powerpoint/2010/main" val="2371078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Voor de Futur value te berekenen geven we onze investering in en de intrest in deze test is dit dan 100 000 en 20% </a:t>
            </a:r>
          </a:p>
          <a:p>
            <a:pPr>
              <a:lnSpc>
                <a:spcPct val="107000"/>
              </a:lnSpc>
              <a:spcAft>
                <a:spcPts val="800"/>
              </a:spcAft>
            </a:pPr>
            <a:r>
              <a:rPr lang="nl-BE" sz="1800" dirty="0">
                <a:effectLst/>
                <a:latin typeface="Calibri" panose="020F0502020204030204" pitchFamily="34" charset="0"/>
                <a:ea typeface="DengXian" panose="02010600030101010101" pitchFamily="2" charset="-122"/>
                <a:cs typeface="Times New Roman" panose="02020603050405020304" pitchFamily="18" charset="0"/>
              </a:rPr>
              <a:t>Om dit te berkenen geven we onze rate in het aantal jaren en onze investment . </a:t>
            </a:r>
          </a:p>
          <a:p>
            <a:endParaRPr lang="nl-BE" dirty="0"/>
          </a:p>
        </p:txBody>
      </p:sp>
      <p:sp>
        <p:nvSpPr>
          <p:cNvPr id="4" name="Slide Number Placeholder 3"/>
          <p:cNvSpPr>
            <a:spLocks noGrp="1"/>
          </p:cNvSpPr>
          <p:nvPr>
            <p:ph type="sldNum" sz="quarter" idx="5"/>
          </p:nvPr>
        </p:nvSpPr>
        <p:spPr/>
        <p:txBody>
          <a:bodyPr/>
          <a:lstStyle/>
          <a:p>
            <a:fld id="{B5EA8EE7-4562-4FD8-997C-11DC63DB0532}" type="slidenum">
              <a:rPr lang="nl-BE" smtClean="0"/>
              <a:t>5</a:t>
            </a:fld>
            <a:endParaRPr lang="nl-BE"/>
          </a:p>
        </p:txBody>
      </p:sp>
    </p:spTree>
    <p:extLst>
      <p:ext uri="{BB962C8B-B14F-4D97-AF65-F5344CB8AC3E}">
        <p14:creationId xmlns:p14="http://schemas.microsoft.com/office/powerpoint/2010/main" val="1375085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latin typeface="Calibri" panose="020F0502020204030204" pitchFamily="34" charset="0"/>
                <a:ea typeface="DengXian" panose="02010600030101010101" pitchFamily="2" charset="-122"/>
                <a:cs typeface="Times New Roman" panose="02020603050405020304" pitchFamily="18" charset="0"/>
              </a:rPr>
              <a:t>Voor de FV heb ik ook een compacte versie gemaakt is eingelijk net hetzelfde maar we zien de value per jaar niet. </a:t>
            </a:r>
          </a:p>
          <a:p>
            <a:endParaRPr lang="nl-BE" dirty="0"/>
          </a:p>
        </p:txBody>
      </p:sp>
      <p:sp>
        <p:nvSpPr>
          <p:cNvPr id="4" name="Slide Number Placeholder 3"/>
          <p:cNvSpPr>
            <a:spLocks noGrp="1"/>
          </p:cNvSpPr>
          <p:nvPr>
            <p:ph type="sldNum" sz="quarter" idx="5"/>
          </p:nvPr>
        </p:nvSpPr>
        <p:spPr/>
        <p:txBody>
          <a:bodyPr/>
          <a:lstStyle/>
          <a:p>
            <a:fld id="{B5EA8EE7-4562-4FD8-997C-11DC63DB0532}" type="slidenum">
              <a:rPr lang="nl-BE" smtClean="0"/>
              <a:t>6</a:t>
            </a:fld>
            <a:endParaRPr lang="nl-BE"/>
          </a:p>
        </p:txBody>
      </p:sp>
    </p:spTree>
    <p:extLst>
      <p:ext uri="{BB962C8B-B14F-4D97-AF65-F5344CB8AC3E}">
        <p14:creationId xmlns:p14="http://schemas.microsoft.com/office/powerpoint/2010/main" val="188804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5348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042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223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388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824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953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464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4830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809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5200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043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8538107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5E021B-43E5-8FCC-680F-1247B67259B5}"/>
              </a:ext>
            </a:extLst>
          </p:cNvPr>
          <p:cNvPicPr>
            <a:picLocks noChangeAspect="1"/>
          </p:cNvPicPr>
          <p:nvPr/>
        </p:nvPicPr>
        <p:blipFill rotWithShape="1">
          <a:blip r:embed="rId3"/>
          <a:srcRect t="2500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F18417-69C5-F3B0-920B-BFFBEFDBD87C}"/>
              </a:ext>
            </a:extLst>
          </p:cNvPr>
          <p:cNvSpPr>
            <a:spLocks noGrp="1"/>
          </p:cNvSpPr>
          <p:nvPr>
            <p:ph type="ctrTitle"/>
          </p:nvPr>
        </p:nvSpPr>
        <p:spPr>
          <a:xfrm>
            <a:off x="685801" y="1524001"/>
            <a:ext cx="3208866" cy="1789042"/>
          </a:xfrm>
        </p:spPr>
        <p:txBody>
          <a:bodyPr>
            <a:normAutofit/>
          </a:bodyPr>
          <a:lstStyle/>
          <a:p>
            <a:r>
              <a:rPr lang="nl-BE" dirty="0">
                <a:solidFill>
                  <a:srgbClr val="FFFFFF"/>
                </a:solidFill>
              </a:rPr>
              <a:t>Opdracht 7</a:t>
            </a:r>
          </a:p>
        </p:txBody>
      </p:sp>
      <p:sp>
        <p:nvSpPr>
          <p:cNvPr id="3" name="Subtitle 2">
            <a:extLst>
              <a:ext uri="{FF2B5EF4-FFF2-40B4-BE49-F238E27FC236}">
                <a16:creationId xmlns:a16="http://schemas.microsoft.com/office/drawing/2014/main" id="{02BBEB5C-5C07-FFB4-5EF0-7176AC692704}"/>
              </a:ext>
            </a:extLst>
          </p:cNvPr>
          <p:cNvSpPr>
            <a:spLocks noGrp="1"/>
          </p:cNvSpPr>
          <p:nvPr>
            <p:ph type="subTitle" idx="1"/>
          </p:nvPr>
        </p:nvSpPr>
        <p:spPr>
          <a:xfrm>
            <a:off x="632792" y="5516937"/>
            <a:ext cx="3208866" cy="738820"/>
          </a:xfrm>
        </p:spPr>
        <p:txBody>
          <a:bodyPr>
            <a:normAutofit/>
          </a:bodyPr>
          <a:lstStyle/>
          <a:p>
            <a:r>
              <a:rPr lang="nl-BE" dirty="0">
                <a:solidFill>
                  <a:srgbClr val="FFFFFF">
                    <a:alpha val="75000"/>
                  </a:srgbClr>
                </a:solidFill>
              </a:rPr>
              <a:t>Anthony Pornel</a:t>
            </a:r>
          </a:p>
        </p:txBody>
      </p:sp>
    </p:spTree>
    <p:extLst>
      <p:ext uri="{BB962C8B-B14F-4D97-AF65-F5344CB8AC3E}">
        <p14:creationId xmlns:p14="http://schemas.microsoft.com/office/powerpoint/2010/main" val="362302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219D-E671-99BC-F4A2-3CA5CDB3B632}"/>
              </a:ext>
            </a:extLst>
          </p:cNvPr>
          <p:cNvSpPr>
            <a:spLocks noGrp="1"/>
          </p:cNvSpPr>
          <p:nvPr>
            <p:ph type="title"/>
          </p:nvPr>
        </p:nvSpPr>
        <p:spPr/>
        <p:txBody>
          <a:bodyPr/>
          <a:lstStyle/>
          <a:p>
            <a:r>
              <a:rPr lang="nl-BE" dirty="0"/>
              <a:t>Case</a:t>
            </a:r>
          </a:p>
        </p:txBody>
      </p:sp>
      <p:sp>
        <p:nvSpPr>
          <p:cNvPr id="3" name="Content Placeholder 2">
            <a:extLst>
              <a:ext uri="{FF2B5EF4-FFF2-40B4-BE49-F238E27FC236}">
                <a16:creationId xmlns:a16="http://schemas.microsoft.com/office/drawing/2014/main" id="{FCE214F1-4AC4-5362-DAF5-3F177450E984}"/>
              </a:ext>
            </a:extLst>
          </p:cNvPr>
          <p:cNvSpPr>
            <a:spLocks noGrp="1"/>
          </p:cNvSpPr>
          <p:nvPr>
            <p:ph idx="1"/>
          </p:nvPr>
        </p:nvSpPr>
        <p:spPr>
          <a:xfrm>
            <a:off x="2688288" y="2148707"/>
            <a:ext cx="7409869" cy="3634486"/>
          </a:xfrm>
        </p:spPr>
        <p:txBody>
          <a:bodyPr/>
          <a:lstStyle/>
          <a:p>
            <a:pPr marL="0" indent="0">
              <a:buNone/>
            </a:pPr>
            <a:r>
              <a:rPr lang="nl-BE" dirty="0"/>
              <a:t>Een vastgoed bedrijf wil 100 000 euro investeren in vastgoed met een discount rate van 20% en in 4 jaar willen het bedrijf weten wat hun NPV, IRR en FV is. </a:t>
            </a:r>
          </a:p>
        </p:txBody>
      </p:sp>
    </p:spTree>
    <p:extLst>
      <p:ext uri="{BB962C8B-B14F-4D97-AF65-F5344CB8AC3E}">
        <p14:creationId xmlns:p14="http://schemas.microsoft.com/office/powerpoint/2010/main" val="58306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361A-7DBC-DD3A-BE06-1E41F7F607F1}"/>
              </a:ext>
            </a:extLst>
          </p:cNvPr>
          <p:cNvSpPr>
            <a:spLocks noGrp="1"/>
          </p:cNvSpPr>
          <p:nvPr>
            <p:ph type="title"/>
          </p:nvPr>
        </p:nvSpPr>
        <p:spPr>
          <a:xfrm>
            <a:off x="581192" y="702156"/>
            <a:ext cx="11029616" cy="921235"/>
          </a:xfrm>
        </p:spPr>
        <p:txBody>
          <a:bodyPr/>
          <a:lstStyle/>
          <a:p>
            <a:r>
              <a:rPr lang="nl-BE" dirty="0"/>
              <a:t>Calculator NPV en IRR </a:t>
            </a:r>
          </a:p>
        </p:txBody>
      </p:sp>
      <p:pic>
        <p:nvPicPr>
          <p:cNvPr id="9" name="Content Placeholder 8">
            <a:extLst>
              <a:ext uri="{FF2B5EF4-FFF2-40B4-BE49-F238E27FC236}">
                <a16:creationId xmlns:a16="http://schemas.microsoft.com/office/drawing/2014/main" id="{145C61EE-38EA-6B2A-E19F-9C0DDC3BDFB3}"/>
              </a:ext>
            </a:extLst>
          </p:cNvPr>
          <p:cNvPicPr>
            <a:picLocks noGrp="1" noChangeAspect="1"/>
          </p:cNvPicPr>
          <p:nvPr>
            <p:ph idx="1"/>
          </p:nvPr>
        </p:nvPicPr>
        <p:blipFill rotWithShape="1">
          <a:blip r:embed="rId3"/>
          <a:srcRect l="1221" t="2536" r="1305" b="1995"/>
          <a:stretch/>
        </p:blipFill>
        <p:spPr>
          <a:xfrm>
            <a:off x="1052425" y="4106986"/>
            <a:ext cx="4320208" cy="2572109"/>
          </a:xfrm>
        </p:spPr>
      </p:pic>
      <p:pic>
        <p:nvPicPr>
          <p:cNvPr id="11" name="Picture 10">
            <a:extLst>
              <a:ext uri="{FF2B5EF4-FFF2-40B4-BE49-F238E27FC236}">
                <a16:creationId xmlns:a16="http://schemas.microsoft.com/office/drawing/2014/main" id="{B5F99F8A-9492-F89B-5A0A-C38D810183D4}"/>
              </a:ext>
            </a:extLst>
          </p:cNvPr>
          <p:cNvPicPr>
            <a:picLocks noChangeAspect="1"/>
          </p:cNvPicPr>
          <p:nvPr/>
        </p:nvPicPr>
        <p:blipFill rotWithShape="1">
          <a:blip r:embed="rId4"/>
          <a:srcRect b="27794"/>
          <a:stretch/>
        </p:blipFill>
        <p:spPr>
          <a:xfrm>
            <a:off x="760877" y="1750042"/>
            <a:ext cx="7211431" cy="2036063"/>
          </a:xfrm>
          <a:prstGeom prst="rect">
            <a:avLst/>
          </a:prstGeom>
        </p:spPr>
      </p:pic>
      <p:pic>
        <p:nvPicPr>
          <p:cNvPr id="13" name="Picture 12">
            <a:extLst>
              <a:ext uri="{FF2B5EF4-FFF2-40B4-BE49-F238E27FC236}">
                <a16:creationId xmlns:a16="http://schemas.microsoft.com/office/drawing/2014/main" id="{80180001-2A30-B5DF-7801-A1F065F9292B}"/>
              </a:ext>
            </a:extLst>
          </p:cNvPr>
          <p:cNvPicPr>
            <a:picLocks noChangeAspect="1"/>
          </p:cNvPicPr>
          <p:nvPr/>
        </p:nvPicPr>
        <p:blipFill rotWithShape="1">
          <a:blip r:embed="rId5"/>
          <a:srcRect r="1119" b="2401"/>
          <a:stretch/>
        </p:blipFill>
        <p:spPr>
          <a:xfrm>
            <a:off x="5969464" y="4005353"/>
            <a:ext cx="5435154" cy="2510331"/>
          </a:xfrm>
          <a:prstGeom prst="rect">
            <a:avLst/>
          </a:prstGeom>
        </p:spPr>
      </p:pic>
      <p:pic>
        <p:nvPicPr>
          <p:cNvPr id="15" name="Picture 14">
            <a:extLst>
              <a:ext uri="{FF2B5EF4-FFF2-40B4-BE49-F238E27FC236}">
                <a16:creationId xmlns:a16="http://schemas.microsoft.com/office/drawing/2014/main" id="{42C2F060-B66F-2C86-CDCB-F9724F0F71F8}"/>
              </a:ext>
            </a:extLst>
          </p:cNvPr>
          <p:cNvPicPr>
            <a:picLocks noChangeAspect="1"/>
          </p:cNvPicPr>
          <p:nvPr/>
        </p:nvPicPr>
        <p:blipFill>
          <a:blip r:embed="rId6"/>
          <a:stretch>
            <a:fillRect/>
          </a:stretch>
        </p:blipFill>
        <p:spPr>
          <a:xfrm>
            <a:off x="2152144" y="4005353"/>
            <a:ext cx="1314633" cy="342948"/>
          </a:xfrm>
          <a:prstGeom prst="rect">
            <a:avLst/>
          </a:prstGeom>
        </p:spPr>
      </p:pic>
    </p:spTree>
    <p:extLst>
      <p:ext uri="{BB962C8B-B14F-4D97-AF65-F5344CB8AC3E}">
        <p14:creationId xmlns:p14="http://schemas.microsoft.com/office/powerpoint/2010/main" val="328594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AC3D-2512-812F-1FB9-16DBF89FAA59}"/>
              </a:ext>
            </a:extLst>
          </p:cNvPr>
          <p:cNvSpPr>
            <a:spLocks noGrp="1"/>
          </p:cNvSpPr>
          <p:nvPr>
            <p:ph type="title"/>
          </p:nvPr>
        </p:nvSpPr>
        <p:spPr/>
        <p:txBody>
          <a:bodyPr/>
          <a:lstStyle/>
          <a:p>
            <a:r>
              <a:rPr lang="nl-BE" dirty="0"/>
              <a:t>Verificatie  status </a:t>
            </a:r>
          </a:p>
        </p:txBody>
      </p:sp>
      <p:sp>
        <p:nvSpPr>
          <p:cNvPr id="3" name="Content Placeholder 2">
            <a:extLst>
              <a:ext uri="{FF2B5EF4-FFF2-40B4-BE49-F238E27FC236}">
                <a16:creationId xmlns:a16="http://schemas.microsoft.com/office/drawing/2014/main" id="{6DB13E73-8586-E15C-3927-2FD804E2A51A}"/>
              </a:ext>
            </a:extLst>
          </p:cNvPr>
          <p:cNvSpPr>
            <a:spLocks noGrp="1"/>
          </p:cNvSpPr>
          <p:nvPr>
            <p:ph idx="1"/>
          </p:nvPr>
        </p:nvSpPr>
        <p:spPr/>
        <p:txBody>
          <a:bodyPr/>
          <a:lstStyle/>
          <a:p>
            <a:pPr marL="0" indent="0">
              <a:buNone/>
            </a:pPr>
            <a:endParaRPr lang="nl-BE" dirty="0"/>
          </a:p>
        </p:txBody>
      </p:sp>
      <p:pic>
        <p:nvPicPr>
          <p:cNvPr id="5" name="Picture 4">
            <a:extLst>
              <a:ext uri="{FF2B5EF4-FFF2-40B4-BE49-F238E27FC236}">
                <a16:creationId xmlns:a16="http://schemas.microsoft.com/office/drawing/2014/main" id="{6D3071BD-8448-E5CB-915C-DFA919C59C5E}"/>
              </a:ext>
            </a:extLst>
          </p:cNvPr>
          <p:cNvPicPr>
            <a:picLocks noChangeAspect="1"/>
          </p:cNvPicPr>
          <p:nvPr/>
        </p:nvPicPr>
        <p:blipFill>
          <a:blip r:embed="rId3"/>
          <a:stretch>
            <a:fillRect/>
          </a:stretch>
        </p:blipFill>
        <p:spPr>
          <a:xfrm>
            <a:off x="622893" y="2492244"/>
            <a:ext cx="7201905" cy="2867425"/>
          </a:xfrm>
          <a:prstGeom prst="rect">
            <a:avLst/>
          </a:prstGeom>
        </p:spPr>
      </p:pic>
      <p:pic>
        <p:nvPicPr>
          <p:cNvPr id="7" name="Picture 6">
            <a:extLst>
              <a:ext uri="{FF2B5EF4-FFF2-40B4-BE49-F238E27FC236}">
                <a16:creationId xmlns:a16="http://schemas.microsoft.com/office/drawing/2014/main" id="{25C4490A-0938-739D-B9AF-EC8F3FE58978}"/>
              </a:ext>
            </a:extLst>
          </p:cNvPr>
          <p:cNvPicPr>
            <a:picLocks noChangeAspect="1"/>
          </p:cNvPicPr>
          <p:nvPr/>
        </p:nvPicPr>
        <p:blipFill>
          <a:blip r:embed="rId4"/>
          <a:stretch>
            <a:fillRect/>
          </a:stretch>
        </p:blipFill>
        <p:spPr>
          <a:xfrm>
            <a:off x="7866499" y="4692826"/>
            <a:ext cx="1667108" cy="342948"/>
          </a:xfrm>
          <a:prstGeom prst="rect">
            <a:avLst/>
          </a:prstGeom>
        </p:spPr>
      </p:pic>
      <p:pic>
        <p:nvPicPr>
          <p:cNvPr id="9" name="Picture 8">
            <a:extLst>
              <a:ext uri="{FF2B5EF4-FFF2-40B4-BE49-F238E27FC236}">
                <a16:creationId xmlns:a16="http://schemas.microsoft.com/office/drawing/2014/main" id="{79F94BA9-AF31-FAF2-4920-03EE0411CAE1}"/>
              </a:ext>
            </a:extLst>
          </p:cNvPr>
          <p:cNvPicPr>
            <a:picLocks noChangeAspect="1"/>
          </p:cNvPicPr>
          <p:nvPr/>
        </p:nvPicPr>
        <p:blipFill>
          <a:blip r:embed="rId5"/>
          <a:stretch>
            <a:fillRect/>
          </a:stretch>
        </p:blipFill>
        <p:spPr>
          <a:xfrm>
            <a:off x="7866499" y="5035774"/>
            <a:ext cx="1695687" cy="323895"/>
          </a:xfrm>
          <a:prstGeom prst="rect">
            <a:avLst/>
          </a:prstGeom>
        </p:spPr>
      </p:pic>
    </p:spTree>
    <p:extLst>
      <p:ext uri="{BB962C8B-B14F-4D97-AF65-F5344CB8AC3E}">
        <p14:creationId xmlns:p14="http://schemas.microsoft.com/office/powerpoint/2010/main" val="280732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2267-430A-76D1-A2E1-13041DC53F90}"/>
              </a:ext>
            </a:extLst>
          </p:cNvPr>
          <p:cNvSpPr>
            <a:spLocks noGrp="1"/>
          </p:cNvSpPr>
          <p:nvPr>
            <p:ph type="title"/>
          </p:nvPr>
        </p:nvSpPr>
        <p:spPr/>
        <p:txBody>
          <a:bodyPr/>
          <a:lstStyle/>
          <a:p>
            <a:r>
              <a:rPr lang="nl-BE" dirty="0"/>
              <a:t>Calculate FV </a:t>
            </a:r>
          </a:p>
        </p:txBody>
      </p:sp>
      <p:sp>
        <p:nvSpPr>
          <p:cNvPr id="3" name="Content Placeholder 2">
            <a:extLst>
              <a:ext uri="{FF2B5EF4-FFF2-40B4-BE49-F238E27FC236}">
                <a16:creationId xmlns:a16="http://schemas.microsoft.com/office/drawing/2014/main" id="{4746F442-15D8-9EA0-72C5-AB693AFAC1E5}"/>
              </a:ext>
            </a:extLst>
          </p:cNvPr>
          <p:cNvSpPr>
            <a:spLocks noGrp="1"/>
          </p:cNvSpPr>
          <p:nvPr>
            <p:ph idx="1"/>
          </p:nvPr>
        </p:nvSpPr>
        <p:spPr/>
        <p:txBody>
          <a:bodyPr/>
          <a:lstStyle/>
          <a:p>
            <a:endParaRPr lang="nl-BE" dirty="0"/>
          </a:p>
        </p:txBody>
      </p:sp>
      <p:pic>
        <p:nvPicPr>
          <p:cNvPr id="5" name="Picture 4">
            <a:extLst>
              <a:ext uri="{FF2B5EF4-FFF2-40B4-BE49-F238E27FC236}">
                <a16:creationId xmlns:a16="http://schemas.microsoft.com/office/drawing/2014/main" id="{4F186BBC-68FA-7FF0-F6AD-AD0492A5B52C}"/>
              </a:ext>
            </a:extLst>
          </p:cNvPr>
          <p:cNvPicPr>
            <a:picLocks noChangeAspect="1"/>
          </p:cNvPicPr>
          <p:nvPr/>
        </p:nvPicPr>
        <p:blipFill>
          <a:blip r:embed="rId3"/>
          <a:stretch>
            <a:fillRect/>
          </a:stretch>
        </p:blipFill>
        <p:spPr>
          <a:xfrm>
            <a:off x="189238" y="2251786"/>
            <a:ext cx="6285903" cy="3493095"/>
          </a:xfrm>
          <a:prstGeom prst="rect">
            <a:avLst/>
          </a:prstGeom>
        </p:spPr>
      </p:pic>
      <p:sp>
        <p:nvSpPr>
          <p:cNvPr id="6" name="Rectangle 5">
            <a:extLst>
              <a:ext uri="{FF2B5EF4-FFF2-40B4-BE49-F238E27FC236}">
                <a16:creationId xmlns:a16="http://schemas.microsoft.com/office/drawing/2014/main" id="{5BB9B763-85AD-E5B6-A204-E92F0F899D1A}"/>
              </a:ext>
            </a:extLst>
          </p:cNvPr>
          <p:cNvSpPr/>
          <p:nvPr/>
        </p:nvSpPr>
        <p:spPr>
          <a:xfrm>
            <a:off x="489622" y="2558143"/>
            <a:ext cx="6534650" cy="2245568"/>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BE"/>
          </a:p>
        </p:txBody>
      </p:sp>
      <p:pic>
        <p:nvPicPr>
          <p:cNvPr id="8" name="Picture 7">
            <a:extLst>
              <a:ext uri="{FF2B5EF4-FFF2-40B4-BE49-F238E27FC236}">
                <a16:creationId xmlns:a16="http://schemas.microsoft.com/office/drawing/2014/main" id="{7069C9A0-5F93-451F-B689-5F2B1B256363}"/>
              </a:ext>
            </a:extLst>
          </p:cNvPr>
          <p:cNvPicPr>
            <a:picLocks noChangeAspect="1"/>
          </p:cNvPicPr>
          <p:nvPr/>
        </p:nvPicPr>
        <p:blipFill>
          <a:blip r:embed="rId4"/>
          <a:stretch>
            <a:fillRect/>
          </a:stretch>
        </p:blipFill>
        <p:spPr>
          <a:xfrm>
            <a:off x="7024272" y="3500700"/>
            <a:ext cx="4303624" cy="2413518"/>
          </a:xfrm>
          <a:prstGeom prst="rect">
            <a:avLst/>
          </a:prstGeom>
        </p:spPr>
      </p:pic>
      <p:pic>
        <p:nvPicPr>
          <p:cNvPr id="10" name="Picture 9">
            <a:extLst>
              <a:ext uri="{FF2B5EF4-FFF2-40B4-BE49-F238E27FC236}">
                <a16:creationId xmlns:a16="http://schemas.microsoft.com/office/drawing/2014/main" id="{68B71D84-5003-A6F0-A1D9-B9E07E1614A4}"/>
              </a:ext>
            </a:extLst>
          </p:cNvPr>
          <p:cNvPicPr>
            <a:picLocks noChangeAspect="1"/>
          </p:cNvPicPr>
          <p:nvPr/>
        </p:nvPicPr>
        <p:blipFill>
          <a:blip r:embed="rId5"/>
          <a:stretch>
            <a:fillRect/>
          </a:stretch>
        </p:blipFill>
        <p:spPr>
          <a:xfrm>
            <a:off x="8321628" y="2555333"/>
            <a:ext cx="1200318" cy="419158"/>
          </a:xfrm>
          <a:prstGeom prst="rect">
            <a:avLst/>
          </a:prstGeom>
        </p:spPr>
      </p:pic>
    </p:spTree>
    <p:extLst>
      <p:ext uri="{BB962C8B-B14F-4D97-AF65-F5344CB8AC3E}">
        <p14:creationId xmlns:p14="http://schemas.microsoft.com/office/powerpoint/2010/main" val="405602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E2DC-EFF0-6E76-D076-8343C1B07BF3}"/>
              </a:ext>
            </a:extLst>
          </p:cNvPr>
          <p:cNvSpPr>
            <a:spLocks noGrp="1"/>
          </p:cNvSpPr>
          <p:nvPr>
            <p:ph type="title"/>
          </p:nvPr>
        </p:nvSpPr>
        <p:spPr>
          <a:xfrm>
            <a:off x="581192" y="702156"/>
            <a:ext cx="11029616" cy="828470"/>
          </a:xfrm>
        </p:spPr>
        <p:txBody>
          <a:bodyPr/>
          <a:lstStyle/>
          <a:p>
            <a:r>
              <a:rPr lang="nl-BE" dirty="0"/>
              <a:t>Calculate FV compact versie </a:t>
            </a:r>
          </a:p>
        </p:txBody>
      </p:sp>
      <p:pic>
        <p:nvPicPr>
          <p:cNvPr id="5" name="Picture 4">
            <a:extLst>
              <a:ext uri="{FF2B5EF4-FFF2-40B4-BE49-F238E27FC236}">
                <a16:creationId xmlns:a16="http://schemas.microsoft.com/office/drawing/2014/main" id="{BBEA4314-059D-44AF-2AD0-CAFD4EE26C6A}"/>
              </a:ext>
            </a:extLst>
          </p:cNvPr>
          <p:cNvPicPr>
            <a:picLocks noChangeAspect="1"/>
          </p:cNvPicPr>
          <p:nvPr/>
        </p:nvPicPr>
        <p:blipFill>
          <a:blip r:embed="rId3"/>
          <a:stretch>
            <a:fillRect/>
          </a:stretch>
        </p:blipFill>
        <p:spPr>
          <a:xfrm>
            <a:off x="581192" y="1750669"/>
            <a:ext cx="6785698" cy="4935054"/>
          </a:xfrm>
          <a:prstGeom prst="rect">
            <a:avLst/>
          </a:prstGeom>
        </p:spPr>
      </p:pic>
      <p:sp>
        <p:nvSpPr>
          <p:cNvPr id="6" name="Content Placeholder 5">
            <a:extLst>
              <a:ext uri="{FF2B5EF4-FFF2-40B4-BE49-F238E27FC236}">
                <a16:creationId xmlns:a16="http://schemas.microsoft.com/office/drawing/2014/main" id="{08BD1181-47C9-2E02-E039-594611352855}"/>
              </a:ext>
            </a:extLst>
          </p:cNvPr>
          <p:cNvSpPr>
            <a:spLocks noGrp="1"/>
          </p:cNvSpPr>
          <p:nvPr>
            <p:ph idx="1"/>
          </p:nvPr>
        </p:nvSpPr>
        <p:spPr>
          <a:xfrm>
            <a:off x="952086" y="2146852"/>
            <a:ext cx="6414804" cy="3478696"/>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marL="0" indent="0">
              <a:buNone/>
            </a:pPr>
            <a:endParaRPr lang="nl-BE" dirty="0"/>
          </a:p>
        </p:txBody>
      </p:sp>
      <p:pic>
        <p:nvPicPr>
          <p:cNvPr id="8" name="Picture 7">
            <a:extLst>
              <a:ext uri="{FF2B5EF4-FFF2-40B4-BE49-F238E27FC236}">
                <a16:creationId xmlns:a16="http://schemas.microsoft.com/office/drawing/2014/main" id="{2CA185B0-6474-6A7F-72CA-DC722EDA0329}"/>
              </a:ext>
            </a:extLst>
          </p:cNvPr>
          <p:cNvPicPr>
            <a:picLocks noChangeAspect="1"/>
          </p:cNvPicPr>
          <p:nvPr/>
        </p:nvPicPr>
        <p:blipFill rotWithShape="1">
          <a:blip r:embed="rId4"/>
          <a:srcRect l="868" t="1437" r="868" b="962"/>
          <a:stretch/>
        </p:blipFill>
        <p:spPr>
          <a:xfrm>
            <a:off x="7614998" y="2685617"/>
            <a:ext cx="4042722" cy="2283947"/>
          </a:xfrm>
          <a:prstGeom prst="rect">
            <a:avLst/>
          </a:prstGeom>
        </p:spPr>
      </p:pic>
    </p:spTree>
    <p:extLst>
      <p:ext uri="{BB962C8B-B14F-4D97-AF65-F5344CB8AC3E}">
        <p14:creationId xmlns:p14="http://schemas.microsoft.com/office/powerpoint/2010/main" val="182322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4B93-3DF6-3C8B-2887-ACE9A519EB2D}"/>
              </a:ext>
            </a:extLst>
          </p:cNvPr>
          <p:cNvSpPr>
            <a:spLocks noGrp="1"/>
          </p:cNvSpPr>
          <p:nvPr>
            <p:ph type="title"/>
          </p:nvPr>
        </p:nvSpPr>
        <p:spPr/>
        <p:txBody>
          <a:bodyPr/>
          <a:lstStyle/>
          <a:p>
            <a:r>
              <a:rPr lang="nl-BE" dirty="0"/>
              <a:t>Einde </a:t>
            </a:r>
            <a:br>
              <a:rPr lang="nl-BE" dirty="0"/>
            </a:br>
            <a:endParaRPr lang="nl-BE" dirty="0"/>
          </a:p>
        </p:txBody>
      </p:sp>
      <p:sp>
        <p:nvSpPr>
          <p:cNvPr id="3" name="Content Placeholder 2">
            <a:extLst>
              <a:ext uri="{FF2B5EF4-FFF2-40B4-BE49-F238E27FC236}">
                <a16:creationId xmlns:a16="http://schemas.microsoft.com/office/drawing/2014/main" id="{5428ABD4-A92F-3A1D-15AC-8CB630944DE1}"/>
              </a:ext>
            </a:extLst>
          </p:cNvPr>
          <p:cNvSpPr>
            <a:spLocks noGrp="1"/>
          </p:cNvSpPr>
          <p:nvPr>
            <p:ph idx="1"/>
          </p:nvPr>
        </p:nvSpPr>
        <p:spPr>
          <a:xfrm>
            <a:off x="3738465" y="2340864"/>
            <a:ext cx="7872342" cy="3634486"/>
          </a:xfrm>
        </p:spPr>
        <p:txBody>
          <a:bodyPr/>
          <a:lstStyle/>
          <a:p>
            <a:pPr marL="0" indent="0">
              <a:buNone/>
            </a:pPr>
            <a:r>
              <a:rPr lang="nl-BE" dirty="0"/>
              <a:t>Bedankt voor uw aandacht zijn er nog vragen? </a:t>
            </a:r>
          </a:p>
          <a:p>
            <a:pPr marL="0" indent="0">
              <a:buNone/>
            </a:pPr>
            <a:endParaRPr lang="nl-BE" dirty="0"/>
          </a:p>
        </p:txBody>
      </p:sp>
    </p:spTree>
    <p:extLst>
      <p:ext uri="{BB962C8B-B14F-4D97-AF65-F5344CB8AC3E}">
        <p14:creationId xmlns:p14="http://schemas.microsoft.com/office/powerpoint/2010/main" val="30510195"/>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495</Words>
  <Application>Microsoft Office PowerPoint</Application>
  <PresentationFormat>Widescreen</PresentationFormat>
  <Paragraphs>29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 Nova Light</vt:lpstr>
      <vt:lpstr>Calibri</vt:lpstr>
      <vt:lpstr>Wingdings 2</vt:lpstr>
      <vt:lpstr>DividendVTI</vt:lpstr>
      <vt:lpstr>Opdracht 7</vt:lpstr>
      <vt:lpstr>Case</vt:lpstr>
      <vt:lpstr>Calculator NPV en IRR </vt:lpstr>
      <vt:lpstr>Verificatie  status </vt:lpstr>
      <vt:lpstr>Calculate FV </vt:lpstr>
      <vt:lpstr>Calculate FV compact versie </vt:lpstr>
      <vt:lpstr>Einde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Opdracht 7</dc:title>
  <dc:creator>Anthony Pornel</dc:creator>
  <cp:lastModifiedBy>Anthony Pornel</cp:lastModifiedBy>
  <cp:revision>1</cp:revision>
  <dcterms:created xsi:type="dcterms:W3CDTF">2023-01-02T15:01:40Z</dcterms:created>
  <dcterms:modified xsi:type="dcterms:W3CDTF">2023-01-02T15:53:21Z</dcterms:modified>
</cp:coreProperties>
</file>