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C9AD4-8E98-469A-9110-325869DF140A}" type="datetimeFigureOut">
              <a:rPr lang="en-US" smtClean="0"/>
              <a:t>7/25/2025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F3BDBE-C211-407A-A430-CE83401ACA97}" type="slidenum">
              <a:rPr lang="en-US" smtClean="0"/>
              <a:t>‹#›</a:t>
            </a:fld>
            <a:endParaRPr lang="en-US"/>
          </a:p>
        </p:txBody>
      </p:sp>
    </p:spTree>
    <p:extLst>
      <p:ext uri="{BB962C8B-B14F-4D97-AF65-F5344CB8AC3E}">
        <p14:creationId xmlns:p14="http://schemas.microsoft.com/office/powerpoint/2010/main" val="382128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tailoring and computing face higher unemployment rates, possibly due to limited local opportunities or skill mismatches, highlighting areas needing enhanced job placement support and market linkage. </a:t>
            </a:r>
            <a:endParaRPr lang="en-US" dirty="0"/>
          </a:p>
        </p:txBody>
      </p:sp>
      <p:sp>
        <p:nvSpPr>
          <p:cNvPr id="4" name="Slide Number Placeholder 3"/>
          <p:cNvSpPr>
            <a:spLocks noGrp="1"/>
          </p:cNvSpPr>
          <p:nvPr>
            <p:ph type="sldNum" sz="quarter" idx="10"/>
          </p:nvPr>
        </p:nvSpPr>
        <p:spPr/>
        <p:txBody>
          <a:bodyPr/>
          <a:lstStyle/>
          <a:p>
            <a:fld id="{CDF3BDBE-C211-407A-A430-CE83401ACA97}" type="slidenum">
              <a:rPr lang="en-US" smtClean="0"/>
              <a:t>8</a:t>
            </a:fld>
            <a:endParaRPr lang="en-US"/>
          </a:p>
        </p:txBody>
      </p:sp>
    </p:spTree>
    <p:extLst>
      <p:ext uri="{BB962C8B-B14F-4D97-AF65-F5344CB8AC3E}">
        <p14:creationId xmlns:p14="http://schemas.microsoft.com/office/powerpoint/2010/main" val="1918678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Certain skills, such as tailoring, generate higher earnings for trainees compared to other vocational areas. This suggests that tailoring offers strong income potential</a:t>
            </a:r>
            <a:r>
              <a:rPr lang="en-US" baseline="0" dirty="0" smtClean="0"/>
              <a:t> maybe </a:t>
            </a:r>
            <a:r>
              <a:rPr lang="en-US" dirty="0" smtClean="0"/>
              <a:t>due to steady demand and viable business opportunities within the community.</a:t>
            </a:r>
          </a:p>
          <a:p>
            <a:endParaRPr lang="en-US" dirty="0"/>
          </a:p>
        </p:txBody>
      </p:sp>
      <p:sp>
        <p:nvSpPr>
          <p:cNvPr id="4" name="Slide Number Placeholder 3"/>
          <p:cNvSpPr>
            <a:spLocks noGrp="1"/>
          </p:cNvSpPr>
          <p:nvPr>
            <p:ph type="sldNum" sz="quarter" idx="10"/>
          </p:nvPr>
        </p:nvSpPr>
        <p:spPr/>
        <p:txBody>
          <a:bodyPr/>
          <a:lstStyle/>
          <a:p>
            <a:fld id="{CDF3BDBE-C211-407A-A430-CE83401ACA97}" type="slidenum">
              <a:rPr lang="en-US" smtClean="0"/>
              <a:t>9</a:t>
            </a:fld>
            <a:endParaRPr lang="en-US"/>
          </a:p>
        </p:txBody>
      </p:sp>
    </p:spTree>
    <p:extLst>
      <p:ext uri="{BB962C8B-B14F-4D97-AF65-F5344CB8AC3E}">
        <p14:creationId xmlns:p14="http://schemas.microsoft.com/office/powerpoint/2010/main" val="286315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Windle</a:t>
            </a:r>
            <a:r>
              <a:rPr lang="en-US" sz="1200" b="0" i="0" kern="1200" dirty="0" smtClean="0">
                <a:solidFill>
                  <a:schemeClr val="tx1"/>
                </a:solidFill>
                <a:effectLst/>
                <a:latin typeface="+mn-lt"/>
                <a:ea typeface="+mn-ea"/>
                <a:cs typeface="+mn-cs"/>
              </a:rPr>
              <a:t> Trust consistently achieves high training completion and job placement rates, which</a:t>
            </a:r>
            <a:r>
              <a:rPr lang="en-US" sz="1200" b="0" i="0" kern="1200" baseline="0" dirty="0" smtClean="0">
                <a:solidFill>
                  <a:schemeClr val="tx1"/>
                </a:solidFill>
                <a:effectLst/>
                <a:latin typeface="+mn-lt"/>
                <a:ea typeface="+mn-ea"/>
                <a:cs typeface="+mn-cs"/>
              </a:rPr>
              <a:t> then </a:t>
            </a:r>
            <a:r>
              <a:rPr lang="en-US" sz="1200" b="0" i="0" kern="1200" dirty="0" smtClean="0">
                <a:solidFill>
                  <a:schemeClr val="tx1"/>
                </a:solidFill>
                <a:effectLst/>
                <a:latin typeface="+mn-lt"/>
                <a:ea typeface="+mn-ea"/>
                <a:cs typeface="+mn-cs"/>
              </a:rPr>
              <a:t>demonstrate effective program delivery and strong graduate support. Meanwhile, LWF Skills Hub needs targeted interventions to boost its completion and employment outcomes. NRC center leads in total trainee income, followed by </a:t>
            </a:r>
            <a:r>
              <a:rPr lang="en-US" sz="1200" b="0" i="0" kern="1200" dirty="0" err="1" smtClean="0">
                <a:solidFill>
                  <a:schemeClr val="tx1"/>
                </a:solidFill>
                <a:effectLst/>
                <a:latin typeface="+mn-lt"/>
                <a:ea typeface="+mn-ea"/>
                <a:cs typeface="+mn-cs"/>
              </a:rPr>
              <a:t>Windle</a:t>
            </a:r>
            <a:r>
              <a:rPr lang="en-US" sz="1200" b="0" i="0" kern="1200" dirty="0" smtClean="0">
                <a:solidFill>
                  <a:schemeClr val="tx1"/>
                </a:solidFill>
                <a:effectLst/>
                <a:latin typeface="+mn-lt"/>
                <a:ea typeface="+mn-ea"/>
                <a:cs typeface="+mn-cs"/>
              </a:rPr>
              <a:t> Trust, thus indicating that its graduates access better employment opportunities and higher earnings post-training.</a:t>
            </a:r>
            <a:endParaRPr lang="en-US" dirty="0"/>
          </a:p>
        </p:txBody>
      </p:sp>
      <p:sp>
        <p:nvSpPr>
          <p:cNvPr id="4" name="Slide Number Placeholder 3"/>
          <p:cNvSpPr>
            <a:spLocks noGrp="1"/>
          </p:cNvSpPr>
          <p:nvPr>
            <p:ph type="sldNum" sz="quarter" idx="10"/>
          </p:nvPr>
        </p:nvSpPr>
        <p:spPr/>
        <p:txBody>
          <a:bodyPr/>
          <a:lstStyle/>
          <a:p>
            <a:fld id="{CDF3BDBE-C211-407A-A430-CE83401ACA97}" type="slidenum">
              <a:rPr lang="en-US" smtClean="0"/>
              <a:t>10</a:t>
            </a:fld>
            <a:endParaRPr lang="en-US"/>
          </a:p>
        </p:txBody>
      </p:sp>
    </p:spTree>
    <p:extLst>
      <p:ext uri="{BB962C8B-B14F-4D97-AF65-F5344CB8AC3E}">
        <p14:creationId xmlns:p14="http://schemas.microsoft.com/office/powerpoint/2010/main" val="1855219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7/25/2025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7/25/2025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fugeelife.org/templates/yootheme/cache/04/stage-photo-02-043ed428.jpe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5000"/>
            <a:lum/>
          </a:blip>
          <a:srcRect/>
          <a:stretch>
            <a:fillRect t="-22000" r="-5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latin typeface="Cooper Black" panose="0208090404030B020404" pitchFamily="18" charset="0"/>
              </a:rPr>
              <a:t>Youth Skills Training </a:t>
            </a:r>
            <a:r>
              <a:rPr lang="en-US" sz="2800" dirty="0" smtClean="0">
                <a:latin typeface="Cooper Black" panose="0208090404030B020404" pitchFamily="18" charset="0"/>
              </a:rPr>
              <a:t>&amp; Employment Outcomes</a:t>
            </a:r>
            <a:r>
              <a:rPr lang="en-US" sz="2800" dirty="0">
                <a:latin typeface="Arial Black" panose="020B0A04020102020204" pitchFamily="34" charset="0"/>
              </a:rPr>
              <a:t/>
            </a:r>
            <a:br>
              <a:rPr lang="en-US" sz="2800" dirty="0">
                <a:latin typeface="Arial Black" panose="020B0A04020102020204" pitchFamily="34" charset="0"/>
              </a:rPr>
            </a:br>
            <a:r>
              <a:rPr lang="en-US" sz="1800" i="1" dirty="0" smtClean="0">
                <a:latin typeface="Arial Black" panose="020B0A04020102020204" pitchFamily="34" charset="0"/>
              </a:rPr>
              <a:t>in </a:t>
            </a:r>
            <a:br>
              <a:rPr lang="en-US" sz="1800" i="1" dirty="0" smtClean="0">
                <a:latin typeface="Arial Black" panose="020B0A04020102020204" pitchFamily="34" charset="0"/>
              </a:rPr>
            </a:br>
            <a:r>
              <a:rPr lang="en-US" sz="1800" i="1" dirty="0" err="1" smtClean="0">
                <a:latin typeface="Arial Black" panose="020B0A04020102020204" pitchFamily="34" charset="0"/>
              </a:rPr>
              <a:t>Kakuma</a:t>
            </a:r>
            <a:r>
              <a:rPr lang="en-US" sz="1800" i="1" dirty="0" smtClean="0">
                <a:latin typeface="Arial Black" panose="020B0A04020102020204" pitchFamily="34" charset="0"/>
              </a:rPr>
              <a:t> </a:t>
            </a:r>
            <a:r>
              <a:rPr lang="en-US" sz="1800" i="1" dirty="0">
                <a:latin typeface="Arial Black" panose="020B0A04020102020204" pitchFamily="34" charset="0"/>
              </a:rPr>
              <a:t>Refugee Camp</a:t>
            </a:r>
          </a:p>
        </p:txBody>
      </p:sp>
      <p:sp>
        <p:nvSpPr>
          <p:cNvPr id="3" name="Subtitle 2"/>
          <p:cNvSpPr>
            <a:spLocks noGrp="1"/>
          </p:cNvSpPr>
          <p:nvPr>
            <p:ph type="subTitle" idx="1"/>
          </p:nvPr>
        </p:nvSpPr>
        <p:spPr>
          <a:xfrm>
            <a:off x="2692398" y="4269919"/>
            <a:ext cx="6815669" cy="938896"/>
          </a:xfrm>
        </p:spPr>
        <p:txBody>
          <a:bodyPr>
            <a:normAutofit fontScale="77500" lnSpcReduction="20000"/>
          </a:bodyPr>
          <a:lstStyle/>
          <a:p>
            <a:pPr algn="l"/>
            <a:r>
              <a:rPr lang="en-US" b="1" dirty="0" smtClean="0"/>
              <a:t>Student Name:  </a:t>
            </a:r>
            <a:r>
              <a:rPr lang="en-US" dirty="0" smtClean="0"/>
              <a:t>Daniel C. Anthony</a:t>
            </a:r>
          </a:p>
          <a:p>
            <a:pPr algn="l"/>
            <a:r>
              <a:rPr lang="en-US" b="1" dirty="0" smtClean="0"/>
              <a:t>Date:                   </a:t>
            </a:r>
            <a:r>
              <a:rPr lang="en-US" dirty="0" smtClean="0"/>
              <a:t>July 25</a:t>
            </a:r>
            <a:r>
              <a:rPr lang="en-US" baseline="30000" dirty="0" smtClean="0"/>
              <a:t>th</a:t>
            </a:r>
            <a:r>
              <a:rPr lang="en-US" dirty="0" smtClean="0"/>
              <a:t>, 2025</a:t>
            </a:r>
          </a:p>
          <a:p>
            <a:pPr algn="l"/>
            <a:r>
              <a:rPr lang="en-US" b="1" dirty="0" smtClean="0"/>
              <a:t>Institution</a:t>
            </a:r>
            <a:r>
              <a:rPr lang="en-US" dirty="0" smtClean="0"/>
              <a:t>:         </a:t>
            </a:r>
            <a:r>
              <a:rPr lang="en-US" dirty="0" err="1" smtClean="0"/>
              <a:t>AReL</a:t>
            </a:r>
            <a:endParaRPr lang="en-US" dirty="0"/>
          </a:p>
        </p:txBody>
      </p:sp>
      <p:sp>
        <p:nvSpPr>
          <p:cNvPr id="5" name="TextBox 4"/>
          <p:cNvSpPr txBox="1"/>
          <p:nvPr/>
        </p:nvSpPr>
        <p:spPr>
          <a:xfrm>
            <a:off x="10115550" y="6396335"/>
            <a:ext cx="2076450" cy="461665"/>
          </a:xfrm>
          <a:prstGeom prst="rect">
            <a:avLst/>
          </a:prstGeom>
          <a:noFill/>
        </p:spPr>
        <p:txBody>
          <a:bodyPr wrap="square" rtlCol="0">
            <a:spAutoFit/>
          </a:bodyPr>
          <a:lstStyle/>
          <a:p>
            <a:r>
              <a:rPr lang="en-US" sz="800" i="1" dirty="0" smtClean="0">
                <a:latin typeface="Arial Black" panose="020B0A04020102020204" pitchFamily="34" charset="0"/>
              </a:rPr>
              <a:t>https</a:t>
            </a:r>
            <a:r>
              <a:rPr lang="en-US" sz="800" i="1" dirty="0">
                <a:latin typeface="Arial Black" panose="020B0A04020102020204" pitchFamily="34" charset="0"/>
              </a:rPr>
              <a:t>://refugeelife.org/templates/yootheme/cache/04/stage-photo-02-043ed428.jpeg</a:t>
            </a:r>
          </a:p>
        </p:txBody>
      </p:sp>
      <p:sp>
        <p:nvSpPr>
          <p:cNvPr id="6" name="TextBox 5"/>
          <p:cNvSpPr txBox="1"/>
          <p:nvPr/>
        </p:nvSpPr>
        <p:spPr>
          <a:xfrm>
            <a:off x="9421586" y="6442502"/>
            <a:ext cx="693964" cy="415498"/>
          </a:xfrm>
          <a:prstGeom prst="rect">
            <a:avLst/>
          </a:prstGeom>
          <a:noFill/>
        </p:spPr>
        <p:txBody>
          <a:bodyPr wrap="square" rtlCol="0">
            <a:spAutoFit/>
          </a:bodyPr>
          <a:lstStyle/>
          <a:p>
            <a:r>
              <a:rPr lang="en-US" sz="1050" b="1" i="1" dirty="0">
                <a:solidFill>
                  <a:srgbClr val="0070C0"/>
                </a:solidFill>
                <a:latin typeface="Arial Black" panose="020B0A04020102020204" pitchFamily="34" charset="0"/>
              </a:rPr>
              <a:t>Image:</a:t>
            </a:r>
          </a:p>
          <a:p>
            <a:endParaRPr lang="en-US" sz="105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295" y="5550568"/>
            <a:ext cx="1728891" cy="1446271"/>
          </a:xfrm>
          <a:prstGeom prst="ellipse">
            <a:avLst/>
          </a:prstGeom>
          <a:ln>
            <a:noFill/>
          </a:ln>
          <a:effectLst>
            <a:softEdge rad="112500"/>
          </a:effectLst>
        </p:spPr>
      </p:pic>
      <p:sp>
        <p:nvSpPr>
          <p:cNvPr id="8" name="TextBox 7"/>
          <p:cNvSpPr txBox="1"/>
          <p:nvPr/>
        </p:nvSpPr>
        <p:spPr>
          <a:xfrm>
            <a:off x="1343526" y="6442502"/>
            <a:ext cx="2869246" cy="430887"/>
          </a:xfrm>
          <a:prstGeom prst="rect">
            <a:avLst/>
          </a:prstGeom>
          <a:noFill/>
        </p:spPr>
        <p:txBody>
          <a:bodyPr wrap="square" rtlCol="0">
            <a:spAutoFit/>
          </a:bodyPr>
          <a:lstStyle/>
          <a:p>
            <a:r>
              <a:rPr lang="en-US" sz="1100" i="1" dirty="0"/>
              <a:t>https://joby.africa/wp-content/uploads/2024/12/Arel-Logo-560x315.png</a:t>
            </a:r>
          </a:p>
        </p:txBody>
      </p:sp>
    </p:spTree>
    <p:extLst>
      <p:ext uri="{BB962C8B-B14F-4D97-AF65-F5344CB8AC3E}">
        <p14:creationId xmlns:p14="http://schemas.microsoft.com/office/powerpoint/2010/main" val="1529610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74138"/>
            <a:ext cx="9601196" cy="1303867"/>
          </a:xfrm>
        </p:spPr>
        <p:txBody>
          <a:bodyPr>
            <a:normAutofit/>
          </a:bodyPr>
          <a:lstStyle/>
          <a:p>
            <a:pPr algn="l"/>
            <a:r>
              <a:rPr lang="en-US" dirty="0"/>
              <a:t>Training Center </a:t>
            </a:r>
            <a:r>
              <a:rPr lang="en-US" dirty="0" smtClean="0"/>
              <a:t>Effectiveness</a:t>
            </a:r>
            <a:endParaRPr lang="en-US" dirty="0"/>
          </a:p>
        </p:txBody>
      </p:sp>
      <p:sp>
        <p:nvSpPr>
          <p:cNvPr id="3" name="Content Placeholder 2"/>
          <p:cNvSpPr>
            <a:spLocks noGrp="1"/>
          </p:cNvSpPr>
          <p:nvPr>
            <p:ph idx="1"/>
          </p:nvPr>
        </p:nvSpPr>
        <p:spPr>
          <a:xfrm>
            <a:off x="1295401" y="2556932"/>
            <a:ext cx="9601196" cy="3282394"/>
          </a:xfrm>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r>
              <a:rPr lang="en-US" sz="2100" dirty="0" smtClean="0"/>
              <a:t>Training center i.e.,</a:t>
            </a:r>
            <a:r>
              <a:rPr lang="en-US" sz="2100" dirty="0" err="1" smtClean="0"/>
              <a:t>Windle</a:t>
            </a:r>
            <a:r>
              <a:rPr lang="en-US" sz="2100" dirty="0" smtClean="0"/>
              <a:t> Trust consistently </a:t>
            </a:r>
            <a:r>
              <a:rPr lang="en-US" sz="2100" dirty="0"/>
              <a:t>shows high </a:t>
            </a:r>
            <a:r>
              <a:rPr lang="en-US" sz="2100" dirty="0" smtClean="0"/>
              <a:t>completion rate </a:t>
            </a:r>
            <a:r>
              <a:rPr lang="en-US" sz="2100" dirty="0"/>
              <a:t>and </a:t>
            </a:r>
            <a:r>
              <a:rPr lang="en-US" sz="2100" dirty="0" smtClean="0"/>
              <a:t>high job placement.</a:t>
            </a:r>
          </a:p>
          <a:p>
            <a:r>
              <a:rPr lang="en-US" sz="2100" dirty="0" smtClean="0"/>
              <a:t>On the other hand, training center LWF skills hub need some targeted </a:t>
            </a:r>
            <a:r>
              <a:rPr lang="en-US" sz="2100" dirty="0"/>
              <a:t>support </a:t>
            </a:r>
            <a:r>
              <a:rPr lang="en-US" sz="2100" dirty="0" smtClean="0"/>
              <a:t>in order to </a:t>
            </a:r>
            <a:r>
              <a:rPr lang="en-US" sz="2100" dirty="0"/>
              <a:t>improve </a:t>
            </a:r>
            <a:r>
              <a:rPr lang="en-US" sz="2100" dirty="0" smtClean="0"/>
              <a:t>it outcomes, and </a:t>
            </a:r>
            <a:r>
              <a:rPr lang="en-US" sz="2100" dirty="0" err="1" smtClean="0"/>
              <a:t>Nrc</a:t>
            </a:r>
            <a:r>
              <a:rPr lang="en-US" sz="2100" dirty="0" smtClean="0"/>
              <a:t> center leads in total trainee income, followed by </a:t>
            </a:r>
            <a:r>
              <a:rPr lang="en-US" sz="2100" dirty="0" err="1" smtClean="0"/>
              <a:t>Windle</a:t>
            </a:r>
            <a:r>
              <a:rPr lang="en-US" sz="2100" dirty="0" smtClean="0"/>
              <a:t> Trust, thus indicating a better employment opportunities among graduates.</a:t>
            </a:r>
            <a:endParaRPr lang="en-US" sz="21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2" y="1756610"/>
            <a:ext cx="3145970" cy="270309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372" y="1758978"/>
            <a:ext cx="3391373" cy="276263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32745" y="1750656"/>
            <a:ext cx="3226089" cy="2715004"/>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052" y="5566610"/>
            <a:ext cx="2197769" cy="888014"/>
          </a:xfrm>
          <a:prstGeom prst="ellipse">
            <a:avLst/>
          </a:prstGeom>
          <a:ln>
            <a:noFill/>
          </a:ln>
          <a:effectLst>
            <a:softEdge rad="112500"/>
          </a:effectLst>
        </p:spPr>
      </p:pic>
    </p:spTree>
    <p:extLst>
      <p:ext uri="{BB962C8B-B14F-4D97-AF65-F5344CB8AC3E}">
        <p14:creationId xmlns:p14="http://schemas.microsoft.com/office/powerpoint/2010/main" val="35743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13164"/>
            <a:ext cx="9601196" cy="655171"/>
          </a:xfrm>
        </p:spPr>
        <p:txBody>
          <a:bodyPr>
            <a:normAutofit fontScale="90000"/>
          </a:bodyPr>
          <a:lstStyle/>
          <a:p>
            <a:pPr algn="l"/>
            <a:r>
              <a:rPr lang="en-US" dirty="0"/>
              <a:t>Demographic </a:t>
            </a:r>
            <a:r>
              <a:rPr lang="en-US" dirty="0" smtClean="0"/>
              <a:t>Impact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Female gender participants have </a:t>
            </a:r>
            <a:r>
              <a:rPr lang="en-US" dirty="0"/>
              <a:t>higher completion/employment rates for </a:t>
            </a:r>
            <a:r>
              <a:rPr lang="en-US" dirty="0" smtClean="0"/>
              <a:t>certain skills than the other genders.</a:t>
            </a:r>
          </a:p>
          <a:p>
            <a:pPr marL="0" indent="0">
              <a:buNone/>
            </a:pPr>
            <a:r>
              <a:rPr lang="en-US" dirty="0" smtClean="0"/>
              <a:t>The training </a:t>
            </a:r>
            <a:r>
              <a:rPr lang="en-US" dirty="0"/>
              <a:t>completion and employment are most concentrated among adults aged 30-39 for both males and females, </a:t>
            </a:r>
            <a:r>
              <a:rPr lang="en-US" dirty="0" smtClean="0"/>
              <a:t>thus can help </a:t>
            </a:r>
            <a:r>
              <a:rPr lang="en-US" dirty="0"/>
              <a:t>inform targeted program support for other age </a:t>
            </a:r>
            <a:r>
              <a:rPr lang="en-US" dirty="0" smtClean="0"/>
              <a:t>group.</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8415" y="1156045"/>
            <a:ext cx="3719749" cy="280177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827" y="1347108"/>
            <a:ext cx="6363588" cy="28575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52" y="5566610"/>
            <a:ext cx="2197769" cy="888014"/>
          </a:xfrm>
          <a:prstGeom prst="ellipse">
            <a:avLst/>
          </a:prstGeom>
          <a:ln>
            <a:noFill/>
          </a:ln>
          <a:effectLst>
            <a:softEdge rad="112500"/>
          </a:effectLst>
        </p:spPr>
      </p:pic>
    </p:spTree>
    <p:extLst>
      <p:ext uri="{BB962C8B-B14F-4D97-AF65-F5344CB8AC3E}">
        <p14:creationId xmlns:p14="http://schemas.microsoft.com/office/powerpoint/2010/main" val="3180609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Key Insights &amp; </a:t>
            </a:r>
            <a:r>
              <a:rPr lang="en-US" dirty="0" smtClean="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most </a:t>
            </a:r>
            <a:r>
              <a:rPr lang="en-US" dirty="0"/>
              <a:t>in-demand and marketable skills identified </a:t>
            </a:r>
            <a:r>
              <a:rPr lang="en-US" dirty="0" smtClean="0"/>
              <a:t>are;</a:t>
            </a:r>
          </a:p>
          <a:p>
            <a:pPr lvl="1"/>
            <a:r>
              <a:rPr lang="en-US" dirty="0" smtClean="0"/>
              <a:t>Carpentry,</a:t>
            </a:r>
          </a:p>
          <a:p>
            <a:pPr lvl="1"/>
            <a:r>
              <a:rPr lang="en-US" dirty="0" smtClean="0"/>
              <a:t>Agriculture, and</a:t>
            </a:r>
          </a:p>
          <a:p>
            <a:pPr lvl="1"/>
            <a:r>
              <a:rPr lang="en-US" dirty="0" smtClean="0"/>
              <a:t>Hairdressing.</a:t>
            </a:r>
            <a:endParaRPr lang="en-US" dirty="0"/>
          </a:p>
          <a:p>
            <a:r>
              <a:rPr lang="en-US" dirty="0"/>
              <a:t>[</a:t>
            </a:r>
            <a:r>
              <a:rPr lang="en-US" dirty="0" smtClean="0"/>
              <a:t>Training centers e.g., </a:t>
            </a:r>
            <a:r>
              <a:rPr lang="en-US" dirty="0" err="1" smtClean="0"/>
              <a:t>Windle</a:t>
            </a:r>
            <a:r>
              <a:rPr lang="en-US" dirty="0" smtClean="0"/>
              <a:t> Trust and </a:t>
            </a:r>
            <a:r>
              <a:rPr lang="en-US" dirty="0" err="1" smtClean="0"/>
              <a:t>Nrc</a:t>
            </a:r>
            <a:r>
              <a:rPr lang="en-US" dirty="0" smtClean="0"/>
              <a:t> </a:t>
            </a:r>
            <a:r>
              <a:rPr lang="en-US" dirty="0"/>
              <a:t>excelled in graduation and placement </a:t>
            </a:r>
            <a:r>
              <a:rPr lang="en-US" dirty="0" smtClean="0"/>
              <a:t>rates than other centers.</a:t>
            </a:r>
            <a:endParaRPr lang="en-US" dirty="0"/>
          </a:p>
          <a:p>
            <a:r>
              <a:rPr lang="en-US" dirty="0"/>
              <a:t>Earnings potential varies notably across groups and </a:t>
            </a:r>
            <a:r>
              <a:rPr lang="en-US" dirty="0" smtClean="0"/>
              <a:t>others such as skills.</a:t>
            </a:r>
            <a:endParaRPr lang="en-US" dirty="0"/>
          </a:p>
          <a:p>
            <a:r>
              <a:rPr lang="en-US" dirty="0"/>
              <a:t>Gender and age influence </a:t>
            </a:r>
            <a:r>
              <a:rPr lang="en-US" dirty="0" smtClean="0"/>
              <a:t>outcomes i.e., younger trainees aged 20-39 show distinct patterns in success rates, thus underscoring the need for tailored program support.</a:t>
            </a:r>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 y="5646821"/>
            <a:ext cx="2118361" cy="807802"/>
          </a:xfrm>
          <a:prstGeom prst="ellipse">
            <a:avLst/>
          </a:prstGeom>
          <a:ln>
            <a:noFill/>
          </a:ln>
          <a:effectLst>
            <a:softEdge rad="112500"/>
          </a:effectLst>
        </p:spPr>
      </p:pic>
    </p:spTree>
    <p:extLst>
      <p:ext uri="{BB962C8B-B14F-4D97-AF65-F5344CB8AC3E}">
        <p14:creationId xmlns:p14="http://schemas.microsoft.com/office/powerpoint/2010/main" val="199090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Recommendations</a:t>
            </a:r>
            <a:endParaRPr lang="en-US" dirty="0"/>
          </a:p>
        </p:txBody>
      </p:sp>
      <p:sp>
        <p:nvSpPr>
          <p:cNvPr id="3" name="Content Placeholder 2"/>
          <p:cNvSpPr>
            <a:spLocks noGrp="1"/>
          </p:cNvSpPr>
          <p:nvPr>
            <p:ph idx="1"/>
          </p:nvPr>
        </p:nvSpPr>
        <p:spPr>
          <a:xfrm>
            <a:off x="1295401" y="2556932"/>
            <a:ext cx="9601196" cy="3170100"/>
          </a:xfrm>
        </p:spPr>
        <p:txBody>
          <a:bodyPr>
            <a:normAutofit fontScale="92500" lnSpcReduction="10000"/>
          </a:bodyPr>
          <a:lstStyle/>
          <a:p>
            <a:r>
              <a:rPr lang="en-US" sz="2800" dirty="0" smtClean="0"/>
              <a:t>Centers should;</a:t>
            </a:r>
          </a:p>
          <a:p>
            <a:pPr lvl="1"/>
            <a:r>
              <a:rPr lang="en-US" sz="2800" dirty="0" smtClean="0"/>
              <a:t>Expand </a:t>
            </a:r>
            <a:r>
              <a:rPr lang="en-US" sz="2800" dirty="0"/>
              <a:t>training slots for high-employment skill </a:t>
            </a:r>
            <a:r>
              <a:rPr lang="en-US" sz="2800" dirty="0" smtClean="0"/>
              <a:t>areas i.e., carpentry and tailoring.</a:t>
            </a:r>
            <a:endParaRPr lang="en-US" sz="2800" dirty="0"/>
          </a:p>
          <a:p>
            <a:pPr lvl="1"/>
            <a:r>
              <a:rPr lang="en-US" sz="2800" dirty="0"/>
              <a:t>Provide additional support to underperforming </a:t>
            </a:r>
            <a:r>
              <a:rPr lang="en-US" sz="2800" dirty="0" smtClean="0"/>
              <a:t>centers like LWF </a:t>
            </a:r>
            <a:r>
              <a:rPr lang="en-US" sz="2800" dirty="0"/>
              <a:t>skills hub so as to improve completion/job placement </a:t>
            </a:r>
            <a:r>
              <a:rPr lang="en-US" sz="2800" dirty="0" smtClean="0"/>
              <a:t>rates.</a:t>
            </a:r>
            <a:endParaRPr lang="en-US" sz="2800" dirty="0"/>
          </a:p>
          <a:p>
            <a:pPr lvl="1"/>
            <a:r>
              <a:rPr lang="en-US" sz="2800" dirty="0" smtClean="0"/>
              <a:t>Address </a:t>
            </a:r>
            <a:r>
              <a:rPr lang="en-US" sz="2800" dirty="0"/>
              <a:t>gender and age disparities by tailoring programs to underperforming groups, especially younger and older trainees.</a:t>
            </a:r>
          </a:p>
          <a:p>
            <a:pPr lvl="1"/>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 y="5566610"/>
            <a:ext cx="2197769" cy="888014"/>
          </a:xfrm>
          <a:prstGeom prst="ellipse">
            <a:avLst/>
          </a:prstGeom>
          <a:ln>
            <a:noFill/>
          </a:ln>
          <a:effectLst>
            <a:softEdge rad="112500"/>
          </a:effectLst>
        </p:spPr>
      </p:pic>
    </p:spTree>
    <p:extLst>
      <p:ext uri="{BB962C8B-B14F-4D97-AF65-F5344CB8AC3E}">
        <p14:creationId xmlns:p14="http://schemas.microsoft.com/office/powerpoint/2010/main" val="397648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Conclusion &amp; Next </a:t>
            </a:r>
            <a:r>
              <a:rPr lang="en-US" dirty="0" smtClean="0"/>
              <a:t>Steps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 conclusion, data-driven </a:t>
            </a:r>
            <a:r>
              <a:rPr lang="en-US" dirty="0"/>
              <a:t>improvements can significantly enhance youth livelihoods in </a:t>
            </a:r>
            <a:r>
              <a:rPr lang="en-US" dirty="0" err="1" smtClean="0"/>
              <a:t>Kakuma</a:t>
            </a:r>
            <a:r>
              <a:rPr lang="en-US" dirty="0" smtClean="0"/>
              <a:t>.</a:t>
            </a:r>
          </a:p>
          <a:p>
            <a:pPr marL="0" indent="0">
              <a:buNone/>
            </a:pPr>
            <a:r>
              <a:rPr lang="en-US" dirty="0" smtClean="0"/>
              <a:t>Therefore, I recommend </a:t>
            </a:r>
            <a:r>
              <a:rPr lang="en-US" dirty="0"/>
              <a:t>periodic monitoring and continuous data </a:t>
            </a:r>
            <a:r>
              <a:rPr lang="en-US" dirty="0" smtClean="0"/>
              <a:t>analysis for centers and skills provision within </a:t>
            </a:r>
            <a:r>
              <a:rPr lang="en-US" dirty="0" err="1" smtClean="0"/>
              <a:t>Kakuma</a:t>
            </a:r>
            <a:r>
              <a:rPr lang="en-US" dirty="0" smtClean="0"/>
              <a:t>.</a:t>
            </a:r>
          </a:p>
          <a:p>
            <a:r>
              <a:rPr lang="en-US" dirty="0" smtClean="0"/>
              <a:t>Q&amp;As.</a:t>
            </a:r>
          </a:p>
          <a:p>
            <a:pPr marL="0" indent="0">
              <a:buNone/>
            </a:pPr>
            <a:endParaRPr lang="en-US" dirty="0"/>
          </a:p>
          <a:p>
            <a:pPr marL="0" indent="0" algn="ctr">
              <a:buNone/>
            </a:pPr>
            <a:r>
              <a:rPr lang="en-US" dirty="0" smtClean="0"/>
              <a:t>Thank you for your attention &amp;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 y="5566610"/>
            <a:ext cx="2197769" cy="888014"/>
          </a:xfrm>
          <a:prstGeom prst="ellipse">
            <a:avLst/>
          </a:prstGeom>
          <a:ln>
            <a:noFill/>
          </a:ln>
          <a:effectLst>
            <a:softEdge rad="112500"/>
          </a:effectLst>
        </p:spPr>
      </p:pic>
    </p:spTree>
    <p:extLst>
      <p:ext uri="{BB962C8B-B14F-4D97-AF65-F5344CB8AC3E}">
        <p14:creationId xmlns:p14="http://schemas.microsoft.com/office/powerpoint/2010/main" val="2376362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Reference. </a:t>
            </a:r>
            <a:endParaRPr lang="en-US" dirty="0"/>
          </a:p>
        </p:txBody>
      </p:sp>
      <p:sp>
        <p:nvSpPr>
          <p:cNvPr id="3" name="Content Placeholder 2"/>
          <p:cNvSpPr>
            <a:spLocks noGrp="1"/>
          </p:cNvSpPr>
          <p:nvPr>
            <p:ph idx="1"/>
          </p:nvPr>
        </p:nvSpPr>
        <p:spPr/>
        <p:txBody>
          <a:bodyPr/>
          <a:lstStyle/>
          <a:p>
            <a:r>
              <a:rPr lang="en-US" dirty="0">
                <a:hlinkClick r:id="rId2"/>
              </a:rPr>
              <a:t>https://joby.africa/wp-content/uploads/2024/12/Arel-Logo-560x315.png</a:t>
            </a:r>
          </a:p>
          <a:p>
            <a:r>
              <a:rPr lang="en-US" dirty="0" smtClean="0">
                <a:hlinkClick r:id="rId2"/>
              </a:rPr>
              <a:t>https</a:t>
            </a:r>
            <a:r>
              <a:rPr lang="en-US" dirty="0">
                <a:hlinkClick r:id="rId2"/>
              </a:rPr>
              <a:t>://</a:t>
            </a:r>
            <a:r>
              <a:rPr lang="en-US" dirty="0" smtClean="0">
                <a:hlinkClick r:id="rId2"/>
              </a:rPr>
              <a:t>refugeelife.org/templates/yootheme/cache/04/stage-photo-02-043ed428.jpeg</a:t>
            </a:r>
            <a:r>
              <a:rPr lang="en-US" dirty="0" smtClean="0"/>
              <a:t> </a:t>
            </a:r>
          </a:p>
          <a:p>
            <a:endParaRPr lang="en-US" dirty="0"/>
          </a:p>
        </p:txBody>
      </p:sp>
    </p:spTree>
    <p:extLst>
      <p:ext uri="{BB962C8B-B14F-4D97-AF65-F5344CB8AC3E}">
        <p14:creationId xmlns:p14="http://schemas.microsoft.com/office/powerpoint/2010/main" val="2166189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Introduction.</a:t>
            </a:r>
            <a:endParaRPr lang="en-US" dirty="0"/>
          </a:p>
        </p:txBody>
      </p:sp>
      <p:sp>
        <p:nvSpPr>
          <p:cNvPr id="3" name="Content Placeholder 2"/>
          <p:cNvSpPr>
            <a:spLocks noGrp="1"/>
          </p:cNvSpPr>
          <p:nvPr>
            <p:ph idx="1"/>
          </p:nvPr>
        </p:nvSpPr>
        <p:spPr/>
        <p:txBody>
          <a:bodyPr/>
          <a:lstStyle/>
          <a:p>
            <a:r>
              <a:rPr lang="en-US" dirty="0" err="1"/>
              <a:t>Kakuma</a:t>
            </a:r>
            <a:r>
              <a:rPr lang="en-US" dirty="0"/>
              <a:t> Refugee </a:t>
            </a:r>
            <a:r>
              <a:rPr lang="en-US" dirty="0" smtClean="0"/>
              <a:t>camp </a:t>
            </a:r>
            <a:r>
              <a:rPr lang="en-US" dirty="0"/>
              <a:t>is home to a </a:t>
            </a:r>
            <a:r>
              <a:rPr lang="en-US" dirty="0" smtClean="0"/>
              <a:t>diverse </a:t>
            </a:r>
            <a:r>
              <a:rPr lang="en-US" dirty="0"/>
              <a:t>youth population facing economic </a:t>
            </a:r>
            <a:r>
              <a:rPr lang="en-US" dirty="0" smtClean="0"/>
              <a:t>challenges i.e., Somali, Sudanese, Rwandese, Ethiopians etc.</a:t>
            </a:r>
            <a:endParaRPr lang="en-US" dirty="0"/>
          </a:p>
          <a:p>
            <a:r>
              <a:rPr lang="en-US" dirty="0" smtClean="0"/>
              <a:t>Therefore, skills </a:t>
            </a:r>
            <a:r>
              <a:rPr lang="en-US" dirty="0"/>
              <a:t>training programs </a:t>
            </a:r>
            <a:r>
              <a:rPr lang="en-US" dirty="0" smtClean="0"/>
              <a:t>can help aim </a:t>
            </a:r>
            <a:r>
              <a:rPr lang="en-US" dirty="0"/>
              <a:t>to empower youth with employable skills and improve their </a:t>
            </a:r>
            <a:r>
              <a:rPr lang="en-US" dirty="0" smtClean="0"/>
              <a:t>livelihood.</a:t>
            </a:r>
            <a:endParaRPr lang="en-US" dirty="0"/>
          </a:p>
          <a:p>
            <a:r>
              <a:rPr lang="en-US" dirty="0" smtClean="0"/>
              <a:t>With that being said, this </a:t>
            </a:r>
            <a:r>
              <a:rPr lang="en-US" dirty="0"/>
              <a:t>project </a:t>
            </a:r>
            <a:r>
              <a:rPr lang="en-US" dirty="0" smtClean="0"/>
              <a:t>help analyzes the real </a:t>
            </a:r>
            <a:r>
              <a:rPr lang="en-US" dirty="0"/>
              <a:t>data </a:t>
            </a:r>
            <a:r>
              <a:rPr lang="en-US" dirty="0" smtClean="0"/>
              <a:t>provide by </a:t>
            </a:r>
            <a:r>
              <a:rPr lang="en-US" dirty="0" err="1" smtClean="0"/>
              <a:t>AReL</a:t>
            </a:r>
            <a:r>
              <a:rPr lang="en-US" dirty="0" smtClean="0"/>
              <a:t> to </a:t>
            </a:r>
            <a:r>
              <a:rPr lang="en-US" dirty="0"/>
              <a:t>assess the effectiveness of </a:t>
            </a:r>
            <a:r>
              <a:rPr lang="en-US" dirty="0" smtClean="0"/>
              <a:t>the </a:t>
            </a:r>
            <a:r>
              <a:rPr lang="en-US" dirty="0"/>
              <a:t>training </a:t>
            </a:r>
            <a:r>
              <a:rPr lang="en-US" dirty="0" smtClean="0"/>
              <a:t>programs within the </a:t>
            </a:r>
            <a:r>
              <a:rPr lang="en-US" dirty="0" err="1" smtClean="0"/>
              <a:t>Kakuma</a:t>
            </a:r>
            <a:r>
              <a:rPr lang="en-US" dirty="0" smtClean="0"/>
              <a:t> Refugee camp..</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997" y="5550569"/>
            <a:ext cx="2007445" cy="948965"/>
          </a:xfrm>
          <a:prstGeom prst="ellipse">
            <a:avLst/>
          </a:prstGeom>
          <a:ln>
            <a:noFill/>
          </a:ln>
          <a:effectLst>
            <a:softEdge rad="112500"/>
          </a:effectLst>
        </p:spPr>
      </p:pic>
    </p:spTree>
    <p:extLst>
      <p:ext uri="{BB962C8B-B14F-4D97-AF65-F5344CB8AC3E}">
        <p14:creationId xmlns:p14="http://schemas.microsoft.com/office/powerpoint/2010/main" val="10435373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Project Objectives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2800" dirty="0" smtClean="0"/>
              <a:t>The objectives of this project is to help; </a:t>
            </a:r>
          </a:p>
          <a:p>
            <a:r>
              <a:rPr lang="en-US" sz="2800" dirty="0" smtClean="0"/>
              <a:t>Identify </a:t>
            </a:r>
            <a:r>
              <a:rPr lang="en-US" sz="2800" dirty="0"/>
              <a:t>which skill training programs yield the highest employment for </a:t>
            </a:r>
            <a:r>
              <a:rPr lang="en-US" sz="2800" dirty="0" smtClean="0"/>
              <a:t>youth in </a:t>
            </a:r>
            <a:r>
              <a:rPr lang="en-US" sz="2800" dirty="0" err="1" smtClean="0"/>
              <a:t>Kakuma</a:t>
            </a:r>
            <a:r>
              <a:rPr lang="en-US" sz="2800" dirty="0" smtClean="0"/>
              <a:t>.</a:t>
            </a:r>
            <a:endParaRPr lang="en-US" sz="2800" dirty="0"/>
          </a:p>
          <a:p>
            <a:r>
              <a:rPr lang="en-US" sz="2800" dirty="0"/>
              <a:t>Determine </a:t>
            </a:r>
            <a:r>
              <a:rPr lang="en-US" sz="2800" dirty="0" smtClean="0"/>
              <a:t>the earning </a:t>
            </a:r>
            <a:r>
              <a:rPr lang="en-US" sz="2800" dirty="0"/>
              <a:t>potential by skill and demographic </a:t>
            </a:r>
            <a:r>
              <a:rPr lang="en-US" sz="2800" dirty="0" smtClean="0"/>
              <a:t>groups within </a:t>
            </a:r>
            <a:r>
              <a:rPr lang="en-US" sz="2800" dirty="0" err="1" smtClean="0"/>
              <a:t>Kakuma</a:t>
            </a:r>
            <a:r>
              <a:rPr lang="en-US" sz="2800" dirty="0" smtClean="0"/>
              <a:t>.</a:t>
            </a:r>
            <a:endParaRPr lang="en-US" sz="2800" dirty="0"/>
          </a:p>
          <a:p>
            <a:r>
              <a:rPr lang="en-US" sz="2800" dirty="0" smtClean="0"/>
              <a:t>Also, assess </a:t>
            </a:r>
            <a:r>
              <a:rPr lang="en-US" sz="2800" dirty="0"/>
              <a:t>performance differences among training </a:t>
            </a:r>
            <a:r>
              <a:rPr lang="en-US" sz="2800" dirty="0" smtClean="0"/>
              <a:t>centers within </a:t>
            </a:r>
            <a:r>
              <a:rPr lang="en-US" sz="2800" dirty="0" err="1" smtClean="0"/>
              <a:t>Kakuma</a:t>
            </a:r>
            <a:r>
              <a:rPr lang="en-US" sz="2800" dirty="0" smtClean="0"/>
              <a:t>.</a:t>
            </a:r>
            <a:endParaRPr lang="en-US" sz="2800" dirty="0"/>
          </a:p>
          <a:p>
            <a:r>
              <a:rPr lang="en-US" sz="2800" dirty="0"/>
              <a:t>Explore how gender and age impact training and employment outcomes</a:t>
            </a:r>
            <a:r>
              <a:rPr lang="en-US" sz="2800" dirty="0" smtClean="0"/>
              <a:t>.</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 y="5566610"/>
            <a:ext cx="2197769" cy="888014"/>
          </a:xfrm>
          <a:prstGeom prst="ellipse">
            <a:avLst/>
          </a:prstGeom>
          <a:ln>
            <a:noFill/>
          </a:ln>
          <a:effectLst>
            <a:softEdge rad="112500"/>
          </a:effectLst>
        </p:spPr>
      </p:pic>
    </p:spTree>
    <p:extLst>
      <p:ext uri="{BB962C8B-B14F-4D97-AF65-F5344CB8AC3E}">
        <p14:creationId xmlns:p14="http://schemas.microsoft.com/office/powerpoint/2010/main" val="11545325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Methodology</a:t>
            </a:r>
            <a:endParaRPr lang="en-US" dirty="0"/>
          </a:p>
        </p:txBody>
      </p:sp>
      <p:sp>
        <p:nvSpPr>
          <p:cNvPr id="3" name="Content Placeholder 2"/>
          <p:cNvSpPr>
            <a:spLocks noGrp="1"/>
          </p:cNvSpPr>
          <p:nvPr>
            <p:ph idx="1"/>
          </p:nvPr>
        </p:nvSpPr>
        <p:spPr/>
        <p:txBody>
          <a:bodyPr>
            <a:normAutofit/>
          </a:bodyPr>
          <a:lstStyle/>
          <a:p>
            <a:r>
              <a:rPr lang="en-US" dirty="0"/>
              <a:t>Dataset: Trainee records including demographic details, training, and employment </a:t>
            </a:r>
            <a:r>
              <a:rPr lang="en-US" dirty="0" smtClean="0"/>
              <a:t>outcomes.</a:t>
            </a:r>
          </a:p>
          <a:p>
            <a:r>
              <a:rPr lang="en-US" dirty="0" smtClean="0"/>
              <a:t>Some of the steps used in the retrieval of this data are:</a:t>
            </a:r>
            <a:endParaRPr lang="en-US" dirty="0"/>
          </a:p>
          <a:p>
            <a:pPr lvl="1">
              <a:buFont typeface="Wingdings" panose="05000000000000000000" pitchFamily="2" charset="2"/>
              <a:buChar char="v"/>
            </a:pPr>
            <a:r>
              <a:rPr lang="en-US" sz="2200" dirty="0" smtClean="0"/>
              <a:t>Cleaning </a:t>
            </a:r>
            <a:r>
              <a:rPr lang="en-US" sz="2200" dirty="0"/>
              <a:t>and </a:t>
            </a:r>
            <a:r>
              <a:rPr lang="en-US" sz="2200" dirty="0" smtClean="0"/>
              <a:t>transforming </a:t>
            </a:r>
            <a:r>
              <a:rPr lang="en-US" sz="2200" dirty="0"/>
              <a:t>the data </a:t>
            </a:r>
            <a:r>
              <a:rPr lang="en-US" sz="2200" dirty="0" smtClean="0"/>
              <a:t>-by handled </a:t>
            </a:r>
            <a:r>
              <a:rPr lang="en-US" sz="2200" dirty="0"/>
              <a:t>missing </a:t>
            </a:r>
            <a:r>
              <a:rPr lang="en-US" sz="2200" dirty="0" smtClean="0"/>
              <a:t>values and </a:t>
            </a:r>
            <a:r>
              <a:rPr lang="en-US" sz="2200" dirty="0"/>
              <a:t>standardized </a:t>
            </a:r>
            <a:r>
              <a:rPr lang="en-US" sz="2200" dirty="0" smtClean="0"/>
              <a:t>categories using python.</a:t>
            </a:r>
            <a:endParaRPr lang="en-US" sz="2200" dirty="0"/>
          </a:p>
          <a:p>
            <a:pPr lvl="1">
              <a:buFont typeface="Wingdings" panose="05000000000000000000" pitchFamily="2" charset="2"/>
              <a:buChar char="v"/>
            </a:pPr>
            <a:r>
              <a:rPr lang="en-US" sz="2200" dirty="0" smtClean="0"/>
              <a:t>Analyzing </a:t>
            </a:r>
            <a:r>
              <a:rPr lang="en-US" sz="2200" dirty="0"/>
              <a:t>key </a:t>
            </a:r>
            <a:r>
              <a:rPr lang="en-US" sz="2200" dirty="0" smtClean="0"/>
              <a:t>metrics i.e. the completion rate, employment rate, </a:t>
            </a:r>
            <a:r>
              <a:rPr lang="en-US" sz="2200" dirty="0"/>
              <a:t>and </a:t>
            </a:r>
            <a:r>
              <a:rPr lang="en-US" sz="2200" dirty="0" smtClean="0"/>
              <a:t>income.</a:t>
            </a:r>
            <a:endParaRPr lang="en-US" sz="2200" dirty="0"/>
          </a:p>
          <a:p>
            <a:pPr lvl="1">
              <a:buFont typeface="Wingdings" panose="05000000000000000000" pitchFamily="2" charset="2"/>
              <a:buChar char="v"/>
            </a:pPr>
            <a:r>
              <a:rPr lang="en-US" sz="2200" dirty="0" smtClean="0"/>
              <a:t>Visualizing </a:t>
            </a:r>
            <a:r>
              <a:rPr lang="en-US" sz="2200" dirty="0"/>
              <a:t>findings using Power BI dashboards</a:t>
            </a:r>
            <a:r>
              <a:rPr lang="en-US" dirty="0" smtClean="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 y="5566610"/>
            <a:ext cx="2197769" cy="888014"/>
          </a:xfrm>
          <a:prstGeom prst="ellipse">
            <a:avLst/>
          </a:prstGeom>
          <a:ln>
            <a:noFill/>
          </a:ln>
          <a:effectLst>
            <a:softEdge rad="112500"/>
          </a:effectLst>
        </p:spPr>
      </p:pic>
    </p:spTree>
    <p:extLst>
      <p:ext uri="{BB962C8B-B14F-4D97-AF65-F5344CB8AC3E}">
        <p14:creationId xmlns:p14="http://schemas.microsoft.com/office/powerpoint/2010/main" val="3372985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Data Preparation </a:t>
            </a:r>
            <a:r>
              <a:rPr lang="en-US" dirty="0" smtClean="0"/>
              <a:t>Highlights</a:t>
            </a:r>
            <a:endParaRPr lang="en-US" dirty="0"/>
          </a:p>
        </p:txBody>
      </p:sp>
      <p:sp>
        <p:nvSpPr>
          <p:cNvPr id="3" name="Content Placeholder 2"/>
          <p:cNvSpPr>
            <a:spLocks noGrp="1"/>
          </p:cNvSpPr>
          <p:nvPr>
            <p:ph idx="1"/>
          </p:nvPr>
        </p:nvSpPr>
        <p:spPr/>
        <p:txBody>
          <a:bodyPr>
            <a:normAutofit/>
          </a:bodyPr>
          <a:lstStyle/>
          <a:p>
            <a:r>
              <a:rPr lang="en-US" sz="2800" dirty="0"/>
              <a:t>Addressed missing values </a:t>
            </a:r>
            <a:r>
              <a:rPr lang="en-US" sz="2800" dirty="0" smtClean="0"/>
              <a:t>with </a:t>
            </a:r>
            <a:r>
              <a:rPr lang="en-US" sz="2800" dirty="0"/>
              <a:t>median age</a:t>
            </a:r>
            <a:r>
              <a:rPr lang="en-US" sz="2800" dirty="0" smtClean="0"/>
              <a:t>, and </a:t>
            </a:r>
            <a:r>
              <a:rPr lang="en-US" sz="2800" dirty="0"/>
              <a:t>"Unknown" for blank </a:t>
            </a:r>
            <a:r>
              <a:rPr lang="en-US" sz="2800" dirty="0" smtClean="0"/>
              <a:t>fields.</a:t>
            </a:r>
            <a:endParaRPr lang="en-US" sz="2800" dirty="0"/>
          </a:p>
          <a:p>
            <a:r>
              <a:rPr lang="en-US" sz="2800" dirty="0"/>
              <a:t>Unified names for skill types and training centers for consistency.</a:t>
            </a:r>
          </a:p>
          <a:p>
            <a:r>
              <a:rPr lang="en-US" sz="2800" dirty="0"/>
              <a:t>Created age groups and standardized income fields for analysis</a:t>
            </a:r>
            <a:r>
              <a:rPr lang="en-US" sz="2800" dirty="0" smtClean="0"/>
              <a:t>.</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52" y="5566610"/>
            <a:ext cx="2197769" cy="888014"/>
          </a:xfrm>
          <a:prstGeom prst="ellipse">
            <a:avLst/>
          </a:prstGeom>
          <a:ln>
            <a:noFill/>
          </a:ln>
          <a:effectLst>
            <a:softEdge rad="112500"/>
          </a:effectLst>
        </p:spPr>
      </p:pic>
    </p:spTree>
    <p:extLst>
      <p:ext uri="{BB962C8B-B14F-4D97-AF65-F5344CB8AC3E}">
        <p14:creationId xmlns:p14="http://schemas.microsoft.com/office/powerpoint/2010/main" val="3326313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Training Program </a:t>
            </a:r>
            <a:r>
              <a:rPr lang="en-US" dirty="0" smtClean="0"/>
              <a:t>Participation</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The </a:t>
            </a:r>
            <a:r>
              <a:rPr lang="en-US" dirty="0"/>
              <a:t>most popular training programs include </a:t>
            </a:r>
            <a:r>
              <a:rPr lang="en-US" dirty="0" smtClean="0"/>
              <a:t>Carpentry, Agriculture, and Hairdressing; meanwhile </a:t>
            </a:r>
            <a:r>
              <a:rPr lang="en-US" dirty="0"/>
              <a:t>the least </a:t>
            </a:r>
            <a:r>
              <a:rPr lang="en-US" dirty="0" smtClean="0"/>
              <a:t>are tailoring, computing, and the unknown.</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2556932"/>
            <a:ext cx="5570620" cy="23261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52" y="5566610"/>
            <a:ext cx="2197769" cy="888014"/>
          </a:xfrm>
          <a:prstGeom prst="ellipse">
            <a:avLst/>
          </a:prstGeom>
          <a:ln>
            <a:noFill/>
          </a:ln>
          <a:effectLst>
            <a:softEdge rad="112500"/>
          </a:effectLst>
        </p:spPr>
      </p:pic>
    </p:spTree>
    <p:extLst>
      <p:ext uri="{BB962C8B-B14F-4D97-AF65-F5344CB8AC3E}">
        <p14:creationId xmlns:p14="http://schemas.microsoft.com/office/powerpoint/2010/main" val="3602630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Completion Rates by </a:t>
            </a:r>
            <a:r>
              <a:rPr lang="en-US" dirty="0" smtClean="0"/>
              <a:t>Skill Type</a:t>
            </a:r>
            <a:endParaRPr lang="en-US"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smtClean="0"/>
              <a:t>Skill type i.e. carpentry has </a:t>
            </a:r>
            <a:r>
              <a:rPr lang="en-US" dirty="0"/>
              <a:t>the highest completion rate, </a:t>
            </a:r>
            <a:r>
              <a:rPr lang="en-US" dirty="0" smtClean="0"/>
              <a:t>whereas skill type computing </a:t>
            </a:r>
            <a:r>
              <a:rPr lang="en-US" dirty="0"/>
              <a:t>struggled with more </a:t>
            </a:r>
            <a:r>
              <a:rPr lang="en-US" dirty="0" smtClean="0"/>
              <a:t>dropouts, thus </a:t>
            </a:r>
            <a:r>
              <a:rPr lang="en-US" dirty="0"/>
              <a:t>indicating potential challenges such as curriculum difficulty, resource gaps, or trainee readiness.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1" y="2556932"/>
            <a:ext cx="6661483" cy="211132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52" y="5731328"/>
            <a:ext cx="2197769" cy="723295"/>
          </a:xfrm>
          <a:prstGeom prst="ellipse">
            <a:avLst/>
          </a:prstGeom>
          <a:ln>
            <a:noFill/>
          </a:ln>
          <a:effectLst>
            <a:softEdge rad="112500"/>
          </a:effectLst>
        </p:spPr>
      </p:pic>
    </p:spTree>
    <p:extLst>
      <p:ext uri="{BB962C8B-B14F-4D97-AF65-F5344CB8AC3E}">
        <p14:creationId xmlns:p14="http://schemas.microsoft.com/office/powerpoint/2010/main" val="30034575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Employment Outcomes by </a:t>
            </a:r>
            <a:r>
              <a:rPr lang="en-US" dirty="0" smtClean="0"/>
              <a:t>Skill Type</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r>
              <a:rPr lang="en-US" sz="2200" dirty="0"/>
              <a:t>Graduates of </a:t>
            </a:r>
            <a:r>
              <a:rPr lang="en-US" sz="2200" dirty="0" smtClean="0"/>
              <a:t>carpentry </a:t>
            </a:r>
            <a:r>
              <a:rPr lang="en-US" sz="2200" dirty="0"/>
              <a:t>most frequently found employment </a:t>
            </a:r>
            <a:r>
              <a:rPr lang="en-US" sz="2200" dirty="0" smtClean="0"/>
              <a:t>easily or at most cases get self-employment</a:t>
            </a:r>
            <a:r>
              <a:rPr lang="en-US" sz="2200" dirty="0"/>
              <a:t>.</a:t>
            </a:r>
          </a:p>
          <a:p>
            <a:r>
              <a:rPr lang="en-US" sz="2200" dirty="0"/>
              <a:t>Some fields showed higher </a:t>
            </a:r>
            <a:r>
              <a:rPr lang="en-US" sz="2200" dirty="0" smtClean="0"/>
              <a:t>unemployment rate, </a:t>
            </a:r>
            <a:r>
              <a:rPr lang="en-US" sz="2200" dirty="0"/>
              <a:t>especially </a:t>
            </a:r>
            <a:r>
              <a:rPr lang="en-US" sz="2200" dirty="0" smtClean="0"/>
              <a:t>tailoring and computing. </a:t>
            </a:r>
            <a:endParaRPr lang="en-US" sz="2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2465614"/>
            <a:ext cx="7780564" cy="216370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52" y="5702728"/>
            <a:ext cx="1860885" cy="751895"/>
          </a:xfrm>
          <a:prstGeom prst="ellipse">
            <a:avLst/>
          </a:prstGeom>
          <a:ln>
            <a:noFill/>
          </a:ln>
          <a:effectLst>
            <a:softEdge rad="112500"/>
          </a:effectLst>
        </p:spPr>
      </p:pic>
    </p:spTree>
    <p:extLst>
      <p:ext uri="{BB962C8B-B14F-4D97-AF65-F5344CB8AC3E}">
        <p14:creationId xmlns:p14="http://schemas.microsoft.com/office/powerpoint/2010/main" val="2653919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Income Analysis by Skill </a:t>
            </a:r>
            <a:r>
              <a:rPr lang="en-US" dirty="0" smtClean="0"/>
              <a:t>Type</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r>
              <a:rPr lang="en-US" dirty="0"/>
              <a:t>Certain skills, </a:t>
            </a:r>
            <a:r>
              <a:rPr lang="en-US" dirty="0" smtClean="0"/>
              <a:t>for instance tailoring, yield </a:t>
            </a:r>
            <a:r>
              <a:rPr lang="en-US" dirty="0"/>
              <a:t>higher </a:t>
            </a:r>
            <a:r>
              <a:rPr lang="en-US" dirty="0" smtClean="0"/>
              <a:t>earnings as compared to other skills.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1" y="2556931"/>
            <a:ext cx="7800473" cy="237429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052" y="5566610"/>
            <a:ext cx="2197769" cy="888014"/>
          </a:xfrm>
          <a:prstGeom prst="ellipse">
            <a:avLst/>
          </a:prstGeom>
          <a:ln>
            <a:noFill/>
          </a:ln>
          <a:effectLst>
            <a:softEdge rad="112500"/>
          </a:effectLst>
        </p:spPr>
      </p:pic>
    </p:spTree>
    <p:extLst>
      <p:ext uri="{BB962C8B-B14F-4D97-AF65-F5344CB8AC3E}">
        <p14:creationId xmlns:p14="http://schemas.microsoft.com/office/powerpoint/2010/main" val="3970323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217</TotalTime>
  <Words>758</Words>
  <Application>Microsoft Office PowerPoint</Application>
  <PresentationFormat>Widescreen</PresentationFormat>
  <Paragraphs>97</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Cooper Black</vt:lpstr>
      <vt:lpstr>Garamond</vt:lpstr>
      <vt:lpstr>Wingdings</vt:lpstr>
      <vt:lpstr>Organic</vt:lpstr>
      <vt:lpstr>Youth Skills Training &amp; Employment Outcomes in  Kakuma Refugee Camp</vt:lpstr>
      <vt:lpstr>Introduction.</vt:lpstr>
      <vt:lpstr>Project Objectives</vt:lpstr>
      <vt:lpstr>Methodology</vt:lpstr>
      <vt:lpstr>Data Preparation Highlights</vt:lpstr>
      <vt:lpstr>Training Program Participation</vt:lpstr>
      <vt:lpstr>Completion Rates by Skill Type</vt:lpstr>
      <vt:lpstr>Employment Outcomes by Skill Type</vt:lpstr>
      <vt:lpstr>Income Analysis by Skill Type</vt:lpstr>
      <vt:lpstr>Training Center Effectiveness</vt:lpstr>
      <vt:lpstr>Demographic Impact</vt:lpstr>
      <vt:lpstr>Key Insights &amp; Summary</vt:lpstr>
      <vt:lpstr>Recommendations</vt:lpstr>
      <vt:lpstr>Conclusion &amp; Next Steps</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Youth Skills Training &amp; Employment Outcomes in  Kakuma Refugee Camp</dc:title>
  <dc:creator>Anthony</dc:creator>
  <cp:lastModifiedBy>Anthony</cp:lastModifiedBy>
  <cp:revision>24</cp:revision>
  <dcterms:created xsi:type="dcterms:W3CDTF">2025-07-25T09:16:55Z</dcterms:created>
  <dcterms:modified xsi:type="dcterms:W3CDTF">2025-07-25T12:57:58Z</dcterms:modified>
</cp:coreProperties>
</file>