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394204"/>
            <a:ext cx="12192000" cy="1844039"/>
          </a:xfrm>
          <a:custGeom>
            <a:avLst/>
            <a:gdLst>
              <a:gd name="connsiteX0" fmla="*/ 0 w 12192000"/>
              <a:gd name="connsiteY0" fmla="*/ 1844039 h 1844039"/>
              <a:gd name="connsiteX1" fmla="*/ 12192000 w 12192000"/>
              <a:gd name="connsiteY1" fmla="*/ 1844039 h 1844039"/>
              <a:gd name="connsiteX2" fmla="*/ 12192000 w 12192000"/>
              <a:gd name="connsiteY2" fmla="*/ 0 h 1844039"/>
              <a:gd name="connsiteX3" fmla="*/ 0 w 12192000"/>
              <a:gd name="connsiteY3" fmla="*/ 0 h 1844039"/>
              <a:gd name="connsiteX4" fmla="*/ 0 w 12192000"/>
              <a:gd name="connsiteY4" fmla="*/ 1844039 h 18440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1844039">
                <a:moveTo>
                  <a:pt x="0" y="1844039"/>
                </a:moveTo>
                <a:lnTo>
                  <a:pt x="12192000" y="1844039"/>
                </a:lnTo>
                <a:lnTo>
                  <a:pt x="12192000" y="0"/>
                </a:lnTo>
                <a:lnTo>
                  <a:pt x="0" y="0"/>
                </a:lnTo>
                <a:lnTo>
                  <a:pt x="0" y="1844039"/>
                </a:lnTo>
              </a:path>
            </a:pathLst>
          </a:custGeom>
          <a:solidFill>
            <a:srgbClr val="28A7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6649211"/>
            <a:ext cx="12192000" cy="208788"/>
          </a:xfrm>
          <a:custGeom>
            <a:avLst/>
            <a:gdLst>
              <a:gd name="connsiteX0" fmla="*/ 0 w 12192000"/>
              <a:gd name="connsiteY0" fmla="*/ 208788 h 208788"/>
              <a:gd name="connsiteX1" fmla="*/ 12192000 w 12192000"/>
              <a:gd name="connsiteY1" fmla="*/ 208788 h 208788"/>
              <a:gd name="connsiteX2" fmla="*/ 12192000 w 12192000"/>
              <a:gd name="connsiteY2" fmla="*/ 0 h 208788"/>
              <a:gd name="connsiteX3" fmla="*/ 0 w 12192000"/>
              <a:gd name="connsiteY3" fmla="*/ 0 h 208788"/>
              <a:gd name="connsiteX4" fmla="*/ 0 w 12192000"/>
              <a:gd name="connsiteY4" fmla="*/ 208788 h 208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208788">
                <a:moveTo>
                  <a:pt x="0" y="208788"/>
                </a:moveTo>
                <a:lnTo>
                  <a:pt x="12192000" y="208788"/>
                </a:lnTo>
                <a:lnTo>
                  <a:pt x="12192000" y="0"/>
                </a:lnTo>
                <a:lnTo>
                  <a:pt x="0" y="0"/>
                </a:lnTo>
                <a:lnTo>
                  <a:pt x="0" y="208788"/>
                </a:lnTo>
              </a:path>
            </a:pathLst>
          </a:custGeom>
          <a:solidFill>
            <a:srgbClr val="1D1D1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5300" y="0"/>
            <a:ext cx="9156700" cy="49657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31900" y="2819400"/>
            <a:ext cx="65786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100"/>
              </a:lnSpc>
              <a:tabLst/>
            </a:pPr>
            <a:r>
              <a:rPr lang="en-US" altLang="zh-CN" sz="5400" b="1" dirty="0" smtClean="0">
                <a:solidFill>
                  <a:srgbClr val="1D1D1D"/>
                </a:solidFill>
                <a:latin typeface="微软雅黑" pitchFamily="18" charset="0"/>
                <a:cs typeface="微软雅黑" pitchFamily="18" charset="0"/>
              </a:rPr>
              <a:t>Python内置数据结构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08100" y="4394200"/>
            <a:ext cx="2921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1D1D1D"/>
                </a:solidFill>
                <a:latin typeface="微软雅黑" pitchFamily="18" charset="0"/>
                <a:cs typeface="微软雅黑" pitchFamily="18" charset="0"/>
              </a:rPr>
              <a:t>讲师：Wayne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705100" y="5270500"/>
            <a:ext cx="2222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103154"/>
                </a:solidFill>
                <a:latin typeface="微软雅黑" pitchFamily="18" charset="0"/>
                <a:cs typeface="微软雅黑" pitchFamily="18" charset="0"/>
              </a:rPr>
              <a:t>从业十余载，漫漫求知路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6649211"/>
            <a:ext cx="12192000" cy="208788"/>
          </a:xfrm>
          <a:custGeom>
            <a:avLst/>
            <a:gdLst>
              <a:gd name="connsiteX0" fmla="*/ 0 w 12192000"/>
              <a:gd name="connsiteY0" fmla="*/ 208788 h 208788"/>
              <a:gd name="connsiteX1" fmla="*/ 12192000 w 12192000"/>
              <a:gd name="connsiteY1" fmla="*/ 208788 h 208788"/>
              <a:gd name="connsiteX2" fmla="*/ 12192000 w 12192000"/>
              <a:gd name="connsiteY2" fmla="*/ 0 h 208788"/>
              <a:gd name="connsiteX3" fmla="*/ 0 w 12192000"/>
              <a:gd name="connsiteY3" fmla="*/ 0 h 208788"/>
              <a:gd name="connsiteX4" fmla="*/ 0 w 12192000"/>
              <a:gd name="connsiteY4" fmla="*/ 208788 h 208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208788">
                <a:moveTo>
                  <a:pt x="0" y="208788"/>
                </a:moveTo>
                <a:lnTo>
                  <a:pt x="12192000" y="208788"/>
                </a:lnTo>
                <a:lnTo>
                  <a:pt x="12192000" y="0"/>
                </a:lnTo>
                <a:lnTo>
                  <a:pt x="0" y="0"/>
                </a:lnTo>
                <a:lnTo>
                  <a:pt x="0" y="208788"/>
                </a:lnTo>
              </a:path>
            </a:pathLst>
          </a:custGeom>
          <a:solidFill>
            <a:srgbClr val="1D1D1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949696" y="1411224"/>
            <a:ext cx="2080260" cy="182880"/>
          </a:xfrm>
          <a:custGeom>
            <a:avLst/>
            <a:gdLst>
              <a:gd name="connsiteX0" fmla="*/ 0 w 2080260"/>
              <a:gd name="connsiteY0" fmla="*/ 0 h 182880"/>
              <a:gd name="connsiteX1" fmla="*/ 2080260 w 2080260"/>
              <a:gd name="connsiteY1" fmla="*/ 0 h 182880"/>
              <a:gd name="connsiteX2" fmla="*/ 2080260 w 2080260"/>
              <a:gd name="connsiteY2" fmla="*/ 182879 h 182880"/>
              <a:gd name="connsiteX3" fmla="*/ 0 w 2080260"/>
              <a:gd name="connsiteY3" fmla="*/ 182879 h 182880"/>
              <a:gd name="connsiteX4" fmla="*/ 0 w 2080260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0260" h="182880">
                <a:moveTo>
                  <a:pt x="0" y="0"/>
                </a:moveTo>
                <a:lnTo>
                  <a:pt x="2080260" y="0"/>
                </a:lnTo>
                <a:lnTo>
                  <a:pt x="2080260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029956" y="1411224"/>
            <a:ext cx="2078735" cy="182880"/>
          </a:xfrm>
          <a:custGeom>
            <a:avLst/>
            <a:gdLst>
              <a:gd name="connsiteX0" fmla="*/ 0 w 2078735"/>
              <a:gd name="connsiteY0" fmla="*/ 0 h 182880"/>
              <a:gd name="connsiteX1" fmla="*/ 2078735 w 2078735"/>
              <a:gd name="connsiteY1" fmla="*/ 0 h 182880"/>
              <a:gd name="connsiteX2" fmla="*/ 2078735 w 2078735"/>
              <a:gd name="connsiteY2" fmla="*/ 182879 h 182880"/>
              <a:gd name="connsiteX3" fmla="*/ 0 w 2078735"/>
              <a:gd name="connsiteY3" fmla="*/ 182879 h 182880"/>
              <a:gd name="connsiteX4" fmla="*/ 0 w 2078735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8735" h="182880">
                <a:moveTo>
                  <a:pt x="0" y="0"/>
                </a:moveTo>
                <a:lnTo>
                  <a:pt x="2078735" y="0"/>
                </a:lnTo>
                <a:lnTo>
                  <a:pt x="2078735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108692" y="1411224"/>
            <a:ext cx="2080259" cy="182880"/>
          </a:xfrm>
          <a:custGeom>
            <a:avLst/>
            <a:gdLst>
              <a:gd name="connsiteX0" fmla="*/ 0 w 2080259"/>
              <a:gd name="connsiteY0" fmla="*/ 0 h 182880"/>
              <a:gd name="connsiteX1" fmla="*/ 2080259 w 2080259"/>
              <a:gd name="connsiteY1" fmla="*/ 0 h 182880"/>
              <a:gd name="connsiteX2" fmla="*/ 2080259 w 2080259"/>
              <a:gd name="connsiteY2" fmla="*/ 182879 h 182880"/>
              <a:gd name="connsiteX3" fmla="*/ 0 w 2080259"/>
              <a:gd name="connsiteY3" fmla="*/ 182879 h 182880"/>
              <a:gd name="connsiteX4" fmla="*/ 0 w 2080259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0259" h="182880">
                <a:moveTo>
                  <a:pt x="0" y="0"/>
                </a:moveTo>
                <a:lnTo>
                  <a:pt x="2080259" y="0"/>
                </a:lnTo>
                <a:lnTo>
                  <a:pt x="2080259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28A7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5200" y="5308600"/>
            <a:ext cx="2336800" cy="142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558800"/>
            <a:ext cx="23241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1D1D1D"/>
                </a:solidFill>
                <a:latin typeface="微软雅黑" pitchFamily="18" charset="0"/>
                <a:cs typeface="微软雅黑" pitchFamily="18" charset="0"/>
              </a:rPr>
              <a:t>int和bytes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23900" y="1828800"/>
            <a:ext cx="3771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int.from_bytes(bytes,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byteorder)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81100" y="2235200"/>
            <a:ext cx="3022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将一个字节数组表示成整数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23900" y="3060700"/>
            <a:ext cx="3594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int.to_bytes(length,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byteorder)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81100" y="3467100"/>
            <a:ext cx="2032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byteorder字节序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81100" y="3886200"/>
            <a:ext cx="4622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将一个整数表达成一个指定长度的字节数组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23900" y="4711700"/>
            <a:ext cx="3314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int.from_bytes(b'abc',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'big')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23900" y="5130800"/>
            <a:ext cx="3784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print(i,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hex(i))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#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6382179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0x616263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print(i.to_bytes(3,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'big'))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#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b'abc'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394204"/>
            <a:ext cx="12192000" cy="1844039"/>
          </a:xfrm>
          <a:custGeom>
            <a:avLst/>
            <a:gdLst>
              <a:gd name="connsiteX0" fmla="*/ 0 w 12192000"/>
              <a:gd name="connsiteY0" fmla="*/ 1844039 h 1844039"/>
              <a:gd name="connsiteX1" fmla="*/ 12192000 w 12192000"/>
              <a:gd name="connsiteY1" fmla="*/ 1844039 h 1844039"/>
              <a:gd name="connsiteX2" fmla="*/ 12192000 w 12192000"/>
              <a:gd name="connsiteY2" fmla="*/ 0 h 1844039"/>
              <a:gd name="connsiteX3" fmla="*/ 0 w 12192000"/>
              <a:gd name="connsiteY3" fmla="*/ 0 h 1844039"/>
              <a:gd name="connsiteX4" fmla="*/ 0 w 12192000"/>
              <a:gd name="connsiteY4" fmla="*/ 1844039 h 18440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1844039">
                <a:moveTo>
                  <a:pt x="0" y="1844039"/>
                </a:moveTo>
                <a:lnTo>
                  <a:pt x="12192000" y="1844039"/>
                </a:lnTo>
                <a:lnTo>
                  <a:pt x="12192000" y="0"/>
                </a:lnTo>
                <a:lnTo>
                  <a:pt x="0" y="0"/>
                </a:lnTo>
                <a:lnTo>
                  <a:pt x="0" y="1844039"/>
                </a:lnTo>
              </a:path>
            </a:pathLst>
          </a:custGeom>
          <a:solidFill>
            <a:srgbClr val="28A7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6649211"/>
            <a:ext cx="12192000" cy="208788"/>
          </a:xfrm>
          <a:custGeom>
            <a:avLst/>
            <a:gdLst>
              <a:gd name="connsiteX0" fmla="*/ 0 w 12192000"/>
              <a:gd name="connsiteY0" fmla="*/ 208788 h 208788"/>
              <a:gd name="connsiteX1" fmla="*/ 12192000 w 12192000"/>
              <a:gd name="connsiteY1" fmla="*/ 208788 h 208788"/>
              <a:gd name="connsiteX2" fmla="*/ 12192000 w 12192000"/>
              <a:gd name="connsiteY2" fmla="*/ 0 h 208788"/>
              <a:gd name="connsiteX3" fmla="*/ 0 w 12192000"/>
              <a:gd name="connsiteY3" fmla="*/ 0 h 208788"/>
              <a:gd name="connsiteX4" fmla="*/ 0 w 12192000"/>
              <a:gd name="connsiteY4" fmla="*/ 208788 h 208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208788">
                <a:moveTo>
                  <a:pt x="0" y="208788"/>
                </a:moveTo>
                <a:lnTo>
                  <a:pt x="12192000" y="208788"/>
                </a:lnTo>
                <a:lnTo>
                  <a:pt x="12192000" y="0"/>
                </a:lnTo>
                <a:lnTo>
                  <a:pt x="0" y="0"/>
                </a:lnTo>
                <a:lnTo>
                  <a:pt x="0" y="208788"/>
                </a:lnTo>
              </a:path>
            </a:pathLst>
          </a:custGeom>
          <a:solidFill>
            <a:srgbClr val="1D1D1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5300" y="1892300"/>
            <a:ext cx="6121400" cy="30734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55200" y="5308600"/>
            <a:ext cx="2336800" cy="14224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10200" y="2882900"/>
            <a:ext cx="12192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300"/>
              </a:lnSpc>
              <a:tabLst/>
            </a:pPr>
            <a:r>
              <a:rPr lang="en-US" altLang="zh-CN" sz="4800" b="1" dirty="0" smtClean="0">
                <a:solidFill>
                  <a:srgbClr val="1D1D1D"/>
                </a:solidFill>
                <a:latin typeface="微软雅黑" pitchFamily="18" charset="0"/>
                <a:cs typeface="微软雅黑" pitchFamily="18" charset="0"/>
              </a:rPr>
              <a:t>谢谢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102100" y="4406900"/>
            <a:ext cx="3441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1D1D1D"/>
                </a:solidFill>
                <a:latin typeface="微软雅黑" pitchFamily="18" charset="0"/>
                <a:cs typeface="微软雅黑" pitchFamily="18" charset="0"/>
              </a:rPr>
              <a:t>咨询热线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1D1D1D"/>
                </a:solidFill>
                <a:latin typeface="微软雅黑" pitchFamily="18" charset="0"/>
                <a:cs typeface="微软雅黑" pitchFamily="18" charset="0"/>
              </a:rPr>
              <a:t>400-080-6560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6649211"/>
            <a:ext cx="12192000" cy="208788"/>
          </a:xfrm>
          <a:custGeom>
            <a:avLst/>
            <a:gdLst>
              <a:gd name="connsiteX0" fmla="*/ 0 w 12192000"/>
              <a:gd name="connsiteY0" fmla="*/ 208788 h 208788"/>
              <a:gd name="connsiteX1" fmla="*/ 12192000 w 12192000"/>
              <a:gd name="connsiteY1" fmla="*/ 208788 h 208788"/>
              <a:gd name="connsiteX2" fmla="*/ 12192000 w 12192000"/>
              <a:gd name="connsiteY2" fmla="*/ 0 h 208788"/>
              <a:gd name="connsiteX3" fmla="*/ 0 w 12192000"/>
              <a:gd name="connsiteY3" fmla="*/ 0 h 208788"/>
              <a:gd name="connsiteX4" fmla="*/ 0 w 12192000"/>
              <a:gd name="connsiteY4" fmla="*/ 208788 h 208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208788">
                <a:moveTo>
                  <a:pt x="0" y="208788"/>
                </a:moveTo>
                <a:lnTo>
                  <a:pt x="12192000" y="208788"/>
                </a:lnTo>
                <a:lnTo>
                  <a:pt x="12192000" y="0"/>
                </a:lnTo>
                <a:lnTo>
                  <a:pt x="0" y="0"/>
                </a:lnTo>
                <a:lnTo>
                  <a:pt x="0" y="208788"/>
                </a:lnTo>
              </a:path>
            </a:pathLst>
          </a:custGeom>
          <a:solidFill>
            <a:srgbClr val="1D1D1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949696" y="1411224"/>
            <a:ext cx="2080260" cy="182880"/>
          </a:xfrm>
          <a:custGeom>
            <a:avLst/>
            <a:gdLst>
              <a:gd name="connsiteX0" fmla="*/ 0 w 2080260"/>
              <a:gd name="connsiteY0" fmla="*/ 0 h 182880"/>
              <a:gd name="connsiteX1" fmla="*/ 2080260 w 2080260"/>
              <a:gd name="connsiteY1" fmla="*/ 0 h 182880"/>
              <a:gd name="connsiteX2" fmla="*/ 2080260 w 2080260"/>
              <a:gd name="connsiteY2" fmla="*/ 182879 h 182880"/>
              <a:gd name="connsiteX3" fmla="*/ 0 w 2080260"/>
              <a:gd name="connsiteY3" fmla="*/ 182879 h 182880"/>
              <a:gd name="connsiteX4" fmla="*/ 0 w 2080260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0260" h="182880">
                <a:moveTo>
                  <a:pt x="0" y="0"/>
                </a:moveTo>
                <a:lnTo>
                  <a:pt x="2080260" y="0"/>
                </a:lnTo>
                <a:lnTo>
                  <a:pt x="2080260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029956" y="1411224"/>
            <a:ext cx="2078735" cy="182880"/>
          </a:xfrm>
          <a:custGeom>
            <a:avLst/>
            <a:gdLst>
              <a:gd name="connsiteX0" fmla="*/ 0 w 2078735"/>
              <a:gd name="connsiteY0" fmla="*/ 0 h 182880"/>
              <a:gd name="connsiteX1" fmla="*/ 2078735 w 2078735"/>
              <a:gd name="connsiteY1" fmla="*/ 0 h 182880"/>
              <a:gd name="connsiteX2" fmla="*/ 2078735 w 2078735"/>
              <a:gd name="connsiteY2" fmla="*/ 182879 h 182880"/>
              <a:gd name="connsiteX3" fmla="*/ 0 w 2078735"/>
              <a:gd name="connsiteY3" fmla="*/ 182879 h 182880"/>
              <a:gd name="connsiteX4" fmla="*/ 0 w 2078735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8735" h="182880">
                <a:moveTo>
                  <a:pt x="0" y="0"/>
                </a:moveTo>
                <a:lnTo>
                  <a:pt x="2078735" y="0"/>
                </a:lnTo>
                <a:lnTo>
                  <a:pt x="2078735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108692" y="1411224"/>
            <a:ext cx="2080259" cy="182880"/>
          </a:xfrm>
          <a:custGeom>
            <a:avLst/>
            <a:gdLst>
              <a:gd name="connsiteX0" fmla="*/ 0 w 2080259"/>
              <a:gd name="connsiteY0" fmla="*/ 0 h 182880"/>
              <a:gd name="connsiteX1" fmla="*/ 2080259 w 2080259"/>
              <a:gd name="connsiteY1" fmla="*/ 0 h 182880"/>
              <a:gd name="connsiteX2" fmla="*/ 2080259 w 2080259"/>
              <a:gd name="connsiteY2" fmla="*/ 182879 h 182880"/>
              <a:gd name="connsiteX3" fmla="*/ 0 w 2080259"/>
              <a:gd name="connsiteY3" fmla="*/ 182879 h 182880"/>
              <a:gd name="connsiteX4" fmla="*/ 0 w 2080259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0259" h="182880">
                <a:moveTo>
                  <a:pt x="0" y="0"/>
                </a:moveTo>
                <a:lnTo>
                  <a:pt x="2080259" y="0"/>
                </a:lnTo>
                <a:lnTo>
                  <a:pt x="2080259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28A7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5200" y="5308600"/>
            <a:ext cx="2336800" cy="142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558800"/>
            <a:ext cx="38989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1D1D1D"/>
                </a:solidFill>
                <a:latin typeface="微软雅黑" pitchFamily="18" charset="0"/>
                <a:cs typeface="微软雅黑" pitchFamily="18" charset="0"/>
              </a:rPr>
              <a:t>bytes、bytearray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23900" y="1828800"/>
            <a:ext cx="2781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Python3引入两个新类型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81100" y="2235200"/>
            <a:ext cx="863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638300" y="2641600"/>
            <a:ext cx="1943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不可变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字节序列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81100" y="3086100"/>
            <a:ext cx="17145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bytearray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字节数组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可变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6649211"/>
            <a:ext cx="12192000" cy="208788"/>
          </a:xfrm>
          <a:custGeom>
            <a:avLst/>
            <a:gdLst>
              <a:gd name="connsiteX0" fmla="*/ 0 w 12192000"/>
              <a:gd name="connsiteY0" fmla="*/ 208788 h 208788"/>
              <a:gd name="connsiteX1" fmla="*/ 12192000 w 12192000"/>
              <a:gd name="connsiteY1" fmla="*/ 208788 h 208788"/>
              <a:gd name="connsiteX2" fmla="*/ 12192000 w 12192000"/>
              <a:gd name="connsiteY2" fmla="*/ 0 h 208788"/>
              <a:gd name="connsiteX3" fmla="*/ 0 w 12192000"/>
              <a:gd name="connsiteY3" fmla="*/ 0 h 208788"/>
              <a:gd name="connsiteX4" fmla="*/ 0 w 12192000"/>
              <a:gd name="connsiteY4" fmla="*/ 208788 h 208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208788">
                <a:moveTo>
                  <a:pt x="0" y="208788"/>
                </a:moveTo>
                <a:lnTo>
                  <a:pt x="12192000" y="208788"/>
                </a:lnTo>
                <a:lnTo>
                  <a:pt x="12192000" y="0"/>
                </a:lnTo>
                <a:lnTo>
                  <a:pt x="0" y="0"/>
                </a:lnTo>
                <a:lnTo>
                  <a:pt x="0" y="208788"/>
                </a:lnTo>
              </a:path>
            </a:pathLst>
          </a:custGeom>
          <a:solidFill>
            <a:srgbClr val="1D1D1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949696" y="1411224"/>
            <a:ext cx="2080260" cy="182880"/>
          </a:xfrm>
          <a:custGeom>
            <a:avLst/>
            <a:gdLst>
              <a:gd name="connsiteX0" fmla="*/ 0 w 2080260"/>
              <a:gd name="connsiteY0" fmla="*/ 0 h 182880"/>
              <a:gd name="connsiteX1" fmla="*/ 2080260 w 2080260"/>
              <a:gd name="connsiteY1" fmla="*/ 0 h 182880"/>
              <a:gd name="connsiteX2" fmla="*/ 2080260 w 2080260"/>
              <a:gd name="connsiteY2" fmla="*/ 182879 h 182880"/>
              <a:gd name="connsiteX3" fmla="*/ 0 w 2080260"/>
              <a:gd name="connsiteY3" fmla="*/ 182879 h 182880"/>
              <a:gd name="connsiteX4" fmla="*/ 0 w 2080260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0260" h="182880">
                <a:moveTo>
                  <a:pt x="0" y="0"/>
                </a:moveTo>
                <a:lnTo>
                  <a:pt x="2080260" y="0"/>
                </a:lnTo>
                <a:lnTo>
                  <a:pt x="2080260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029956" y="1411224"/>
            <a:ext cx="2078735" cy="182880"/>
          </a:xfrm>
          <a:custGeom>
            <a:avLst/>
            <a:gdLst>
              <a:gd name="connsiteX0" fmla="*/ 0 w 2078735"/>
              <a:gd name="connsiteY0" fmla="*/ 0 h 182880"/>
              <a:gd name="connsiteX1" fmla="*/ 2078735 w 2078735"/>
              <a:gd name="connsiteY1" fmla="*/ 0 h 182880"/>
              <a:gd name="connsiteX2" fmla="*/ 2078735 w 2078735"/>
              <a:gd name="connsiteY2" fmla="*/ 182879 h 182880"/>
              <a:gd name="connsiteX3" fmla="*/ 0 w 2078735"/>
              <a:gd name="connsiteY3" fmla="*/ 182879 h 182880"/>
              <a:gd name="connsiteX4" fmla="*/ 0 w 2078735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8735" h="182880">
                <a:moveTo>
                  <a:pt x="0" y="0"/>
                </a:moveTo>
                <a:lnTo>
                  <a:pt x="2078735" y="0"/>
                </a:lnTo>
                <a:lnTo>
                  <a:pt x="2078735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108692" y="1411224"/>
            <a:ext cx="2080259" cy="182880"/>
          </a:xfrm>
          <a:custGeom>
            <a:avLst/>
            <a:gdLst>
              <a:gd name="connsiteX0" fmla="*/ 0 w 2080259"/>
              <a:gd name="connsiteY0" fmla="*/ 0 h 182880"/>
              <a:gd name="connsiteX1" fmla="*/ 2080259 w 2080259"/>
              <a:gd name="connsiteY1" fmla="*/ 0 h 182880"/>
              <a:gd name="connsiteX2" fmla="*/ 2080259 w 2080259"/>
              <a:gd name="connsiteY2" fmla="*/ 182879 h 182880"/>
              <a:gd name="connsiteX3" fmla="*/ 0 w 2080259"/>
              <a:gd name="connsiteY3" fmla="*/ 182879 h 182880"/>
              <a:gd name="connsiteX4" fmla="*/ 0 w 2080259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0259" h="182880">
                <a:moveTo>
                  <a:pt x="0" y="0"/>
                </a:moveTo>
                <a:lnTo>
                  <a:pt x="2080259" y="0"/>
                </a:lnTo>
                <a:lnTo>
                  <a:pt x="2080259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28A7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5200" y="5308600"/>
            <a:ext cx="2336800" cy="142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558800"/>
            <a:ext cx="38989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1D1D1D"/>
                </a:solidFill>
                <a:latin typeface="微软雅黑" pitchFamily="18" charset="0"/>
                <a:cs typeface="微软雅黑" pitchFamily="18" charset="0"/>
              </a:rPr>
              <a:t>bytes、bytearray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23900" y="1828800"/>
            <a:ext cx="1778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字符串与bytes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81100" y="2260600"/>
            <a:ext cx="59944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字符串是字符组成的有序序列，字符可以使用编码来理解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bytes是字节组成的有序的</a:t>
            </a:r>
            <a:r>
              <a:rPr lang="en-US" altLang="zh-CN" sz="1800" b="1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不可变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序列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bytearray是字节组成的有序的</a:t>
            </a:r>
            <a:r>
              <a:rPr lang="en-US" altLang="zh-CN" sz="1800" b="1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可变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序列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23900" y="3467100"/>
            <a:ext cx="1422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编码与解码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81100" y="3911600"/>
            <a:ext cx="61087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字符串按照不同的字符集编码encode返回字节序列bytes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encode(encoding='utf-8',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errors='strict')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-&gt;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bytes</a:t>
            </a:r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字节序列按照不同的字符集解码decode返回字符串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638300" y="5130800"/>
            <a:ext cx="65913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bytes.decode(encoding="utf-8",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errors="strict")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-&gt;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str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bytearray.decode(encoding="utf-8",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errors="strict")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-&gt;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str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6649211"/>
            <a:ext cx="12192000" cy="208788"/>
          </a:xfrm>
          <a:custGeom>
            <a:avLst/>
            <a:gdLst>
              <a:gd name="connsiteX0" fmla="*/ 0 w 12192000"/>
              <a:gd name="connsiteY0" fmla="*/ 208788 h 208788"/>
              <a:gd name="connsiteX1" fmla="*/ 12192000 w 12192000"/>
              <a:gd name="connsiteY1" fmla="*/ 208788 h 208788"/>
              <a:gd name="connsiteX2" fmla="*/ 12192000 w 12192000"/>
              <a:gd name="connsiteY2" fmla="*/ 0 h 208788"/>
              <a:gd name="connsiteX3" fmla="*/ 0 w 12192000"/>
              <a:gd name="connsiteY3" fmla="*/ 0 h 208788"/>
              <a:gd name="connsiteX4" fmla="*/ 0 w 12192000"/>
              <a:gd name="connsiteY4" fmla="*/ 208788 h 208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208788">
                <a:moveTo>
                  <a:pt x="0" y="208788"/>
                </a:moveTo>
                <a:lnTo>
                  <a:pt x="12192000" y="208788"/>
                </a:lnTo>
                <a:lnTo>
                  <a:pt x="12192000" y="0"/>
                </a:lnTo>
                <a:lnTo>
                  <a:pt x="0" y="0"/>
                </a:lnTo>
                <a:lnTo>
                  <a:pt x="0" y="208788"/>
                </a:lnTo>
              </a:path>
            </a:pathLst>
          </a:custGeom>
          <a:solidFill>
            <a:srgbClr val="1D1D1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949696" y="1411224"/>
            <a:ext cx="2080260" cy="182880"/>
          </a:xfrm>
          <a:custGeom>
            <a:avLst/>
            <a:gdLst>
              <a:gd name="connsiteX0" fmla="*/ 0 w 2080260"/>
              <a:gd name="connsiteY0" fmla="*/ 0 h 182880"/>
              <a:gd name="connsiteX1" fmla="*/ 2080260 w 2080260"/>
              <a:gd name="connsiteY1" fmla="*/ 0 h 182880"/>
              <a:gd name="connsiteX2" fmla="*/ 2080260 w 2080260"/>
              <a:gd name="connsiteY2" fmla="*/ 182879 h 182880"/>
              <a:gd name="connsiteX3" fmla="*/ 0 w 2080260"/>
              <a:gd name="connsiteY3" fmla="*/ 182879 h 182880"/>
              <a:gd name="connsiteX4" fmla="*/ 0 w 2080260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0260" h="182880">
                <a:moveTo>
                  <a:pt x="0" y="0"/>
                </a:moveTo>
                <a:lnTo>
                  <a:pt x="2080260" y="0"/>
                </a:lnTo>
                <a:lnTo>
                  <a:pt x="2080260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029956" y="1411224"/>
            <a:ext cx="2078735" cy="182880"/>
          </a:xfrm>
          <a:custGeom>
            <a:avLst/>
            <a:gdLst>
              <a:gd name="connsiteX0" fmla="*/ 0 w 2078735"/>
              <a:gd name="connsiteY0" fmla="*/ 0 h 182880"/>
              <a:gd name="connsiteX1" fmla="*/ 2078735 w 2078735"/>
              <a:gd name="connsiteY1" fmla="*/ 0 h 182880"/>
              <a:gd name="connsiteX2" fmla="*/ 2078735 w 2078735"/>
              <a:gd name="connsiteY2" fmla="*/ 182879 h 182880"/>
              <a:gd name="connsiteX3" fmla="*/ 0 w 2078735"/>
              <a:gd name="connsiteY3" fmla="*/ 182879 h 182880"/>
              <a:gd name="connsiteX4" fmla="*/ 0 w 2078735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8735" h="182880">
                <a:moveTo>
                  <a:pt x="0" y="0"/>
                </a:moveTo>
                <a:lnTo>
                  <a:pt x="2078735" y="0"/>
                </a:lnTo>
                <a:lnTo>
                  <a:pt x="2078735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108692" y="1411224"/>
            <a:ext cx="2080259" cy="182880"/>
          </a:xfrm>
          <a:custGeom>
            <a:avLst/>
            <a:gdLst>
              <a:gd name="connsiteX0" fmla="*/ 0 w 2080259"/>
              <a:gd name="connsiteY0" fmla="*/ 0 h 182880"/>
              <a:gd name="connsiteX1" fmla="*/ 2080259 w 2080259"/>
              <a:gd name="connsiteY1" fmla="*/ 0 h 182880"/>
              <a:gd name="connsiteX2" fmla="*/ 2080259 w 2080259"/>
              <a:gd name="connsiteY2" fmla="*/ 182879 h 182880"/>
              <a:gd name="connsiteX3" fmla="*/ 0 w 2080259"/>
              <a:gd name="connsiteY3" fmla="*/ 182879 h 182880"/>
              <a:gd name="connsiteX4" fmla="*/ 0 w 2080259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0259" h="182880">
                <a:moveTo>
                  <a:pt x="0" y="0"/>
                </a:moveTo>
                <a:lnTo>
                  <a:pt x="2080259" y="0"/>
                </a:lnTo>
                <a:lnTo>
                  <a:pt x="2080259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28A7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2251" y="1502664"/>
            <a:ext cx="9156700" cy="5130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558800"/>
            <a:ext cx="12319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1D1D1D"/>
                </a:solidFill>
                <a:latin typeface="微软雅黑" pitchFamily="18" charset="0"/>
                <a:cs typeface="微软雅黑" pitchFamily="18" charset="0"/>
              </a:rPr>
              <a:t>ASCII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23900" y="1828800"/>
            <a:ext cx="3175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ASCII（American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Standard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16000" y="2235200"/>
            <a:ext cx="2311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Code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Information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16000" y="2679700"/>
            <a:ext cx="28956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Interchange，美国信息交换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标准代码）是基于拉丁字母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的一套单字节编码系统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6649211"/>
            <a:ext cx="12192000" cy="208788"/>
          </a:xfrm>
          <a:custGeom>
            <a:avLst/>
            <a:gdLst>
              <a:gd name="connsiteX0" fmla="*/ 0 w 12192000"/>
              <a:gd name="connsiteY0" fmla="*/ 208788 h 208788"/>
              <a:gd name="connsiteX1" fmla="*/ 12192000 w 12192000"/>
              <a:gd name="connsiteY1" fmla="*/ 208788 h 208788"/>
              <a:gd name="connsiteX2" fmla="*/ 12192000 w 12192000"/>
              <a:gd name="connsiteY2" fmla="*/ 0 h 208788"/>
              <a:gd name="connsiteX3" fmla="*/ 0 w 12192000"/>
              <a:gd name="connsiteY3" fmla="*/ 0 h 208788"/>
              <a:gd name="connsiteX4" fmla="*/ 0 w 12192000"/>
              <a:gd name="connsiteY4" fmla="*/ 208788 h 208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208788">
                <a:moveTo>
                  <a:pt x="0" y="208788"/>
                </a:moveTo>
                <a:lnTo>
                  <a:pt x="12192000" y="208788"/>
                </a:lnTo>
                <a:lnTo>
                  <a:pt x="12192000" y="0"/>
                </a:lnTo>
                <a:lnTo>
                  <a:pt x="0" y="0"/>
                </a:lnTo>
                <a:lnTo>
                  <a:pt x="0" y="208788"/>
                </a:lnTo>
              </a:path>
            </a:pathLst>
          </a:custGeom>
          <a:solidFill>
            <a:srgbClr val="1D1D1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949696" y="1411224"/>
            <a:ext cx="2080260" cy="182880"/>
          </a:xfrm>
          <a:custGeom>
            <a:avLst/>
            <a:gdLst>
              <a:gd name="connsiteX0" fmla="*/ 0 w 2080260"/>
              <a:gd name="connsiteY0" fmla="*/ 0 h 182880"/>
              <a:gd name="connsiteX1" fmla="*/ 2080260 w 2080260"/>
              <a:gd name="connsiteY1" fmla="*/ 0 h 182880"/>
              <a:gd name="connsiteX2" fmla="*/ 2080260 w 2080260"/>
              <a:gd name="connsiteY2" fmla="*/ 182879 h 182880"/>
              <a:gd name="connsiteX3" fmla="*/ 0 w 2080260"/>
              <a:gd name="connsiteY3" fmla="*/ 182879 h 182880"/>
              <a:gd name="connsiteX4" fmla="*/ 0 w 2080260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0260" h="182880">
                <a:moveTo>
                  <a:pt x="0" y="0"/>
                </a:moveTo>
                <a:lnTo>
                  <a:pt x="2080260" y="0"/>
                </a:lnTo>
                <a:lnTo>
                  <a:pt x="2080260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029956" y="1411224"/>
            <a:ext cx="2078735" cy="182880"/>
          </a:xfrm>
          <a:custGeom>
            <a:avLst/>
            <a:gdLst>
              <a:gd name="connsiteX0" fmla="*/ 0 w 2078735"/>
              <a:gd name="connsiteY0" fmla="*/ 0 h 182880"/>
              <a:gd name="connsiteX1" fmla="*/ 2078735 w 2078735"/>
              <a:gd name="connsiteY1" fmla="*/ 0 h 182880"/>
              <a:gd name="connsiteX2" fmla="*/ 2078735 w 2078735"/>
              <a:gd name="connsiteY2" fmla="*/ 182879 h 182880"/>
              <a:gd name="connsiteX3" fmla="*/ 0 w 2078735"/>
              <a:gd name="connsiteY3" fmla="*/ 182879 h 182880"/>
              <a:gd name="connsiteX4" fmla="*/ 0 w 2078735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8735" h="182880">
                <a:moveTo>
                  <a:pt x="0" y="0"/>
                </a:moveTo>
                <a:lnTo>
                  <a:pt x="2078735" y="0"/>
                </a:lnTo>
                <a:lnTo>
                  <a:pt x="2078735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108692" y="1411224"/>
            <a:ext cx="2080259" cy="182880"/>
          </a:xfrm>
          <a:custGeom>
            <a:avLst/>
            <a:gdLst>
              <a:gd name="connsiteX0" fmla="*/ 0 w 2080259"/>
              <a:gd name="connsiteY0" fmla="*/ 0 h 182880"/>
              <a:gd name="connsiteX1" fmla="*/ 2080259 w 2080259"/>
              <a:gd name="connsiteY1" fmla="*/ 0 h 182880"/>
              <a:gd name="connsiteX2" fmla="*/ 2080259 w 2080259"/>
              <a:gd name="connsiteY2" fmla="*/ 182879 h 182880"/>
              <a:gd name="connsiteX3" fmla="*/ 0 w 2080259"/>
              <a:gd name="connsiteY3" fmla="*/ 182879 h 182880"/>
              <a:gd name="connsiteX4" fmla="*/ 0 w 2080259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0259" h="182880">
                <a:moveTo>
                  <a:pt x="0" y="0"/>
                </a:moveTo>
                <a:lnTo>
                  <a:pt x="2080259" y="0"/>
                </a:lnTo>
                <a:lnTo>
                  <a:pt x="2080259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28A7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5200" y="5308600"/>
            <a:ext cx="2336800" cy="142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558800"/>
            <a:ext cx="2159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1D1D1D"/>
                </a:solidFill>
                <a:latin typeface="微软雅黑" pitchFamily="18" charset="0"/>
                <a:cs typeface="微软雅黑" pitchFamily="18" charset="0"/>
              </a:rPr>
              <a:t>bytes定义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23900" y="1828800"/>
            <a:ext cx="736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定义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81100" y="2235200"/>
            <a:ext cx="1905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bytes()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空bytes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81100" y="2654300"/>
            <a:ext cx="4152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bytes(int)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指定字节的bytes，被0填充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81100" y="3073400"/>
            <a:ext cx="70993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bytes(iterable_of_ints)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-&gt;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[0,255]的int组成的可迭代对象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bytes(string,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encoding[,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errors])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-&gt;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等价于string.encode()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81100" y="3886200"/>
            <a:ext cx="10414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bytes(bytes_or_buffer)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-&gt;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immutable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copy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bytes_or_buffer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从一个字节序列或者buffer复制出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460500" y="4292600"/>
            <a:ext cx="2870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一个新的不可变的bytes对象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81100" y="4711700"/>
            <a:ext cx="1803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使用b前缀定义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638300" y="5130800"/>
            <a:ext cx="4165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只允许基本ASCII使用字符形式b'abc9'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使用16进制表示b"\x41\x61"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6649211"/>
            <a:ext cx="12192000" cy="208788"/>
          </a:xfrm>
          <a:custGeom>
            <a:avLst/>
            <a:gdLst>
              <a:gd name="connsiteX0" fmla="*/ 0 w 12192000"/>
              <a:gd name="connsiteY0" fmla="*/ 208788 h 208788"/>
              <a:gd name="connsiteX1" fmla="*/ 12192000 w 12192000"/>
              <a:gd name="connsiteY1" fmla="*/ 208788 h 208788"/>
              <a:gd name="connsiteX2" fmla="*/ 12192000 w 12192000"/>
              <a:gd name="connsiteY2" fmla="*/ 0 h 208788"/>
              <a:gd name="connsiteX3" fmla="*/ 0 w 12192000"/>
              <a:gd name="connsiteY3" fmla="*/ 0 h 208788"/>
              <a:gd name="connsiteX4" fmla="*/ 0 w 12192000"/>
              <a:gd name="connsiteY4" fmla="*/ 208788 h 208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208788">
                <a:moveTo>
                  <a:pt x="0" y="208788"/>
                </a:moveTo>
                <a:lnTo>
                  <a:pt x="12192000" y="208788"/>
                </a:lnTo>
                <a:lnTo>
                  <a:pt x="12192000" y="0"/>
                </a:lnTo>
                <a:lnTo>
                  <a:pt x="0" y="0"/>
                </a:lnTo>
                <a:lnTo>
                  <a:pt x="0" y="208788"/>
                </a:lnTo>
              </a:path>
            </a:pathLst>
          </a:custGeom>
          <a:solidFill>
            <a:srgbClr val="1D1D1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949696" y="1411224"/>
            <a:ext cx="2080260" cy="182880"/>
          </a:xfrm>
          <a:custGeom>
            <a:avLst/>
            <a:gdLst>
              <a:gd name="connsiteX0" fmla="*/ 0 w 2080260"/>
              <a:gd name="connsiteY0" fmla="*/ 0 h 182880"/>
              <a:gd name="connsiteX1" fmla="*/ 2080260 w 2080260"/>
              <a:gd name="connsiteY1" fmla="*/ 0 h 182880"/>
              <a:gd name="connsiteX2" fmla="*/ 2080260 w 2080260"/>
              <a:gd name="connsiteY2" fmla="*/ 182879 h 182880"/>
              <a:gd name="connsiteX3" fmla="*/ 0 w 2080260"/>
              <a:gd name="connsiteY3" fmla="*/ 182879 h 182880"/>
              <a:gd name="connsiteX4" fmla="*/ 0 w 2080260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0260" h="182880">
                <a:moveTo>
                  <a:pt x="0" y="0"/>
                </a:moveTo>
                <a:lnTo>
                  <a:pt x="2080260" y="0"/>
                </a:lnTo>
                <a:lnTo>
                  <a:pt x="2080260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029956" y="1411224"/>
            <a:ext cx="2078735" cy="182880"/>
          </a:xfrm>
          <a:custGeom>
            <a:avLst/>
            <a:gdLst>
              <a:gd name="connsiteX0" fmla="*/ 0 w 2078735"/>
              <a:gd name="connsiteY0" fmla="*/ 0 h 182880"/>
              <a:gd name="connsiteX1" fmla="*/ 2078735 w 2078735"/>
              <a:gd name="connsiteY1" fmla="*/ 0 h 182880"/>
              <a:gd name="connsiteX2" fmla="*/ 2078735 w 2078735"/>
              <a:gd name="connsiteY2" fmla="*/ 182879 h 182880"/>
              <a:gd name="connsiteX3" fmla="*/ 0 w 2078735"/>
              <a:gd name="connsiteY3" fmla="*/ 182879 h 182880"/>
              <a:gd name="connsiteX4" fmla="*/ 0 w 2078735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8735" h="182880">
                <a:moveTo>
                  <a:pt x="0" y="0"/>
                </a:moveTo>
                <a:lnTo>
                  <a:pt x="2078735" y="0"/>
                </a:lnTo>
                <a:lnTo>
                  <a:pt x="2078735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108692" y="1411224"/>
            <a:ext cx="2080259" cy="182880"/>
          </a:xfrm>
          <a:custGeom>
            <a:avLst/>
            <a:gdLst>
              <a:gd name="connsiteX0" fmla="*/ 0 w 2080259"/>
              <a:gd name="connsiteY0" fmla="*/ 0 h 182880"/>
              <a:gd name="connsiteX1" fmla="*/ 2080259 w 2080259"/>
              <a:gd name="connsiteY1" fmla="*/ 0 h 182880"/>
              <a:gd name="connsiteX2" fmla="*/ 2080259 w 2080259"/>
              <a:gd name="connsiteY2" fmla="*/ 182879 h 182880"/>
              <a:gd name="connsiteX3" fmla="*/ 0 w 2080259"/>
              <a:gd name="connsiteY3" fmla="*/ 182879 h 182880"/>
              <a:gd name="connsiteX4" fmla="*/ 0 w 2080259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0259" h="182880">
                <a:moveTo>
                  <a:pt x="0" y="0"/>
                </a:moveTo>
                <a:lnTo>
                  <a:pt x="2080259" y="0"/>
                </a:lnTo>
                <a:lnTo>
                  <a:pt x="2080259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28A7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5200" y="5308600"/>
            <a:ext cx="2336800" cy="142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558800"/>
            <a:ext cx="2159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1D1D1D"/>
                </a:solidFill>
                <a:latin typeface="微软雅黑" pitchFamily="18" charset="0"/>
                <a:cs typeface="微软雅黑" pitchFamily="18" charset="0"/>
              </a:rPr>
              <a:t>bytes操作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23900" y="1828800"/>
            <a:ext cx="10414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和str类型类似，都是不可变类型，所以方法很多都一样。只不过bytes的方法，输入是bytes，输出是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16000" y="2235200"/>
            <a:ext cx="584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81100" y="2667000"/>
            <a:ext cx="27813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b'abcdef'.replace(b'f',b'k')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b'abc'.find(b'b')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23900" y="3467100"/>
            <a:ext cx="3365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类方法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bytes.fromhex(string)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81100" y="3898900"/>
            <a:ext cx="7200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string必须是2个字符的16进制的形式，'6162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6a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6b'，空格将被忽略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bytes.fromhex('6162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09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6a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6b00')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23900" y="4711700"/>
            <a:ext cx="812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hex()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81100" y="5130800"/>
            <a:ext cx="28321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返回16进制表示的字符串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'abc'.encode().hex()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23900" y="5943600"/>
            <a:ext cx="736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索引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181100" y="6350000"/>
            <a:ext cx="4381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b'abcdef'[2]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返回该字节对应的数，int类型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6649211"/>
            <a:ext cx="12192000" cy="208788"/>
          </a:xfrm>
          <a:custGeom>
            <a:avLst/>
            <a:gdLst>
              <a:gd name="connsiteX0" fmla="*/ 0 w 12192000"/>
              <a:gd name="connsiteY0" fmla="*/ 208788 h 208788"/>
              <a:gd name="connsiteX1" fmla="*/ 12192000 w 12192000"/>
              <a:gd name="connsiteY1" fmla="*/ 208788 h 208788"/>
              <a:gd name="connsiteX2" fmla="*/ 12192000 w 12192000"/>
              <a:gd name="connsiteY2" fmla="*/ 0 h 208788"/>
              <a:gd name="connsiteX3" fmla="*/ 0 w 12192000"/>
              <a:gd name="connsiteY3" fmla="*/ 0 h 208788"/>
              <a:gd name="connsiteX4" fmla="*/ 0 w 12192000"/>
              <a:gd name="connsiteY4" fmla="*/ 208788 h 208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208788">
                <a:moveTo>
                  <a:pt x="0" y="208788"/>
                </a:moveTo>
                <a:lnTo>
                  <a:pt x="12192000" y="208788"/>
                </a:lnTo>
                <a:lnTo>
                  <a:pt x="12192000" y="0"/>
                </a:lnTo>
                <a:lnTo>
                  <a:pt x="0" y="0"/>
                </a:lnTo>
                <a:lnTo>
                  <a:pt x="0" y="208788"/>
                </a:lnTo>
              </a:path>
            </a:pathLst>
          </a:custGeom>
          <a:solidFill>
            <a:srgbClr val="1D1D1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949696" y="1411224"/>
            <a:ext cx="2080260" cy="182880"/>
          </a:xfrm>
          <a:custGeom>
            <a:avLst/>
            <a:gdLst>
              <a:gd name="connsiteX0" fmla="*/ 0 w 2080260"/>
              <a:gd name="connsiteY0" fmla="*/ 0 h 182880"/>
              <a:gd name="connsiteX1" fmla="*/ 2080260 w 2080260"/>
              <a:gd name="connsiteY1" fmla="*/ 0 h 182880"/>
              <a:gd name="connsiteX2" fmla="*/ 2080260 w 2080260"/>
              <a:gd name="connsiteY2" fmla="*/ 182879 h 182880"/>
              <a:gd name="connsiteX3" fmla="*/ 0 w 2080260"/>
              <a:gd name="connsiteY3" fmla="*/ 182879 h 182880"/>
              <a:gd name="connsiteX4" fmla="*/ 0 w 2080260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0260" h="182880">
                <a:moveTo>
                  <a:pt x="0" y="0"/>
                </a:moveTo>
                <a:lnTo>
                  <a:pt x="2080260" y="0"/>
                </a:lnTo>
                <a:lnTo>
                  <a:pt x="2080260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029956" y="1411224"/>
            <a:ext cx="2078735" cy="182880"/>
          </a:xfrm>
          <a:custGeom>
            <a:avLst/>
            <a:gdLst>
              <a:gd name="connsiteX0" fmla="*/ 0 w 2078735"/>
              <a:gd name="connsiteY0" fmla="*/ 0 h 182880"/>
              <a:gd name="connsiteX1" fmla="*/ 2078735 w 2078735"/>
              <a:gd name="connsiteY1" fmla="*/ 0 h 182880"/>
              <a:gd name="connsiteX2" fmla="*/ 2078735 w 2078735"/>
              <a:gd name="connsiteY2" fmla="*/ 182879 h 182880"/>
              <a:gd name="connsiteX3" fmla="*/ 0 w 2078735"/>
              <a:gd name="connsiteY3" fmla="*/ 182879 h 182880"/>
              <a:gd name="connsiteX4" fmla="*/ 0 w 2078735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8735" h="182880">
                <a:moveTo>
                  <a:pt x="0" y="0"/>
                </a:moveTo>
                <a:lnTo>
                  <a:pt x="2078735" y="0"/>
                </a:lnTo>
                <a:lnTo>
                  <a:pt x="2078735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108692" y="1411224"/>
            <a:ext cx="2080259" cy="182880"/>
          </a:xfrm>
          <a:custGeom>
            <a:avLst/>
            <a:gdLst>
              <a:gd name="connsiteX0" fmla="*/ 0 w 2080259"/>
              <a:gd name="connsiteY0" fmla="*/ 0 h 182880"/>
              <a:gd name="connsiteX1" fmla="*/ 2080259 w 2080259"/>
              <a:gd name="connsiteY1" fmla="*/ 0 h 182880"/>
              <a:gd name="connsiteX2" fmla="*/ 2080259 w 2080259"/>
              <a:gd name="connsiteY2" fmla="*/ 182879 h 182880"/>
              <a:gd name="connsiteX3" fmla="*/ 0 w 2080259"/>
              <a:gd name="connsiteY3" fmla="*/ 182879 h 182880"/>
              <a:gd name="connsiteX4" fmla="*/ 0 w 2080259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0259" h="182880">
                <a:moveTo>
                  <a:pt x="0" y="0"/>
                </a:moveTo>
                <a:lnTo>
                  <a:pt x="2080259" y="0"/>
                </a:lnTo>
                <a:lnTo>
                  <a:pt x="2080259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28A7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5200" y="5308600"/>
            <a:ext cx="2336800" cy="142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558800"/>
            <a:ext cx="3111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1D1D1D"/>
                </a:solidFill>
                <a:latin typeface="微软雅黑" pitchFamily="18" charset="0"/>
                <a:cs typeface="微软雅黑" pitchFamily="18" charset="0"/>
              </a:rPr>
              <a:t>bytearray定义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23900" y="1828800"/>
            <a:ext cx="736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定义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81100" y="2235200"/>
            <a:ext cx="2781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bytearray()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空bytearray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81100" y="2654300"/>
            <a:ext cx="5041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bytearray(int)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指定字节的bytearray，被0填充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81100" y="3060700"/>
            <a:ext cx="7696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bytearray(iterable_of_ints)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-&gt;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bytearray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[0,255]的int组成的可迭代对象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81100" y="3479800"/>
            <a:ext cx="98171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bytearray(string,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encoding[,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errors])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-&gt;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bytearray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近似string.encode()，不过返回可变对象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bytearray(bytes_or_buffer)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从一个字节序列或者buffer复制出一个新的可变的bytearray对象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81100" y="4711700"/>
            <a:ext cx="3987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注意，b前缀定义的类型是bytes类型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6649211"/>
            <a:ext cx="12192000" cy="208788"/>
          </a:xfrm>
          <a:custGeom>
            <a:avLst/>
            <a:gdLst>
              <a:gd name="connsiteX0" fmla="*/ 0 w 12192000"/>
              <a:gd name="connsiteY0" fmla="*/ 208788 h 208788"/>
              <a:gd name="connsiteX1" fmla="*/ 12192000 w 12192000"/>
              <a:gd name="connsiteY1" fmla="*/ 208788 h 208788"/>
              <a:gd name="connsiteX2" fmla="*/ 12192000 w 12192000"/>
              <a:gd name="connsiteY2" fmla="*/ 0 h 208788"/>
              <a:gd name="connsiteX3" fmla="*/ 0 w 12192000"/>
              <a:gd name="connsiteY3" fmla="*/ 0 h 208788"/>
              <a:gd name="connsiteX4" fmla="*/ 0 w 12192000"/>
              <a:gd name="connsiteY4" fmla="*/ 208788 h 208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208788">
                <a:moveTo>
                  <a:pt x="0" y="208788"/>
                </a:moveTo>
                <a:lnTo>
                  <a:pt x="12192000" y="208788"/>
                </a:lnTo>
                <a:lnTo>
                  <a:pt x="12192000" y="0"/>
                </a:lnTo>
                <a:lnTo>
                  <a:pt x="0" y="0"/>
                </a:lnTo>
                <a:lnTo>
                  <a:pt x="0" y="208788"/>
                </a:lnTo>
              </a:path>
            </a:pathLst>
          </a:custGeom>
          <a:solidFill>
            <a:srgbClr val="1D1D1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949696" y="1411224"/>
            <a:ext cx="2080260" cy="182880"/>
          </a:xfrm>
          <a:custGeom>
            <a:avLst/>
            <a:gdLst>
              <a:gd name="connsiteX0" fmla="*/ 0 w 2080260"/>
              <a:gd name="connsiteY0" fmla="*/ 0 h 182880"/>
              <a:gd name="connsiteX1" fmla="*/ 2080260 w 2080260"/>
              <a:gd name="connsiteY1" fmla="*/ 0 h 182880"/>
              <a:gd name="connsiteX2" fmla="*/ 2080260 w 2080260"/>
              <a:gd name="connsiteY2" fmla="*/ 182879 h 182880"/>
              <a:gd name="connsiteX3" fmla="*/ 0 w 2080260"/>
              <a:gd name="connsiteY3" fmla="*/ 182879 h 182880"/>
              <a:gd name="connsiteX4" fmla="*/ 0 w 2080260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0260" h="182880">
                <a:moveTo>
                  <a:pt x="0" y="0"/>
                </a:moveTo>
                <a:lnTo>
                  <a:pt x="2080260" y="0"/>
                </a:lnTo>
                <a:lnTo>
                  <a:pt x="2080260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029956" y="1411224"/>
            <a:ext cx="2078735" cy="182880"/>
          </a:xfrm>
          <a:custGeom>
            <a:avLst/>
            <a:gdLst>
              <a:gd name="connsiteX0" fmla="*/ 0 w 2078735"/>
              <a:gd name="connsiteY0" fmla="*/ 0 h 182880"/>
              <a:gd name="connsiteX1" fmla="*/ 2078735 w 2078735"/>
              <a:gd name="connsiteY1" fmla="*/ 0 h 182880"/>
              <a:gd name="connsiteX2" fmla="*/ 2078735 w 2078735"/>
              <a:gd name="connsiteY2" fmla="*/ 182879 h 182880"/>
              <a:gd name="connsiteX3" fmla="*/ 0 w 2078735"/>
              <a:gd name="connsiteY3" fmla="*/ 182879 h 182880"/>
              <a:gd name="connsiteX4" fmla="*/ 0 w 2078735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8735" h="182880">
                <a:moveTo>
                  <a:pt x="0" y="0"/>
                </a:moveTo>
                <a:lnTo>
                  <a:pt x="2078735" y="0"/>
                </a:lnTo>
                <a:lnTo>
                  <a:pt x="2078735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108692" y="1411224"/>
            <a:ext cx="2080259" cy="182880"/>
          </a:xfrm>
          <a:custGeom>
            <a:avLst/>
            <a:gdLst>
              <a:gd name="connsiteX0" fmla="*/ 0 w 2080259"/>
              <a:gd name="connsiteY0" fmla="*/ 0 h 182880"/>
              <a:gd name="connsiteX1" fmla="*/ 2080259 w 2080259"/>
              <a:gd name="connsiteY1" fmla="*/ 0 h 182880"/>
              <a:gd name="connsiteX2" fmla="*/ 2080259 w 2080259"/>
              <a:gd name="connsiteY2" fmla="*/ 182879 h 182880"/>
              <a:gd name="connsiteX3" fmla="*/ 0 w 2080259"/>
              <a:gd name="connsiteY3" fmla="*/ 182879 h 182880"/>
              <a:gd name="connsiteX4" fmla="*/ 0 w 2080259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0259" h="182880">
                <a:moveTo>
                  <a:pt x="0" y="0"/>
                </a:moveTo>
                <a:lnTo>
                  <a:pt x="2080259" y="0"/>
                </a:lnTo>
                <a:lnTo>
                  <a:pt x="2080259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28A7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5200" y="5308600"/>
            <a:ext cx="2336800" cy="142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558800"/>
            <a:ext cx="3111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1D1D1D"/>
                </a:solidFill>
                <a:latin typeface="微软雅黑" pitchFamily="18" charset="0"/>
                <a:cs typeface="微软雅黑" pitchFamily="18" charset="0"/>
              </a:rPr>
              <a:t>bytearray操作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23900" y="1828800"/>
            <a:ext cx="2692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和bytes类型的方法相同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81100" y="2247900"/>
            <a:ext cx="3962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bytearray(b'abcdef').replace(b'f',b'k')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bytearray(b'abc').find(b'b')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23900" y="3060700"/>
            <a:ext cx="3784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类方法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bytearray.fromhex(string)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81100" y="3479800"/>
            <a:ext cx="7200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string必须是2个字符的16进制的形式，'6162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6a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6b'，空格将被忽略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bytearray.fromhex('6162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09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6a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6b00')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3900" y="4292600"/>
            <a:ext cx="812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hex()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81100" y="4711700"/>
            <a:ext cx="2832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返回16进制表示的字符串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81100" y="5118100"/>
            <a:ext cx="3289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bytearray('abc'.encode()).hex()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23900" y="5524500"/>
            <a:ext cx="736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索引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181100" y="5943600"/>
            <a:ext cx="5562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bytearray(b'abcdef')[2]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返回该字节对应的数，int类型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6649211"/>
            <a:ext cx="12192000" cy="208788"/>
          </a:xfrm>
          <a:custGeom>
            <a:avLst/>
            <a:gdLst>
              <a:gd name="connsiteX0" fmla="*/ 0 w 12192000"/>
              <a:gd name="connsiteY0" fmla="*/ 208788 h 208788"/>
              <a:gd name="connsiteX1" fmla="*/ 12192000 w 12192000"/>
              <a:gd name="connsiteY1" fmla="*/ 208788 h 208788"/>
              <a:gd name="connsiteX2" fmla="*/ 12192000 w 12192000"/>
              <a:gd name="connsiteY2" fmla="*/ 0 h 208788"/>
              <a:gd name="connsiteX3" fmla="*/ 0 w 12192000"/>
              <a:gd name="connsiteY3" fmla="*/ 0 h 208788"/>
              <a:gd name="connsiteX4" fmla="*/ 0 w 12192000"/>
              <a:gd name="connsiteY4" fmla="*/ 208788 h 208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208788">
                <a:moveTo>
                  <a:pt x="0" y="208788"/>
                </a:moveTo>
                <a:lnTo>
                  <a:pt x="12192000" y="208788"/>
                </a:lnTo>
                <a:lnTo>
                  <a:pt x="12192000" y="0"/>
                </a:lnTo>
                <a:lnTo>
                  <a:pt x="0" y="0"/>
                </a:lnTo>
                <a:lnTo>
                  <a:pt x="0" y="208788"/>
                </a:lnTo>
              </a:path>
            </a:pathLst>
          </a:custGeom>
          <a:solidFill>
            <a:srgbClr val="1D1D1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949696" y="1411224"/>
            <a:ext cx="2080260" cy="182880"/>
          </a:xfrm>
          <a:custGeom>
            <a:avLst/>
            <a:gdLst>
              <a:gd name="connsiteX0" fmla="*/ 0 w 2080260"/>
              <a:gd name="connsiteY0" fmla="*/ 0 h 182880"/>
              <a:gd name="connsiteX1" fmla="*/ 2080260 w 2080260"/>
              <a:gd name="connsiteY1" fmla="*/ 0 h 182880"/>
              <a:gd name="connsiteX2" fmla="*/ 2080260 w 2080260"/>
              <a:gd name="connsiteY2" fmla="*/ 182879 h 182880"/>
              <a:gd name="connsiteX3" fmla="*/ 0 w 2080260"/>
              <a:gd name="connsiteY3" fmla="*/ 182879 h 182880"/>
              <a:gd name="connsiteX4" fmla="*/ 0 w 2080260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0260" h="182880">
                <a:moveTo>
                  <a:pt x="0" y="0"/>
                </a:moveTo>
                <a:lnTo>
                  <a:pt x="2080260" y="0"/>
                </a:lnTo>
                <a:lnTo>
                  <a:pt x="2080260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4040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029956" y="1411224"/>
            <a:ext cx="2078735" cy="182880"/>
          </a:xfrm>
          <a:custGeom>
            <a:avLst/>
            <a:gdLst>
              <a:gd name="connsiteX0" fmla="*/ 0 w 2078735"/>
              <a:gd name="connsiteY0" fmla="*/ 0 h 182880"/>
              <a:gd name="connsiteX1" fmla="*/ 2078735 w 2078735"/>
              <a:gd name="connsiteY1" fmla="*/ 0 h 182880"/>
              <a:gd name="connsiteX2" fmla="*/ 2078735 w 2078735"/>
              <a:gd name="connsiteY2" fmla="*/ 182879 h 182880"/>
              <a:gd name="connsiteX3" fmla="*/ 0 w 2078735"/>
              <a:gd name="connsiteY3" fmla="*/ 182879 h 182880"/>
              <a:gd name="connsiteX4" fmla="*/ 0 w 2078735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8735" h="182880">
                <a:moveTo>
                  <a:pt x="0" y="0"/>
                </a:moveTo>
                <a:lnTo>
                  <a:pt x="2078735" y="0"/>
                </a:lnTo>
                <a:lnTo>
                  <a:pt x="2078735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108692" y="1411224"/>
            <a:ext cx="2080259" cy="182880"/>
          </a:xfrm>
          <a:custGeom>
            <a:avLst/>
            <a:gdLst>
              <a:gd name="connsiteX0" fmla="*/ 0 w 2080259"/>
              <a:gd name="connsiteY0" fmla="*/ 0 h 182880"/>
              <a:gd name="connsiteX1" fmla="*/ 2080259 w 2080259"/>
              <a:gd name="connsiteY1" fmla="*/ 0 h 182880"/>
              <a:gd name="connsiteX2" fmla="*/ 2080259 w 2080259"/>
              <a:gd name="connsiteY2" fmla="*/ 182879 h 182880"/>
              <a:gd name="connsiteX3" fmla="*/ 0 w 2080259"/>
              <a:gd name="connsiteY3" fmla="*/ 182879 h 182880"/>
              <a:gd name="connsiteX4" fmla="*/ 0 w 2080259"/>
              <a:gd name="connsiteY4" fmla="*/ 0 h 182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0259" h="182880">
                <a:moveTo>
                  <a:pt x="0" y="0"/>
                </a:moveTo>
                <a:lnTo>
                  <a:pt x="2080259" y="0"/>
                </a:lnTo>
                <a:lnTo>
                  <a:pt x="2080259" y="182879"/>
                </a:lnTo>
                <a:lnTo>
                  <a:pt x="0" y="182879"/>
                </a:lnTo>
                <a:lnTo>
                  <a:pt x="0" y="0"/>
                </a:lnTo>
              </a:path>
            </a:pathLst>
          </a:custGeom>
          <a:solidFill>
            <a:srgbClr val="28A7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5200" y="5308600"/>
            <a:ext cx="2336800" cy="142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558800"/>
            <a:ext cx="3111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1D1D1D"/>
                </a:solidFill>
                <a:latin typeface="微软雅黑" pitchFamily="18" charset="0"/>
                <a:cs typeface="微软雅黑" pitchFamily="18" charset="0"/>
              </a:rPr>
              <a:t>bytearray操作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23900" y="1930400"/>
            <a:ext cx="6096000" cy="317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append(int)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尾部追加一个元素</a:t>
            </a:r>
          </a:p>
          <a:p>
            <a:pPr>
              <a:lnSpc>
                <a:spcPts val="3200"/>
              </a:lnSpc>
              <a:tabLst>
                <a:tab pos="292100" algn="l"/>
              </a:tabLst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insert(index,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int)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在指定索引位置插入元素</a:t>
            </a:r>
          </a:p>
          <a:p>
            <a:pPr>
              <a:lnSpc>
                <a:spcPts val="3200"/>
              </a:lnSpc>
              <a:tabLst>
                <a:tab pos="292100" algn="l"/>
              </a:tabLst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extend(iterable_of_ints</a:t>
            </a:r>
            <a:r>
              <a:rPr lang="en-US" altLang="zh-CN" sz="180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)</a:t>
            </a:r>
            <a:r>
              <a:rPr lang="en-US" altLang="zh-CN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将一个可迭代的整数集合追加到</a:t>
            </a:r>
            <a:endParaRPr lang="en-US" altLang="zh-CN" sz="1800" dirty="0" smtClean="0">
              <a:solidFill>
                <a:srgbClr val="40404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32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当前bytearray</a:t>
            </a:r>
          </a:p>
          <a:p>
            <a:pPr>
              <a:lnSpc>
                <a:spcPts val="3200"/>
              </a:lnSpc>
              <a:tabLst>
                <a:tab pos="292100" algn="l"/>
              </a:tabLst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pop(index=-1)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从指定索引上移除元素，默认从尾部移除</a:t>
            </a:r>
          </a:p>
          <a:p>
            <a:pPr>
              <a:lnSpc>
                <a:spcPts val="3200"/>
              </a:lnSpc>
              <a:tabLst>
                <a:tab pos="292100" algn="l"/>
              </a:tabLst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remove(value)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找到第一个value移除，找不到抛</a:t>
            </a:r>
          </a:p>
          <a:p>
            <a:pPr>
              <a:lnSpc>
                <a:spcPts val="32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ValueError异常</a:t>
            </a:r>
          </a:p>
          <a:p>
            <a:pPr>
              <a:lnSpc>
                <a:spcPts val="3200"/>
              </a:lnSpc>
              <a:tabLst>
                <a:tab pos="292100" algn="l"/>
              </a:tabLst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注意：上述方法若需要使用int类型，值在[0,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255]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315200" y="1930400"/>
            <a:ext cx="2159000" cy="317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bytearray()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b.append(97)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b.append(99)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b.insert(1,98)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b.extend([65,66,67])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b.remove(66)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b.pop()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b.reverse()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23900" y="5143500"/>
            <a:ext cx="74549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6591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b.clear()</a:t>
            </a:r>
          </a:p>
          <a:p>
            <a:pPr>
              <a:lnSpc>
                <a:spcPts val="3200"/>
              </a:lnSpc>
              <a:tabLst>
                <a:tab pos="6591300" algn="l"/>
              </a:tabLst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clear()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清空bytearray</a:t>
            </a:r>
          </a:p>
          <a:p>
            <a:pPr>
              <a:lnSpc>
                <a:spcPts val="3200"/>
              </a:lnSpc>
              <a:tabLst>
                <a:tab pos="6591300" algn="l"/>
              </a:tabLst>
            </a:pPr>
            <a:r>
              <a:rPr lang="en-US" altLang="zh-CN" sz="1800" dirty="0" smtClean="0">
                <a:solidFill>
                  <a:srgbClr val="40404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reverse()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翻转bytearray，就地修改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426</Words>
  <Application>Microsoft Office PowerPoint</Application>
  <PresentationFormat>宽屏</PresentationFormat>
  <Paragraphs>102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史 长明</cp:lastModifiedBy>
  <cp:revision>6</cp:revision>
  <dcterms:created xsi:type="dcterms:W3CDTF">2006-08-16T00:00:00Z</dcterms:created>
  <dcterms:modified xsi:type="dcterms:W3CDTF">2019-01-06T05:23:50Z</dcterms:modified>
</cp:coreProperties>
</file>