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61" r:id="rId3"/>
    <p:sldId id="259" r:id="rId4"/>
    <p:sldId id="257" r:id="rId5"/>
    <p:sldId id="284" r:id="rId6"/>
    <p:sldId id="298" r:id="rId7"/>
    <p:sldId id="302" r:id="rId8"/>
    <p:sldId id="299" r:id="rId9"/>
    <p:sldId id="285" r:id="rId10"/>
    <p:sldId id="263" r:id="rId11"/>
    <p:sldId id="286" r:id="rId12"/>
    <p:sldId id="272" r:id="rId13"/>
    <p:sldId id="303" r:id="rId14"/>
    <p:sldId id="287" r:id="rId15"/>
    <p:sldId id="301" r:id="rId16"/>
    <p:sldId id="288" r:id="rId17"/>
    <p:sldId id="304" r:id="rId18"/>
    <p:sldId id="279" r:id="rId19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1"/>
      <p:bold r:id="rId22"/>
      <p:italic r:id="rId23"/>
      <p:boldItalic r:id="rId24"/>
    </p:embeddedFon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3F5378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19F158-B94B-4D80-8A87-E59B19F1F772}">
  <a:tblStyle styleId="{F019F158-B94B-4D80-8A87-E59B19F1F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1455" autoAdjust="0"/>
  </p:normalViewPr>
  <p:slideViewPr>
    <p:cSldViewPr snapToGrid="0">
      <p:cViewPr varScale="1">
        <p:scale>
          <a:sx n="89" d="100"/>
          <a:sy n="8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706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98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42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822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50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28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5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231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98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90450" y="2526023"/>
            <a:ext cx="6078071" cy="10219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Final Project</a:t>
            </a:r>
            <a:endParaRPr sz="3200" dirty="0"/>
          </a:p>
        </p:txBody>
      </p:sp>
      <p:sp>
        <p:nvSpPr>
          <p:cNvPr id="6" name="Google Shape;184;p11"/>
          <p:cNvSpPr txBox="1">
            <a:spLocks/>
          </p:cNvSpPr>
          <p:nvPr/>
        </p:nvSpPr>
        <p:spPr>
          <a:xfrm>
            <a:off x="290451" y="1562666"/>
            <a:ext cx="6078071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3600" dirty="0">
                <a:solidFill>
                  <a:srgbClr val="FF9800"/>
                </a:solidFill>
              </a:rPr>
              <a:t>Location analysis tool using data from Foursquare</a:t>
            </a:r>
            <a:endParaRPr lang="en-US" sz="2400" dirty="0">
              <a:solidFill>
                <a:srgbClr val="FF9800"/>
              </a:solidFill>
            </a:endParaRPr>
          </a:p>
        </p:txBody>
      </p:sp>
      <p:sp>
        <p:nvSpPr>
          <p:cNvPr id="7" name="Google Shape;184;p11"/>
          <p:cNvSpPr txBox="1">
            <a:spLocks/>
          </p:cNvSpPr>
          <p:nvPr/>
        </p:nvSpPr>
        <p:spPr>
          <a:xfrm>
            <a:off x="290453" y="3161036"/>
            <a:ext cx="6078071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PE" sz="2400" dirty="0" smtClean="0"/>
              <a:t>Participante: Anthony Alarcón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687268" y="1717344"/>
            <a:ext cx="1293373" cy="437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b="1" dirty="0" smtClean="0"/>
              <a:t>Data</a:t>
            </a:r>
            <a:endParaRPr b="1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2644492" y="1668711"/>
            <a:ext cx="1749927" cy="56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b="1" dirty="0" smtClean="0"/>
              <a:t>Script - </a:t>
            </a:r>
            <a:r>
              <a:rPr lang="es-PE" b="1" dirty="0" err="1" smtClean="0"/>
              <a:t>Py</a:t>
            </a:r>
            <a:endParaRPr b="1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84003" y="1387989"/>
            <a:ext cx="814748" cy="694157"/>
            <a:chOff x="814275" y="1671010"/>
            <a:chExt cx="1092667" cy="898211"/>
          </a:xfrm>
        </p:grpSpPr>
        <p:pic>
          <p:nvPicPr>
            <p:cNvPr id="15" name="Picture 4" descr="Resultado de imagen para icono base de dato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062" y="1671010"/>
              <a:ext cx="696073" cy="696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Resultado de imagen para icono base de dato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562" y="1727143"/>
              <a:ext cx="638380" cy="63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esultado de imagen para icono base de dato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75" y="1873148"/>
              <a:ext cx="696073" cy="696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Google Shape;269;p18"/>
          <p:cNvSpPr txBox="1">
            <a:spLocks/>
          </p:cNvSpPr>
          <p:nvPr/>
        </p:nvSpPr>
        <p:spPr>
          <a:xfrm>
            <a:off x="208229" y="2268200"/>
            <a:ext cx="1823477" cy="226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s-PE" b="1" dirty="0" smtClean="0"/>
              <a:t>Data </a:t>
            </a:r>
            <a:r>
              <a:rPr lang="es-PE" b="1" dirty="0" err="1" smtClean="0"/>
              <a:t>Location</a:t>
            </a:r>
            <a:endParaRPr lang="en-US" b="1" dirty="0" smtClean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u="sng" dirty="0" smtClean="0"/>
              <a:t>Include: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connection was made with the Foursquare </a:t>
            </a:r>
            <a:r>
              <a:rPr lang="en-US" dirty="0" smtClean="0"/>
              <a:t>service.</a:t>
            </a:r>
            <a:endParaRPr lang="en-US" sz="1600" dirty="0" smtClean="0"/>
          </a:p>
        </p:txBody>
      </p:sp>
      <p:sp>
        <p:nvSpPr>
          <p:cNvPr id="24" name="Google Shape;269;p18"/>
          <p:cNvSpPr txBox="1">
            <a:spLocks/>
          </p:cNvSpPr>
          <p:nvPr/>
        </p:nvSpPr>
        <p:spPr>
          <a:xfrm>
            <a:off x="4888391" y="2202310"/>
            <a:ext cx="1569004" cy="7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None/>
            </a:pPr>
            <a:r>
              <a:rPr lang="es-MX" b="1" smtClean="0"/>
              <a:t>Processing</a:t>
            </a:r>
            <a:r>
              <a:rPr lang="es-MX" b="1" dirty="0" smtClean="0"/>
              <a:t>   </a:t>
            </a:r>
            <a:endParaRPr lang="es-MX" b="1" dirty="0" smtClean="0"/>
          </a:p>
        </p:txBody>
      </p:sp>
      <p:sp>
        <p:nvSpPr>
          <p:cNvPr id="25" name="Google Shape;269;p18"/>
          <p:cNvSpPr txBox="1">
            <a:spLocks/>
          </p:cNvSpPr>
          <p:nvPr/>
        </p:nvSpPr>
        <p:spPr>
          <a:xfrm>
            <a:off x="6782679" y="1420949"/>
            <a:ext cx="1878603" cy="8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Roboto Condensed Light"/>
              <a:buNone/>
            </a:pPr>
            <a:r>
              <a:rPr lang="es-MX" b="1" dirty="0" err="1" smtClean="0"/>
              <a:t>Kmeans</a:t>
            </a:r>
            <a:endParaRPr lang="es-MX" b="1" dirty="0" smtClean="0"/>
          </a:p>
        </p:txBody>
      </p:sp>
      <p:sp>
        <p:nvSpPr>
          <p:cNvPr id="26" name="Google Shape;269;p18"/>
          <p:cNvSpPr txBox="1">
            <a:spLocks/>
          </p:cNvSpPr>
          <p:nvPr/>
        </p:nvSpPr>
        <p:spPr>
          <a:xfrm>
            <a:off x="7057494" y="3653524"/>
            <a:ext cx="1450540" cy="7895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Roboto Condensed Light"/>
              <a:buNone/>
            </a:pPr>
            <a:r>
              <a:rPr lang="es-MX" b="1" dirty="0" smtClean="0"/>
              <a:t>Predicción final</a:t>
            </a:r>
          </a:p>
        </p:txBody>
      </p:sp>
      <p:sp>
        <p:nvSpPr>
          <p:cNvPr id="30" name="Rectángulo redondeado 29"/>
          <p:cNvSpPr/>
          <p:nvPr/>
        </p:nvSpPr>
        <p:spPr>
          <a:xfrm>
            <a:off x="112948" y="2254435"/>
            <a:ext cx="2053360" cy="23266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redondeado 30"/>
          <p:cNvSpPr/>
          <p:nvPr/>
        </p:nvSpPr>
        <p:spPr>
          <a:xfrm>
            <a:off x="2536866" y="1635765"/>
            <a:ext cx="1864025" cy="23266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redondeado 31"/>
          <p:cNvSpPr/>
          <p:nvPr/>
        </p:nvSpPr>
        <p:spPr>
          <a:xfrm>
            <a:off x="4710313" y="2202310"/>
            <a:ext cx="1864025" cy="23266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redondeado 32"/>
          <p:cNvSpPr/>
          <p:nvPr/>
        </p:nvSpPr>
        <p:spPr>
          <a:xfrm>
            <a:off x="6799613" y="1420949"/>
            <a:ext cx="1864025" cy="23266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sultado de imagen para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47" y="2351010"/>
            <a:ext cx="1362506" cy="136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58029" y="2525114"/>
            <a:ext cx="1550005" cy="8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849251" y="2605515"/>
            <a:ext cx="1802889" cy="19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None/>
            </a:pPr>
            <a:r>
              <a:rPr lang="en-US" sz="18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</a:t>
            </a:r>
            <a:r>
              <a:rPr lang="en-US" sz="18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eolocation </a:t>
            </a:r>
            <a:r>
              <a:rPr lang="en-US" sz="18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services were used to map the places with the highest concentration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063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Marcador de texto 2"/>
          <p:cNvSpPr txBox="1">
            <a:spLocks/>
          </p:cNvSpPr>
          <p:nvPr/>
        </p:nvSpPr>
        <p:spPr>
          <a:xfrm>
            <a:off x="0" y="1324474"/>
            <a:ext cx="8989039" cy="1038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dirty="0"/>
              <a:t>This is to seek the areas that have the highest concentration of people and that is as commercial as possible.</a:t>
            </a:r>
          </a:p>
        </p:txBody>
      </p:sp>
      <p:sp>
        <p:nvSpPr>
          <p:cNvPr id="36" name="Marcador de texto 2"/>
          <p:cNvSpPr txBox="1">
            <a:spLocks/>
          </p:cNvSpPr>
          <p:nvPr/>
        </p:nvSpPr>
        <p:spPr>
          <a:xfrm>
            <a:off x="3443475" y="2146962"/>
            <a:ext cx="1646854" cy="293585"/>
          </a:xfrm>
          <a:prstGeom prst="rect">
            <a:avLst/>
          </a:prstGeom>
          <a:ln>
            <a:solidFill>
              <a:srgbClr val="FF98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algn="ctr"/>
            <a:r>
              <a:rPr lang="es-PE" b="1" dirty="0" smtClean="0">
                <a:solidFill>
                  <a:srgbClr val="002060"/>
                </a:solidFill>
              </a:rPr>
              <a:t>LOCATIONS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0" name="Imagen 19"/>
          <p:cNvPicPr/>
          <p:nvPr/>
        </p:nvPicPr>
        <p:blipFill>
          <a:blip r:embed="rId3"/>
          <a:stretch>
            <a:fillRect/>
          </a:stretch>
        </p:blipFill>
        <p:spPr>
          <a:xfrm>
            <a:off x="270943" y="2528790"/>
            <a:ext cx="3827721" cy="2204300"/>
          </a:xfrm>
          <a:prstGeom prst="rect">
            <a:avLst/>
          </a:prstGeom>
        </p:spPr>
      </p:pic>
      <p:pic>
        <p:nvPicPr>
          <p:cNvPr id="21" name="Imagen 20"/>
          <p:cNvPicPr/>
          <p:nvPr/>
        </p:nvPicPr>
        <p:blipFill>
          <a:blip r:embed="rId4"/>
          <a:stretch>
            <a:fillRect/>
          </a:stretch>
        </p:blipFill>
        <p:spPr>
          <a:xfrm>
            <a:off x="4408900" y="2528790"/>
            <a:ext cx="4315552" cy="220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85299"/>
              </p:ext>
            </p:extLst>
          </p:nvPr>
        </p:nvGraphicFramePr>
        <p:xfrm>
          <a:off x="109577" y="1417598"/>
          <a:ext cx="4914243" cy="3089810"/>
        </p:xfrm>
        <a:graphic>
          <a:graphicData uri="http://schemas.openxmlformats.org/drawingml/2006/table">
            <a:tbl>
              <a:tblPr firstRow="1" firstCol="1" bandRow="1">
                <a:tableStyleId>{F019F158-B94B-4D80-8A87-E59B19F1F772}</a:tableStyleId>
              </a:tblPr>
              <a:tblGrid>
                <a:gridCol w="540322">
                  <a:extLst>
                    <a:ext uri="{9D8B030D-6E8A-4147-A177-3AD203B41FA5}">
                      <a16:colId xmlns:a16="http://schemas.microsoft.com/office/drawing/2014/main" val="1038311354"/>
                    </a:ext>
                  </a:extLst>
                </a:gridCol>
                <a:gridCol w="566245">
                  <a:extLst>
                    <a:ext uri="{9D8B030D-6E8A-4147-A177-3AD203B41FA5}">
                      <a16:colId xmlns:a16="http://schemas.microsoft.com/office/drawing/2014/main" val="2159897254"/>
                    </a:ext>
                  </a:extLst>
                </a:gridCol>
                <a:gridCol w="458487">
                  <a:extLst>
                    <a:ext uri="{9D8B030D-6E8A-4147-A177-3AD203B41FA5}">
                      <a16:colId xmlns:a16="http://schemas.microsoft.com/office/drawing/2014/main" val="2215710251"/>
                    </a:ext>
                  </a:extLst>
                </a:gridCol>
                <a:gridCol w="224161">
                  <a:extLst>
                    <a:ext uri="{9D8B030D-6E8A-4147-A177-3AD203B41FA5}">
                      <a16:colId xmlns:a16="http://schemas.microsoft.com/office/drawing/2014/main" val="3474079849"/>
                    </a:ext>
                  </a:extLst>
                </a:gridCol>
                <a:gridCol w="338019">
                  <a:extLst>
                    <a:ext uri="{9D8B030D-6E8A-4147-A177-3AD203B41FA5}">
                      <a16:colId xmlns:a16="http://schemas.microsoft.com/office/drawing/2014/main" val="3650626645"/>
                    </a:ext>
                  </a:extLst>
                </a:gridCol>
                <a:gridCol w="454929">
                  <a:extLst>
                    <a:ext uri="{9D8B030D-6E8A-4147-A177-3AD203B41FA5}">
                      <a16:colId xmlns:a16="http://schemas.microsoft.com/office/drawing/2014/main" val="3710165517"/>
                    </a:ext>
                  </a:extLst>
                </a:gridCol>
                <a:gridCol w="477295">
                  <a:extLst>
                    <a:ext uri="{9D8B030D-6E8A-4147-A177-3AD203B41FA5}">
                      <a16:colId xmlns:a16="http://schemas.microsoft.com/office/drawing/2014/main" val="306044044"/>
                    </a:ext>
                  </a:extLst>
                </a:gridCol>
                <a:gridCol w="904265">
                  <a:extLst>
                    <a:ext uri="{9D8B030D-6E8A-4147-A177-3AD203B41FA5}">
                      <a16:colId xmlns:a16="http://schemas.microsoft.com/office/drawing/2014/main" val="1550973450"/>
                    </a:ext>
                  </a:extLst>
                </a:gridCol>
                <a:gridCol w="475260">
                  <a:extLst>
                    <a:ext uri="{9D8B030D-6E8A-4147-A177-3AD203B41FA5}">
                      <a16:colId xmlns:a16="http://schemas.microsoft.com/office/drawing/2014/main" val="2155496459"/>
                    </a:ext>
                  </a:extLst>
                </a:gridCol>
                <a:gridCol w="475260">
                  <a:extLst>
                    <a:ext uri="{9D8B030D-6E8A-4147-A177-3AD203B41FA5}">
                      <a16:colId xmlns:a16="http://schemas.microsoft.com/office/drawing/2014/main" val="1878032944"/>
                    </a:ext>
                  </a:extLst>
                </a:gridCol>
              </a:tblGrid>
              <a:tr h="2808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Name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Categories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Address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CC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City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Country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Distance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FormattedAddress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Lat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Lng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extLst>
                  <a:ext uri="{0D108BD9-81ED-4DB2-BD59-A6C34878D82A}">
                    <a16:rowId xmlns:a16="http://schemas.microsoft.com/office/drawing/2014/main" val="3943393146"/>
                  </a:ext>
                </a:extLst>
              </a:tr>
              <a:tr h="58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Dalcello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Ice Cream Shop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Caminos del Inca 1502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Surco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Perú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[Caminos del Inca 1502, Surco, Perú]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-12.12544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-76.98328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extLst>
                  <a:ext uri="{0D108BD9-81ED-4DB2-BD59-A6C34878D82A}">
                    <a16:rowId xmlns:a16="http://schemas.microsoft.com/office/drawing/2014/main" val="1705448437"/>
                  </a:ext>
                </a:extLst>
              </a:tr>
              <a:tr h="7298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Il Piccolo Pomodoro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Italian Restaurant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Av. Caminos del Inca 1473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Surco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Perú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[Av. Caminos del Inca 1473, Santiago de Surco, Perú]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-12.12464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-76.98372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extLst>
                  <a:ext uri="{0D108BD9-81ED-4DB2-BD59-A6C34878D82A}">
                    <a16:rowId xmlns:a16="http://schemas.microsoft.com/office/drawing/2014/main" val="3421490438"/>
                  </a:ext>
                </a:extLst>
              </a:tr>
              <a:tr h="7298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Tierra Santa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Middle Eastern Restaurant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Av. Caminos del Inca 1512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Surco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Perú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142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[Av. Caminos del Inca 1512, Santiago de Surco, 33, Perú]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-12.12533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-76.98321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extLst>
                  <a:ext uri="{0D108BD9-81ED-4DB2-BD59-A6C34878D82A}">
                    <a16:rowId xmlns:a16="http://schemas.microsoft.com/office/drawing/2014/main" val="4159004262"/>
                  </a:ext>
                </a:extLst>
              </a:tr>
              <a:tr h="7298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La Verdad de la Milanesa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Restaurant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Av. Caminos del Inca 1478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Surco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Perú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212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[Av. Caminos del Inca 1478, Surco, LIMA 33, Perú]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-12.12495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-76.98386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43" marR="49943" marT="0" marB="0" anchor="ctr"/>
                </a:tc>
                <a:extLst>
                  <a:ext uri="{0D108BD9-81ED-4DB2-BD59-A6C34878D82A}">
                    <a16:rowId xmlns:a16="http://schemas.microsoft.com/office/drawing/2014/main" val="2542773049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49514"/>
              </p:ext>
            </p:extLst>
          </p:nvPr>
        </p:nvGraphicFramePr>
        <p:xfrm>
          <a:off x="5518672" y="1417598"/>
          <a:ext cx="3479150" cy="2880360"/>
        </p:xfrm>
        <a:graphic>
          <a:graphicData uri="http://schemas.openxmlformats.org/drawingml/2006/table">
            <a:tbl>
              <a:tblPr firstRow="1" firstCol="1" bandRow="1">
                <a:tableStyleId>{F019F158-B94B-4D80-8A87-E59B19F1F772}</a:tableStyleId>
              </a:tblPr>
              <a:tblGrid>
                <a:gridCol w="681246">
                  <a:extLst>
                    <a:ext uri="{9D8B030D-6E8A-4147-A177-3AD203B41FA5}">
                      <a16:colId xmlns:a16="http://schemas.microsoft.com/office/drawing/2014/main" val="3877049531"/>
                    </a:ext>
                  </a:extLst>
                </a:gridCol>
                <a:gridCol w="726718">
                  <a:extLst>
                    <a:ext uri="{9D8B030D-6E8A-4147-A177-3AD203B41FA5}">
                      <a16:colId xmlns:a16="http://schemas.microsoft.com/office/drawing/2014/main" val="3606947987"/>
                    </a:ext>
                  </a:extLst>
                </a:gridCol>
                <a:gridCol w="692308">
                  <a:extLst>
                    <a:ext uri="{9D8B030D-6E8A-4147-A177-3AD203B41FA5}">
                      <a16:colId xmlns:a16="http://schemas.microsoft.com/office/drawing/2014/main" val="906690521"/>
                    </a:ext>
                  </a:extLst>
                </a:gridCol>
                <a:gridCol w="689439">
                  <a:extLst>
                    <a:ext uri="{9D8B030D-6E8A-4147-A177-3AD203B41FA5}">
                      <a16:colId xmlns:a16="http://schemas.microsoft.com/office/drawing/2014/main" val="1583169453"/>
                    </a:ext>
                  </a:extLst>
                </a:gridCol>
                <a:gridCol w="689439">
                  <a:extLst>
                    <a:ext uri="{9D8B030D-6E8A-4147-A177-3AD203B41FA5}">
                      <a16:colId xmlns:a16="http://schemas.microsoft.com/office/drawing/2014/main" val="4204245314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Cluster Label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Lng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8560958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Dalcello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Ice Cream Shop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-12.125442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-76.98328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330255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Il Piccolo Pomodoro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Italian Restaurant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-12.124636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-76.98372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840736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Tierra Santa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Middle Eastern Restaurant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-12.125327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-76.983209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710209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La Verdad de la Milanesa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Restaurant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-12.124947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-76.983864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5191993"/>
                  </a:ext>
                </a:extLst>
              </a:tr>
            </a:tbl>
          </a:graphicData>
        </a:graphic>
      </p:graphicFrame>
      <p:sp>
        <p:nvSpPr>
          <p:cNvPr id="5" name="Flecha derecha 4"/>
          <p:cNvSpPr/>
          <p:nvPr/>
        </p:nvSpPr>
        <p:spPr>
          <a:xfrm>
            <a:off x="5163671" y="2162287"/>
            <a:ext cx="236668" cy="1570617"/>
          </a:xfrm>
          <a:prstGeom prst="rightArrow">
            <a:avLst/>
          </a:prstGeom>
          <a:solidFill>
            <a:srgbClr val="FF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791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DISCUSION</a:t>
            </a:r>
            <a:endParaRPr dirty="0"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Marcador de texto 2"/>
          <p:cNvSpPr txBox="1">
            <a:spLocks/>
          </p:cNvSpPr>
          <p:nvPr/>
        </p:nvSpPr>
        <p:spPr>
          <a:xfrm>
            <a:off x="4791584" y="1372100"/>
            <a:ext cx="4313816" cy="224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dirty="0"/>
              <a:t>Now with the results obtained, we can note that there are 3 large commercial balloons that make up a small part of Santiago de </a:t>
            </a:r>
            <a:r>
              <a:rPr lang="en-US" dirty="0" err="1"/>
              <a:t>Surco</a:t>
            </a:r>
            <a:r>
              <a:rPr lang="en-US" dirty="0"/>
              <a:t>. In this way, you can have a clearer idea of where to open the business. A very key option to open it at a point where it is adjacent to the groups or what is most acceptable by affinity to each group.</a:t>
            </a:r>
          </a:p>
        </p:txBody>
      </p:sp>
      <p:sp>
        <p:nvSpPr>
          <p:cNvPr id="9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18</a:t>
            </a:r>
            <a:endParaRPr dirty="0"/>
          </a:p>
        </p:txBody>
      </p:sp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177178" y="1512495"/>
            <a:ext cx="4491640" cy="3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820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Marcador de texto 2"/>
          <p:cNvSpPr txBox="1">
            <a:spLocks/>
          </p:cNvSpPr>
          <p:nvPr/>
        </p:nvSpPr>
        <p:spPr>
          <a:xfrm>
            <a:off x="663006" y="1866952"/>
            <a:ext cx="7739179" cy="224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 algn="ctr">
              <a:buNone/>
            </a:pPr>
            <a:r>
              <a:rPr lang="en-US" b="1" i="1" dirty="0">
                <a:solidFill>
                  <a:srgbClr val="FF9800"/>
                </a:solidFill>
              </a:rPr>
              <a:t>I</a:t>
            </a:r>
            <a:r>
              <a:rPr lang="en-US" b="1" i="1" dirty="0" smtClean="0">
                <a:solidFill>
                  <a:srgbClr val="FF9800"/>
                </a:solidFill>
              </a:rPr>
              <a:t>t </a:t>
            </a:r>
            <a:r>
              <a:rPr lang="en-US" b="1" i="1" dirty="0">
                <a:solidFill>
                  <a:srgbClr val="FF9800"/>
                </a:solidFill>
              </a:rPr>
              <a:t>can be concluded that advanced analytical tools are very enriching. Taking this case in specific, the location of a business is a key aspect that can define the success or failure of a business. That is why the constant alternatives that exist in the market to solve the problem. What has been exposed is one of the forms</a:t>
            </a:r>
          </a:p>
        </p:txBody>
      </p:sp>
      <p:sp>
        <p:nvSpPr>
          <p:cNvPr id="9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6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800"/>
                </a:solidFill>
              </a:rPr>
              <a:t>THANKS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INDEX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s-PE" dirty="0" err="1" smtClean="0"/>
              <a:t>Introduction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s-PE" dirty="0" smtClean="0"/>
              <a:t>Business </a:t>
            </a:r>
            <a:r>
              <a:rPr lang="es-PE" dirty="0" err="1" smtClean="0"/>
              <a:t>Problem</a:t>
            </a:r>
            <a:endParaRPr dirty="0" smtClean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s-PE" dirty="0" smtClean="0"/>
              <a:t>Data </a:t>
            </a:r>
            <a:r>
              <a:rPr lang="es-PE" dirty="0" err="1" smtClean="0"/>
              <a:t>acquisition</a:t>
            </a:r>
            <a:endParaRPr lang="es-PE" dirty="0" smtClean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s-PE" dirty="0" err="1" smtClean="0"/>
              <a:t>Methodology</a:t>
            </a:r>
            <a:endParaRPr lang="es-PE" dirty="0" smtClean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s-PE" dirty="0" err="1" smtClean="0"/>
              <a:t>Results</a:t>
            </a:r>
            <a:endParaRPr lang="es-PE" dirty="0" smtClean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s-PE" dirty="0" err="1" smtClean="0"/>
              <a:t>Conclusion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INTRODUCTION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56600" y="4634262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90;p12"/>
          <p:cNvSpPr txBox="1">
            <a:spLocks noGrp="1"/>
          </p:cNvSpPr>
          <p:nvPr>
            <p:ph type="body" idx="2"/>
          </p:nvPr>
        </p:nvSpPr>
        <p:spPr>
          <a:xfrm>
            <a:off x="358733" y="1457187"/>
            <a:ext cx="2414091" cy="2623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dirty="0" smtClean="0"/>
              <a:t>The </a:t>
            </a:r>
            <a:r>
              <a:rPr lang="en-US" dirty="0"/>
              <a:t>success of a business depends a lot on its location. The street, the orientation and the views are fundamental. But so is the economic activity that is in the vicinity.</a:t>
            </a:r>
            <a:endParaRPr lang="es-PE" sz="1200" b="1" dirty="0">
              <a:solidFill>
                <a:srgbClr val="FF9800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162389" y="1387003"/>
            <a:ext cx="8842917" cy="2978744"/>
          </a:xfrm>
          <a:prstGeom prst="roundRect">
            <a:avLst/>
          </a:prstGeom>
          <a:noFill/>
          <a:ln w="28575">
            <a:solidFill>
              <a:srgbClr val="3F5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ángulo redondeado 56"/>
          <p:cNvSpPr/>
          <p:nvPr/>
        </p:nvSpPr>
        <p:spPr>
          <a:xfrm>
            <a:off x="5142155" y="1580359"/>
            <a:ext cx="3494248" cy="2613049"/>
          </a:xfrm>
          <a:prstGeom prst="roundRect">
            <a:avLst/>
          </a:prstGeom>
          <a:noFill/>
          <a:ln w="285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ELEGIR UBICACION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4" t="1149" r="9284" b="-1149"/>
          <a:stretch/>
        </p:blipFill>
        <p:spPr bwMode="auto">
          <a:xfrm>
            <a:off x="5391942" y="1990154"/>
            <a:ext cx="2989211" cy="176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Google Shape;190;p12"/>
          <p:cNvSpPr txBox="1">
            <a:spLocks noGrp="1"/>
          </p:cNvSpPr>
          <p:nvPr>
            <p:ph type="body" idx="2"/>
          </p:nvPr>
        </p:nvSpPr>
        <p:spPr>
          <a:xfrm>
            <a:off x="2969168" y="1457186"/>
            <a:ext cx="1869999" cy="2623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FF9800"/>
                </a:solidFill>
              </a:rPr>
              <a:t>A very important decision, after having chosen the product you will sell, is the geographical place where you will offer it</a:t>
            </a:r>
            <a:r>
              <a:rPr lang="en-US" dirty="0" smtClean="0">
                <a:solidFill>
                  <a:srgbClr val="FF9800"/>
                </a:solidFill>
              </a:rPr>
              <a:t>.</a:t>
            </a:r>
            <a:endParaRPr lang="es-PE" sz="1200" b="1" dirty="0">
              <a:solidFill>
                <a:srgbClr val="FF9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PROBLEM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99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BUSINESS PROBLEM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457" y="2189046"/>
            <a:ext cx="4883971" cy="27243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dirty="0">
                <a:solidFill>
                  <a:srgbClr val="FF9800"/>
                </a:solidFill>
              </a:rPr>
              <a:t>Is there a tool or solution that helps entrepreneurs define the location of their business</a:t>
            </a:r>
            <a:r>
              <a:rPr lang="en-US" dirty="0" smtClean="0">
                <a:solidFill>
                  <a:srgbClr val="FF9800"/>
                </a:solidFill>
              </a:rPr>
              <a:t>?</a:t>
            </a:r>
            <a:endParaRPr lang="es-PE" dirty="0"/>
          </a:p>
          <a:p>
            <a:r>
              <a:rPr lang="en-US" dirty="0"/>
              <a:t>For this case, we will focus on a group of entrepreneurs who decide to open a pastry shop in Santiago de </a:t>
            </a:r>
            <a:r>
              <a:rPr lang="en-US" dirty="0" err="1"/>
              <a:t>Surco</a:t>
            </a:r>
            <a:r>
              <a:rPr lang="en-US" dirty="0"/>
              <a:t> - Lima, Peru.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8" name="Google Shape;248;p17"/>
          <p:cNvSpPr txBox="1">
            <a:spLocks/>
          </p:cNvSpPr>
          <p:nvPr/>
        </p:nvSpPr>
        <p:spPr>
          <a:xfrm>
            <a:off x="2205935" y="1389977"/>
            <a:ext cx="1950400" cy="91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PE" sz="4000" dirty="0" err="1" smtClean="0">
                <a:solidFill>
                  <a:srgbClr val="FF9800"/>
                </a:solidFill>
              </a:rPr>
              <a:t>Goal</a:t>
            </a:r>
            <a:endParaRPr lang="en-US" sz="4000" dirty="0">
              <a:solidFill>
                <a:srgbClr val="FF98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292519" y="1798044"/>
            <a:ext cx="3594774" cy="2464718"/>
          </a:xfrm>
          <a:prstGeom prst="roundRect">
            <a:avLst/>
          </a:prstGeom>
          <a:noFill/>
          <a:ln w="285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para ELEGIR UBICACION DE NEGO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21" y="1967714"/>
            <a:ext cx="3173804" cy="21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ATA ACQUISITION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466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DATA ACQUISITION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9122" y="1630184"/>
            <a:ext cx="3378300" cy="2724300"/>
          </a:xfrm>
        </p:spPr>
        <p:txBody>
          <a:bodyPr/>
          <a:lstStyle/>
          <a:p>
            <a:pPr marL="101600" indent="0">
              <a:buNone/>
            </a:pPr>
            <a:r>
              <a:rPr lang="es-PE" dirty="0" err="1" smtClean="0"/>
              <a:t>Some</a:t>
            </a:r>
            <a:r>
              <a:rPr lang="es-PE" dirty="0" smtClean="0"/>
              <a:t> </a:t>
            </a:r>
            <a:r>
              <a:rPr lang="es-PE" dirty="0" err="1" smtClean="0"/>
              <a:t>information</a:t>
            </a:r>
            <a:endParaRPr lang="es-PE" dirty="0" smtClean="0"/>
          </a:p>
          <a:p>
            <a:r>
              <a:rPr lang="es-PE" dirty="0" err="1" smtClean="0"/>
              <a:t>Latitude</a:t>
            </a:r>
            <a:endParaRPr lang="es-PE" dirty="0" smtClean="0"/>
          </a:p>
          <a:p>
            <a:r>
              <a:rPr lang="es-PE" dirty="0" err="1" smtClean="0"/>
              <a:t>Longitude</a:t>
            </a:r>
            <a:endParaRPr lang="es-PE" dirty="0" smtClean="0"/>
          </a:p>
          <a:p>
            <a:r>
              <a:rPr lang="es-PE" dirty="0" err="1" smtClean="0"/>
              <a:t>Address</a:t>
            </a:r>
            <a:endParaRPr lang="es-PE" dirty="0" smtClean="0"/>
          </a:p>
          <a:p>
            <a:r>
              <a:rPr lang="es-PE" dirty="0" err="1" smtClean="0"/>
              <a:t>Categories</a:t>
            </a:r>
            <a:endParaRPr lang="es-PE" dirty="0" smtClean="0"/>
          </a:p>
          <a:p>
            <a:r>
              <a:rPr lang="es-PE" dirty="0" smtClean="0"/>
              <a:t>Country</a:t>
            </a:r>
            <a:endParaRPr lang="es-PE" dirty="0" smtClean="0"/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Resultado de imagen para Four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00" y="1630184"/>
            <a:ext cx="4847000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2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733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544</Words>
  <Application>Microsoft Office PowerPoint</Application>
  <PresentationFormat>Presentación en pantalla (16:9)</PresentationFormat>
  <Paragraphs>148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Roboto Condensed Light</vt:lpstr>
      <vt:lpstr>Arial</vt:lpstr>
      <vt:lpstr>Times New Roman</vt:lpstr>
      <vt:lpstr>Arvo</vt:lpstr>
      <vt:lpstr>Roboto Condensed</vt:lpstr>
      <vt:lpstr>Calibri</vt:lpstr>
      <vt:lpstr>Salerio template</vt:lpstr>
      <vt:lpstr>Final Project</vt:lpstr>
      <vt:lpstr>INDEX</vt:lpstr>
      <vt:lpstr>INTRODUCTION</vt:lpstr>
      <vt:lpstr>INTRODUCTION</vt:lpstr>
      <vt:lpstr>BUSINESS PROBLEM</vt:lpstr>
      <vt:lpstr>BUSINESS PROBLEM</vt:lpstr>
      <vt:lpstr>DATA ACQUISITION</vt:lpstr>
      <vt:lpstr>DATA ACQUISITION</vt:lpstr>
      <vt:lpstr>METHODOLOGY</vt:lpstr>
      <vt:lpstr>METHODOLOGY</vt:lpstr>
      <vt:lpstr>RESULTS</vt:lpstr>
      <vt:lpstr>RESULTS</vt:lpstr>
      <vt:lpstr>RESULTS</vt:lpstr>
      <vt:lpstr>DISCUSION</vt:lpstr>
      <vt:lpstr>DISCUSION</vt:lpstr>
      <vt:lpstr>CONCLUSION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SELECCIÓN – Breca Data Science Community</dc:title>
  <dc:creator>Ronald</dc:creator>
  <cp:lastModifiedBy>anthony wilder alarcon aguirre</cp:lastModifiedBy>
  <cp:revision>50</cp:revision>
  <dcterms:modified xsi:type="dcterms:W3CDTF">2019-02-23T05:27:17Z</dcterms:modified>
</cp:coreProperties>
</file>