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FDB19-4872-4C6C-ADCB-A036ACCF039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62741-090D-497F-AD2F-54ACC400A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7329-8CE9-4B2B-912B-C9183BDB9DF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23A3D-CDDE-4052-9BF0-E296365EAF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D1E67-4F78-4E52-AC7C-B3F1470CC2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Yuan Lukito, S.Kom., M.Cs | http://lecturer.ukdw.ac.id/yuan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578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143001"/>
            <a:ext cx="6400800" cy="2457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657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FTI UKDW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8653-67C0-4E82-BC59-C2BCA9EA8B78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5435-9DD8-422D-8C05-D9FC49FB4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Lato" pitchFamily="34" charset="0"/>
          <a:ea typeface="Lato" pitchFamily="34" charset="0"/>
          <a:cs typeface="Lato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oboto" pitchFamily="2" charset="0"/>
          <a:ea typeface="Roboto" pitchFamily="2" charset="0"/>
          <a:cs typeface="Roboto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Roboto" pitchFamily="2" charset="0"/>
          <a:ea typeface="Roboto" pitchFamily="2" charset="0"/>
          <a:cs typeface="Roboto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Roboto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Roboto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Roboto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we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nny.sebastian@ti.ukdw.ac.i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igniter.com/user_guide/" TargetMode="External"/><Relationship Id="rId2" Type="http://schemas.openxmlformats.org/officeDocument/2006/relationships/hyperlink" Target="http://www.w3.org/standards/webdesig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772400" cy="1374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Perkuliahan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743200"/>
            <a:ext cx="6858000" cy="170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 (TIW213)</a:t>
            </a:r>
            <a:br>
              <a:rPr lang="en-US" dirty="0" smtClean="0"/>
            </a:br>
            <a:r>
              <a:rPr lang="en-US" dirty="0" smtClean="0"/>
              <a:t>Semester </a:t>
            </a:r>
            <a:r>
              <a:rPr lang="en-US" dirty="0" err="1" smtClean="0"/>
              <a:t>Genap</a:t>
            </a:r>
            <a:r>
              <a:rPr lang="en-US" dirty="0" smtClean="0"/>
              <a:t> 2016/2017</a:t>
            </a:r>
          </a:p>
          <a:p>
            <a:endParaRPr lang="en-US" dirty="0" smtClean="0"/>
          </a:p>
          <a:p>
            <a:r>
              <a:rPr lang="en-US" dirty="0" smtClean="0"/>
              <a:t>Danny Sebastian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-1628"/>
            <a:ext cx="9144000" cy="231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0" y="2133600"/>
            <a:ext cx="6858000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err="1" smtClean="0"/>
              <a:t>Pertemuan</a:t>
            </a:r>
            <a:r>
              <a:rPr lang="en-US" b="1" u="sng" dirty="0" smtClean="0"/>
              <a:t> - 01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8101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id-ID" dirty="0" smtClean="0"/>
              <a:t>-2</a:t>
            </a:r>
            <a:r>
              <a:rPr lang="en-US" dirty="0" smtClean="0"/>
              <a:t> (</a:t>
            </a:r>
            <a:r>
              <a:rPr lang="en-US" dirty="0" err="1" smtClean="0"/>
              <a:t>Kelas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2603"/>
            <a:ext cx="7886700" cy="5103748"/>
          </a:xfrm>
        </p:spPr>
        <p:txBody>
          <a:bodyPr>
            <a:normAutofit/>
          </a:bodyPr>
          <a:lstStyle/>
          <a:p>
            <a:r>
              <a:rPr lang="id-ID" dirty="0" smtClean="0"/>
              <a:t>Tidak ada remedi di akhir kuliah</a:t>
            </a:r>
          </a:p>
          <a:p>
            <a:r>
              <a:rPr lang="id-ID" dirty="0" smtClean="0"/>
              <a:t>Tidak ada tugas tambahan apapun di akhir kuliah</a:t>
            </a:r>
          </a:p>
          <a:p>
            <a:r>
              <a:rPr lang="id-ID" dirty="0" smtClean="0"/>
              <a:t>Keterlambatan maksimal 20 menit, lebih dari itu tidak usah masuk</a:t>
            </a:r>
          </a:p>
          <a:p>
            <a:r>
              <a:rPr lang="id-ID" dirty="0" smtClean="0"/>
              <a:t>Surat ijin eksepsional untuk TAS dilakukan di hari terakhir kuliah, di luar itu tidak dilayani (salah satu dosen OK &amp; dosen wali)</a:t>
            </a:r>
          </a:p>
          <a:p>
            <a:r>
              <a:rPr lang="id-ID" b="1" dirty="0" smtClean="0"/>
              <a:t>Berbuat curang = E!!</a:t>
            </a:r>
          </a:p>
          <a:p>
            <a:endParaRPr lang="id-ID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2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id-ID" dirty="0" smtClean="0"/>
              <a:t> 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68758767"/>
              </p:ext>
            </p:extLst>
          </p:nvPr>
        </p:nvGraphicFramePr>
        <p:xfrm>
          <a:off x="731837" y="1237107"/>
          <a:ext cx="5135563" cy="4394200"/>
        </p:xfrm>
        <a:graphic>
          <a:graphicData uri="http://schemas.openxmlformats.org/drawingml/2006/table">
            <a:tbl>
              <a:tblPr/>
              <a:tblGrid>
                <a:gridCol w="37893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Elemen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Penilaian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Bobot (%)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Tugas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Project (</a:t>
                      </a:r>
                      <a:r>
                        <a:rPr lang="en-US" sz="2000" b="1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Kelompok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)</a:t>
                      </a:r>
                      <a:endParaRPr lang="id-ID" sz="2000" b="1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Presentasi Ide</a:t>
                      </a:r>
                      <a:r>
                        <a:rPr lang="id-ID" sz="2000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endParaRPr lang="id-ID" sz="2000" baseline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Presentasi Progress</a:t>
                      </a:r>
                      <a:endParaRPr lang="id-ID" sz="2000" baseline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Presentasi </a:t>
                      </a:r>
                      <a:r>
                        <a:rPr lang="id-ID" sz="2000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Akhir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0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Praktikum</a:t>
                      </a: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Lab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Test Tengah Semester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Test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Akhir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Semester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Bonus </a:t>
                      </a:r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Proyek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Total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r>
                        <a:rPr lang="id-ID" sz="2000" b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r>
                        <a:rPr lang="en-US" sz="2000" b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11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TTS </a:t>
            </a:r>
            <a:r>
              <a:rPr lang="en-US" dirty="0" err="1" smtClean="0"/>
              <a:t>dan</a:t>
            </a:r>
            <a:r>
              <a:rPr lang="en-US" dirty="0" smtClean="0"/>
              <a:t> 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tercetak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/>
              <a:t> </a:t>
            </a:r>
            <a:r>
              <a:rPr lang="en-US" dirty="0" smtClean="0"/>
              <a:t>(Open book),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(No electronics)</a:t>
            </a:r>
          </a:p>
          <a:p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diujikan</a:t>
            </a:r>
            <a:endParaRPr lang="en-US" dirty="0" smtClean="0"/>
          </a:p>
          <a:p>
            <a:pPr lvl="1"/>
            <a:r>
              <a:rPr lang="en-US" dirty="0" smtClean="0"/>
              <a:t>TTS: </a:t>
            </a:r>
            <a:r>
              <a:rPr lang="en-US" dirty="0" err="1" smtClean="0"/>
              <a:t>Pertemuan</a:t>
            </a:r>
            <a:r>
              <a:rPr lang="en-US" dirty="0" smtClean="0"/>
              <a:t> 01 – 07 </a:t>
            </a:r>
          </a:p>
          <a:p>
            <a:pPr lvl="1"/>
            <a:r>
              <a:rPr lang="en-US" dirty="0" smtClean="0"/>
              <a:t>TAS: </a:t>
            </a:r>
            <a:r>
              <a:rPr lang="en-US" dirty="0" err="1" smtClean="0"/>
              <a:t>Pertemuan</a:t>
            </a:r>
            <a:r>
              <a:rPr lang="en-US" dirty="0" smtClean="0"/>
              <a:t> 01 – 14</a:t>
            </a:r>
          </a:p>
          <a:p>
            <a:endParaRPr lang="en-US" dirty="0"/>
          </a:p>
          <a:p>
            <a:r>
              <a:rPr lang="en-US" dirty="0" err="1" smtClean="0"/>
              <a:t>Permintaan</a:t>
            </a:r>
            <a:r>
              <a:rPr lang="en-US" dirty="0" smtClean="0"/>
              <a:t> TTS/TAS </a:t>
            </a:r>
            <a:r>
              <a:rPr lang="en-US" dirty="0" err="1" smtClean="0"/>
              <a:t>susulan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dilayani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paling </a:t>
            </a:r>
            <a:r>
              <a:rPr lang="en-US" dirty="0" err="1" smtClean="0"/>
              <a:t>lambat</a:t>
            </a:r>
            <a:r>
              <a:rPr lang="en-US" dirty="0" smtClean="0"/>
              <a:t> 1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TTS/TAS</a:t>
            </a:r>
          </a:p>
          <a:p>
            <a:pPr lvl="1"/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endParaRPr lang="en-US" dirty="0" smtClean="0"/>
          </a:p>
          <a:p>
            <a:pPr lvl="1"/>
            <a:r>
              <a:rPr lang="en-US" dirty="0" err="1" smtClean="0"/>
              <a:t>Berdiskusi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susulan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72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Project</a:t>
            </a:r>
            <a:r>
              <a:rPr lang="id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2603"/>
            <a:ext cx="7886700" cy="5103748"/>
          </a:xfrm>
        </p:spPr>
        <p:txBody>
          <a:bodyPr>
            <a:normAutofit/>
          </a:bodyPr>
          <a:lstStyle/>
          <a:p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berkelompok</a:t>
            </a:r>
            <a:endParaRPr lang="en-US" dirty="0" smtClean="0"/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beranggotakan</a:t>
            </a:r>
            <a:r>
              <a:rPr lang="en-US" dirty="0" smtClean="0"/>
              <a:t> 4 orang</a:t>
            </a:r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hosting gratis di Server TI</a:t>
            </a:r>
            <a:endParaRPr lang="id-ID" dirty="0" smtClean="0"/>
          </a:p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 smtClean="0"/>
          </a:p>
          <a:p>
            <a:pPr lvl="1"/>
            <a:r>
              <a:rPr lang="en-US" dirty="0" smtClean="0"/>
              <a:t>Multi-user &amp; Multi-role</a:t>
            </a:r>
          </a:p>
          <a:p>
            <a:pPr lvl="1"/>
            <a:r>
              <a:rPr lang="en-US" dirty="0" smtClean="0"/>
              <a:t>Pure PHP </a:t>
            </a:r>
            <a:r>
              <a:rPr lang="en-US" dirty="0" err="1" smtClean="0"/>
              <a:t>tanpa</a:t>
            </a:r>
            <a:r>
              <a:rPr lang="en-US" dirty="0" smtClean="0"/>
              <a:t> framework,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 JS library, CSS library</a:t>
            </a:r>
          </a:p>
          <a:p>
            <a:pPr lvl="1"/>
            <a:r>
              <a:rPr lang="en-US" dirty="0" smtClean="0"/>
              <a:t>HTML 5, CSS 3</a:t>
            </a:r>
          </a:p>
          <a:p>
            <a:pPr lvl="1"/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 Database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SVN/</a:t>
            </a:r>
            <a:r>
              <a:rPr lang="en-US" dirty="0" err="1" smtClean="0"/>
              <a:t>Git</a:t>
            </a:r>
            <a:r>
              <a:rPr lang="en-US" dirty="0" smtClean="0"/>
              <a:t>/Mercurial (</a:t>
            </a:r>
            <a:r>
              <a:rPr lang="en-US" dirty="0" err="1" smtClean="0"/>
              <a:t>disarankan</a:t>
            </a:r>
            <a:r>
              <a:rPr lang="en-US" dirty="0" smtClean="0"/>
              <a:t>: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0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Tugas Project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 smtClean="0"/>
              <a:t>E-commerce</a:t>
            </a:r>
            <a:r>
              <a:rPr lang="id-ID" dirty="0" smtClean="0"/>
              <a:t> (transaksional)</a:t>
            </a:r>
          </a:p>
          <a:p>
            <a:r>
              <a:rPr lang="id-ID" dirty="0" err="1" smtClean="0"/>
              <a:t>Profile</a:t>
            </a:r>
            <a:r>
              <a:rPr lang="id-ID" dirty="0" smtClean="0"/>
              <a:t> perusahaan</a:t>
            </a:r>
          </a:p>
          <a:p>
            <a:r>
              <a:rPr lang="id-ID" dirty="0" err="1" smtClean="0"/>
              <a:t>Web</a:t>
            </a:r>
            <a:r>
              <a:rPr lang="id-ID" dirty="0" smtClean="0"/>
              <a:t> Layanan Kampus</a:t>
            </a:r>
          </a:p>
          <a:p>
            <a:r>
              <a:rPr lang="id-ID" dirty="0" smtClean="0"/>
              <a:t>Mini </a:t>
            </a:r>
            <a:r>
              <a:rPr lang="id-ID" dirty="0" err="1" smtClean="0"/>
              <a:t>social</a:t>
            </a:r>
            <a:r>
              <a:rPr lang="id-ID" dirty="0" smtClean="0"/>
              <a:t> media / komunitas</a:t>
            </a:r>
          </a:p>
          <a:p>
            <a:r>
              <a:rPr lang="id-ID" dirty="0" err="1" smtClean="0"/>
              <a:t>Web</a:t>
            </a:r>
            <a:r>
              <a:rPr lang="id-ID" dirty="0" smtClean="0"/>
              <a:t> </a:t>
            </a:r>
            <a:r>
              <a:rPr lang="id-ID" dirty="0" err="1" smtClean="0"/>
              <a:t>utility</a:t>
            </a:r>
            <a:endParaRPr lang="id-ID" dirty="0" smtClean="0"/>
          </a:p>
          <a:p>
            <a:r>
              <a:rPr lang="id-ID" dirty="0" smtClean="0"/>
              <a:t>Online </a:t>
            </a:r>
            <a:r>
              <a:rPr lang="id-ID" dirty="0" err="1" smtClean="0"/>
              <a:t>games</a:t>
            </a:r>
            <a:endParaRPr lang="id-ID" dirty="0" smtClean="0"/>
          </a:p>
          <a:p>
            <a:r>
              <a:rPr lang="id-ID" dirty="0" err="1" smtClean="0"/>
              <a:t>Wiki</a:t>
            </a:r>
            <a:r>
              <a:rPr lang="id-ID" dirty="0" smtClean="0"/>
              <a:t> </a:t>
            </a:r>
            <a:r>
              <a:rPr lang="id-ID" dirty="0" err="1" smtClean="0"/>
              <a:t>clone</a:t>
            </a:r>
            <a:endParaRPr lang="id-ID" dirty="0" smtClean="0"/>
          </a:p>
          <a:p>
            <a:r>
              <a:rPr lang="id-ID" dirty="0" err="1" smtClean="0"/>
              <a:t>Blog</a:t>
            </a:r>
            <a:r>
              <a:rPr lang="id-ID" dirty="0" smtClean="0"/>
              <a:t> / </a:t>
            </a:r>
            <a:r>
              <a:rPr lang="id-ID" dirty="0" err="1" smtClean="0"/>
              <a:t>news</a:t>
            </a:r>
            <a:endParaRPr lang="id-ID" dirty="0" smtClean="0"/>
          </a:p>
          <a:p>
            <a:r>
              <a:rPr lang="id-ID" dirty="0" smtClean="0"/>
              <a:t>Web Portofolio / show case </a:t>
            </a:r>
            <a:endParaRPr lang="en-US" dirty="0" smtClean="0"/>
          </a:p>
          <a:p>
            <a:r>
              <a:rPr lang="en-US" dirty="0" smtClean="0"/>
              <a:t>Web Dashboard 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5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Project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Keterangan Project</a:t>
            </a:r>
          </a:p>
          <a:p>
            <a:pPr lvl="1"/>
            <a:r>
              <a:rPr lang="id-ID" sz="2800" dirty="0" smtClean="0"/>
              <a:t>Presentasi Ide: mempresentasikan ide topik yang dipilih, fitur dasar &amp; tambahan, rancangan use case, rancangan UI, rancangan DB</a:t>
            </a:r>
          </a:p>
          <a:p>
            <a:pPr lvl="1"/>
            <a:r>
              <a:rPr lang="id-ID" sz="2800" dirty="0" smtClean="0"/>
              <a:t>Presentasi Progress: semua halaman statis sudah ada (HTML+CSS) dan interaksinya, contoh data pada db sudah ada</a:t>
            </a:r>
          </a:p>
          <a:p>
            <a:pPr lvl="1"/>
            <a:r>
              <a:rPr lang="id-ID" sz="2800" dirty="0" smtClean="0"/>
              <a:t>Presentasi Akhir: halaman dinamis dan fitur semua sudah dibuat sesuai yang dijanjikan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UKDW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05" y="1464433"/>
            <a:ext cx="7694244" cy="44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80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1 (</a:t>
            </a:r>
            <a:r>
              <a:rPr lang="en-US" dirty="0" err="1" smtClean="0"/>
              <a:t>satu</a:t>
            </a:r>
            <a:r>
              <a:rPr lang="en-US" dirty="0" smtClean="0"/>
              <a:t>) kali </a:t>
            </a:r>
            <a:r>
              <a:rPr lang="en-US" dirty="0" err="1" smtClean="0"/>
              <a:t>seminggu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err="1" smtClean="0"/>
              <a:t>minggu</a:t>
            </a:r>
            <a:r>
              <a:rPr lang="en-US" b="1" dirty="0" smtClean="0"/>
              <a:t> ke-2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id-ID" dirty="0" smtClean="0"/>
              <a:t> (</a:t>
            </a:r>
            <a:r>
              <a:rPr lang="en-US" dirty="0" smtClean="0"/>
              <a:t>2 Feb 2017</a:t>
            </a:r>
            <a:r>
              <a:rPr lang="id-ID" dirty="0" smtClean="0"/>
              <a:t>)</a:t>
            </a:r>
            <a:endParaRPr lang="en-US" dirty="0" smtClean="0"/>
          </a:p>
          <a:p>
            <a:r>
              <a:rPr lang="id-ID" dirty="0" smtClean="0"/>
              <a:t>Syarat mengikuti praktikum adalah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id-ID" dirty="0" smtClean="0"/>
              <a:t>menyelesaikan</a:t>
            </a:r>
            <a:r>
              <a:rPr lang="en-US" dirty="0" smtClean="0"/>
              <a:t> HTML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CSS Course di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www.codecademy.com/learn/web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email </a:t>
            </a:r>
            <a:r>
              <a:rPr lang="en-US" b="1" dirty="0" smtClean="0"/>
              <a:t>@ti.ukdw.ac.id </a:t>
            </a:r>
            <a:endParaRPr lang="id-ID" b="1" dirty="0" smtClean="0"/>
          </a:p>
          <a:p>
            <a:pPr lvl="1"/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asisten</a:t>
            </a:r>
            <a:endParaRPr lang="en-US" dirty="0" smtClean="0"/>
          </a:p>
          <a:p>
            <a:pPr lvl="2"/>
            <a:r>
              <a:rPr lang="en-US" dirty="0" smtClean="0"/>
              <a:t>Akan </a:t>
            </a:r>
            <a:r>
              <a:rPr lang="en-US" dirty="0" err="1" smtClean="0"/>
              <a:t>dijadwalkan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(</a:t>
            </a:r>
            <a:r>
              <a:rPr lang="en-US" dirty="0" err="1" smtClean="0"/>
              <a:t>dapat</a:t>
            </a:r>
            <a:r>
              <a:rPr lang="en-US" smtClean="0"/>
              <a:t> point 5)</a:t>
            </a:r>
            <a:endParaRPr lang="en-US" dirty="0" smtClean="0"/>
          </a:p>
          <a:p>
            <a:r>
              <a:rPr lang="id-ID" dirty="0" smtClean="0"/>
              <a:t>Penilaian Praktikum:</a:t>
            </a:r>
          </a:p>
          <a:p>
            <a:pPr lvl="1"/>
            <a:r>
              <a:rPr lang="id-ID" dirty="0" smtClean="0"/>
              <a:t>Di setiap pertemuan terdapat tugas yang dikerjakan</a:t>
            </a:r>
          </a:p>
          <a:p>
            <a:pPr lvl="1"/>
            <a:r>
              <a:rPr lang="id-ID" dirty="0" smtClean="0"/>
              <a:t>Nilai ada di setiap pertemuan, ada 10 pertemuan =&gt; 100 point yang akan dikonversi menjadi 30 point kelas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2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UKDW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" y="1343338"/>
            <a:ext cx="8562983" cy="428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82444" y="66387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smtClean="0"/>
              <a:t>CodeAcademy</a:t>
            </a:r>
            <a:endParaRPr lang="id-ID" b="1"/>
          </a:p>
        </p:txBody>
      </p:sp>
    </p:spTree>
    <p:extLst>
      <p:ext uri="{BB962C8B-B14F-4D97-AF65-F5344CB8AC3E}">
        <p14:creationId xmlns:p14="http://schemas.microsoft.com/office/powerpoint/2010/main" xmlns="" val="10870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4" idx="1"/>
          </p:cNvCxnSpPr>
          <p:nvPr/>
        </p:nvCxnSpPr>
        <p:spPr>
          <a:xfrm>
            <a:off x="318855" y="450891"/>
            <a:ext cx="4710345" cy="6178509"/>
          </a:xfrm>
          <a:prstGeom prst="line">
            <a:avLst/>
          </a:prstGeom>
          <a:ln w="889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7263" y="339299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899775" y="1253699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1682486" y="2244299"/>
            <a:ext cx="762000" cy="76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0" name="Oval 9"/>
          <p:cNvSpPr/>
          <p:nvPr/>
        </p:nvSpPr>
        <p:spPr>
          <a:xfrm>
            <a:off x="2440330" y="3239871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381000"/>
            <a:ext cx="796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HTML</a:t>
            </a:r>
            <a:r>
              <a:rPr lang="id-ID" sz="3600" dirty="0" smtClean="0"/>
              <a:t> – 5</a:t>
            </a:r>
            <a:r>
              <a:rPr lang="en-US" sz="36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minggu</a:t>
            </a:r>
            <a:r>
              <a:rPr lang="en-US" dirty="0" smtClean="0"/>
              <a:t> #3, </a:t>
            </a:r>
            <a:r>
              <a:rPr lang="en-US" dirty="0" err="1" smtClean="0"/>
              <a:t>minggu</a:t>
            </a:r>
            <a:r>
              <a:rPr lang="en-US" dirty="0" smtClean="0"/>
              <a:t> #2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codeacademy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098535" y="4267200"/>
            <a:ext cx="762000" cy="76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1295400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CSS</a:t>
            </a:r>
            <a:r>
              <a:rPr lang="id-ID" sz="3600" dirty="0" smtClean="0"/>
              <a:t> Styling - 5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3857487" y="5292299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2209800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CSS Layout - 5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66" y="3276600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Javascript</a:t>
            </a:r>
            <a:r>
              <a:rPr lang="id-ID" sz="3600" dirty="0" smtClean="0"/>
              <a:t> - 5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4191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Jquery - 5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5257800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</a:t>
            </a:r>
            <a:r>
              <a:rPr lang="id-ID" sz="3600" b="1" dirty="0" smtClean="0"/>
              <a:t>roject 1 - 20</a:t>
            </a:r>
            <a:endParaRPr lang="en-US" sz="3600" b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254077" y="1484959"/>
            <a:ext cx="3575050" cy="955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PRAKTIKUM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5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/>
      <p:bldP spid="12" grpId="0" animBg="1"/>
      <p:bldP spid="13" grpId="0"/>
      <p:bldP spid="14" grpId="0" animBg="1"/>
      <p:bldP spid="16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Perkenalan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Danny Sebastian| Teknik Informatika UKDW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252603"/>
            <a:ext cx="7886700" cy="492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Danny Sebastian </a:t>
            </a:r>
            <a:r>
              <a:rPr lang="en-US" dirty="0" err="1" smtClean="0"/>
              <a:t>S.Kom</a:t>
            </a:r>
            <a:r>
              <a:rPr lang="en-US" dirty="0" smtClean="0"/>
              <a:t>., M.M., M.T.</a:t>
            </a:r>
          </a:p>
          <a:p>
            <a:pPr lvl="1"/>
            <a:r>
              <a:rPr lang="en-US" dirty="0" smtClean="0">
                <a:hlinkClick r:id="rId2"/>
              </a:rPr>
              <a:t>danny.sebastian@ti.ukdw.ac.id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endParaRPr lang="en-US" dirty="0" smtClean="0"/>
          </a:p>
          <a:p>
            <a:pPr lvl="1"/>
            <a:r>
              <a:rPr lang="en-US" dirty="0" smtClean="0"/>
              <a:t>Website Apps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id-ID" dirty="0" smtClean="0"/>
              <a:t>Enterprise Systems</a:t>
            </a:r>
            <a:endParaRPr lang="en-US" dirty="0" smtClean="0"/>
          </a:p>
          <a:p>
            <a:pPr lvl="1"/>
            <a:r>
              <a:rPr lang="en-US" dirty="0" smtClean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7464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rot="16200000" flipH="1">
            <a:off x="266700" y="1409700"/>
            <a:ext cx="3810000" cy="2819400"/>
          </a:xfrm>
          <a:prstGeom prst="line">
            <a:avLst/>
          </a:prstGeom>
          <a:ln w="889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808" y="970697"/>
            <a:ext cx="3352800" cy="1143000"/>
          </a:xfrm>
        </p:spPr>
        <p:txBody>
          <a:bodyPr/>
          <a:lstStyle/>
          <a:p>
            <a:r>
              <a:rPr lang="id-ID" b="1" dirty="0" smtClean="0"/>
              <a:t>PRAKTIKUM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07263" y="339299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899775" y="1253699"/>
            <a:ext cx="762000" cy="76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</a:t>
            </a:r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1682486" y="2244299"/>
            <a:ext cx="762000" cy="76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9</a:t>
            </a:r>
            <a:endParaRPr lang="en-US" sz="2800" b="1" dirty="0"/>
          </a:p>
        </p:txBody>
      </p:sp>
      <p:sp>
        <p:nvSpPr>
          <p:cNvPr id="10" name="Oval 9"/>
          <p:cNvSpPr/>
          <p:nvPr/>
        </p:nvSpPr>
        <p:spPr>
          <a:xfrm>
            <a:off x="2336800" y="3239871"/>
            <a:ext cx="865530" cy="762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10</a:t>
            </a:r>
            <a:endParaRPr lang="en-US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381000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/>
              <a:t>PHP 1 - 10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1226403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/>
              <a:t>PHP 2 - 10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66" y="3276600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Project 2 - 2</a:t>
            </a:r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286000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/>
              <a:t>PHP 3 - 10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4800600"/>
            <a:ext cx="346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Nilai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Praktikum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066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/>
      <p:bldP spid="16" grpId="0"/>
      <p:bldP spid="18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Practical Guide to Information Architecture </a:t>
            </a:r>
            <a:r>
              <a:rPr lang="en-US" dirty="0"/>
              <a:t>(Practical Guide Series), 2010, </a:t>
            </a:r>
            <a:br>
              <a:rPr lang="en-US" dirty="0"/>
            </a:br>
            <a:r>
              <a:rPr lang="en-US" dirty="0"/>
              <a:t>ISBN: </a:t>
            </a:r>
            <a:r>
              <a:rPr lang="en-US" dirty="0" smtClean="0"/>
              <a:t>978-0956174062</a:t>
            </a:r>
          </a:p>
          <a:p>
            <a:r>
              <a:rPr lang="en-US" b="1" dirty="0"/>
              <a:t>Programming World Wide Web 6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  <a:r>
              <a:rPr lang="en-US" dirty="0"/>
              <a:t>, 2010, ISBN: </a:t>
            </a:r>
            <a:r>
              <a:rPr lang="en-US" dirty="0" smtClean="0"/>
              <a:t>978-0132130813</a:t>
            </a:r>
          </a:p>
          <a:p>
            <a:r>
              <a:rPr lang="en-US" b="1" dirty="0"/>
              <a:t>Head First </a:t>
            </a:r>
            <a:r>
              <a:rPr lang="en-US" b="1" dirty="0" smtClean="0"/>
              <a:t>Series</a:t>
            </a:r>
            <a:r>
              <a:rPr lang="id-ID" dirty="0" smtClean="0"/>
              <a:t>:</a:t>
            </a:r>
            <a:endParaRPr lang="en-US" dirty="0"/>
          </a:p>
          <a:p>
            <a:pPr lvl="1"/>
            <a:r>
              <a:rPr lang="en-US" dirty="0"/>
              <a:t>HTML &amp; CSS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AJAX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Referensi</a:t>
            </a:r>
            <a:r>
              <a:rPr lang="en-US" b="1" dirty="0" smtClean="0"/>
              <a:t> Online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Web Design </a:t>
            </a:r>
            <a:r>
              <a:rPr lang="en-US" dirty="0"/>
              <a:t>&amp; Applications Standards</a:t>
            </a:r>
            <a:br>
              <a:rPr lang="en-US" dirty="0"/>
            </a:br>
            <a:r>
              <a:rPr lang="en-US" dirty="0">
                <a:hlinkClick r:id="rId2"/>
              </a:rPr>
              <a:t>http://www.w3.org/standards/webdesign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3"/>
              </a:rPr>
              <a:t>http://codeigniter.com/user_guide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63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Yuan Lukito, S.Kom., M.Cs | Teknik Informatika UKDW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4084" y="733142"/>
            <a:ext cx="2681265" cy="562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6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r>
              <a:rPr lang="id-ID" dirty="0" smtClean="0"/>
              <a:t> Hari 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2603"/>
            <a:ext cx="7886700" cy="510374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Kontrak</a:t>
            </a:r>
            <a:r>
              <a:rPr lang="en-US" dirty="0" smtClean="0"/>
              <a:t> Perkuliahan </a:t>
            </a:r>
            <a:r>
              <a:rPr lang="en-US" dirty="0" err="1" smtClean="0"/>
              <a:t>Pemrograman</a:t>
            </a:r>
            <a:r>
              <a:rPr lang="en-US" dirty="0" smtClean="0"/>
              <a:t> Web (TIW213)</a:t>
            </a:r>
          </a:p>
          <a:p>
            <a:pPr lvl="1"/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/>
              <a:t> </a:t>
            </a:r>
            <a:r>
              <a:rPr lang="en-US" dirty="0" err="1" smtClean="0"/>
              <a:t>Matakuliah</a:t>
            </a:r>
            <a:endParaRPr lang="en-US" dirty="0" smtClean="0"/>
          </a:p>
          <a:p>
            <a:pPr lvl="1"/>
            <a:r>
              <a:rPr lang="en-US" dirty="0" err="1" smtClean="0"/>
              <a:t>Silabus</a:t>
            </a:r>
            <a:endParaRPr lang="en-US" dirty="0" smtClean="0"/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Perkuliahan</a:t>
            </a:r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 smtClean="0"/>
          </a:p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Arsitektur</a:t>
            </a:r>
            <a:r>
              <a:rPr lang="en-US" dirty="0" smtClean="0"/>
              <a:t> Internet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  <a:p>
            <a:r>
              <a:rPr lang="en-US" dirty="0" smtClean="0"/>
              <a:t>Demo</a:t>
            </a:r>
          </a:p>
          <a:p>
            <a:pPr lvl="1"/>
            <a:r>
              <a:rPr lang="id-ID" dirty="0"/>
              <a:t>Demo aplikasi </a:t>
            </a:r>
            <a:r>
              <a:rPr lang="id-ID" dirty="0" smtClean="0"/>
              <a:t>Web </a:t>
            </a:r>
            <a:r>
              <a:rPr lang="en-US" dirty="0" smtClean="0"/>
              <a:t>Quotes Manager</a:t>
            </a:r>
          </a:p>
          <a:p>
            <a:pPr lvl="1"/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Web Server (</a:t>
            </a:r>
            <a:r>
              <a:rPr lang="en-US" dirty="0" err="1" smtClean="0"/>
              <a:t>Xampp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Demo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Bitbucket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kolaborasi</a:t>
            </a:r>
            <a:r>
              <a:rPr lang="en-US" dirty="0" smtClean="0"/>
              <a:t> </a:t>
            </a:r>
            <a:endParaRPr lang="id-ID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Sebastian| Teknik Informatika UKDW |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/>
              <a:t>Internet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smtClean="0"/>
              <a:t>Web</a:t>
            </a:r>
            <a:r>
              <a:rPr lang="en-US" dirty="0" smtClean="0"/>
              <a:t>, </a:t>
            </a:r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/>
              <a:t>pada</a:t>
            </a:r>
            <a:r>
              <a:rPr lang="en-US" b="1" dirty="0"/>
              <a:t> Web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merancang</a:t>
            </a:r>
            <a:r>
              <a:rPr lang="en-US" dirty="0"/>
              <a:t>, </a:t>
            </a:r>
            <a:r>
              <a:rPr lang="en-US" b="1" dirty="0" err="1"/>
              <a:t>mendesain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smtClean="0"/>
              <a:t>basis data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Web </a:t>
            </a:r>
            <a:r>
              <a:rPr lang="en-US" b="1" dirty="0" err="1" smtClean="0"/>
              <a:t>standar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Sebastian| Teknik Informatika UKDW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5987019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</a:t>
            </a:r>
            <a:r>
              <a:rPr lang="en-US" i="1" dirty="0" err="1" smtClean="0"/>
              <a:t>Buku</a:t>
            </a:r>
            <a:r>
              <a:rPr lang="en-US" i="1" dirty="0" smtClean="0"/>
              <a:t> </a:t>
            </a:r>
            <a:r>
              <a:rPr lang="en-US" i="1" dirty="0" err="1" smtClean="0"/>
              <a:t>Panduan</a:t>
            </a:r>
            <a:r>
              <a:rPr lang="en-US" i="1" dirty="0" smtClean="0"/>
              <a:t> </a:t>
            </a:r>
            <a:r>
              <a:rPr lang="en-US" i="1" dirty="0" err="1" smtClean="0"/>
              <a:t>Akademik</a:t>
            </a:r>
            <a:r>
              <a:rPr lang="en-US" i="1" dirty="0" smtClean="0"/>
              <a:t> </a:t>
            </a:r>
            <a:r>
              <a:rPr lang="en-US" i="1" dirty="0" err="1" smtClean="0"/>
              <a:t>Kurikulum</a:t>
            </a:r>
            <a:r>
              <a:rPr lang="en-US" i="1" dirty="0" smtClean="0"/>
              <a:t> 2011 </a:t>
            </a:r>
            <a:r>
              <a:rPr lang="en-US" i="1" dirty="0" err="1" smtClean="0"/>
              <a:t>Revisi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7215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Internet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id-ID" dirty="0" err="1" smtClean="0"/>
              <a:t>Web</a:t>
            </a:r>
            <a:r>
              <a:rPr lang="id-ID" dirty="0" smtClean="0"/>
              <a:t> Development </a:t>
            </a:r>
            <a:r>
              <a:rPr lang="id-ID" dirty="0" err="1" smtClean="0"/>
              <a:t>Workflow</a:t>
            </a:r>
            <a:r>
              <a:rPr lang="id-ID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 </a:t>
            </a:r>
            <a:r>
              <a:rPr lang="id-ID" dirty="0" smtClean="0"/>
              <a:t>statis dan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 </a:t>
            </a:r>
            <a:r>
              <a:rPr lang="en-US" dirty="0" err="1" smtClean="0"/>
              <a:t>menggunakan</a:t>
            </a:r>
            <a:r>
              <a:rPr lang="en-US" dirty="0" smtClean="0"/>
              <a:t> HTML, CSS, </a:t>
            </a:r>
            <a:r>
              <a:rPr lang="en-US" dirty="0" err="1" smtClean="0"/>
              <a:t>Javascript</a:t>
            </a:r>
            <a:r>
              <a:rPr lang="id-ID" dirty="0" smtClean="0"/>
              <a:t>, MySQL,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PHP</a:t>
            </a:r>
          </a:p>
          <a:p>
            <a:pPr lvl="1"/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Frameworks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jQuery, </a:t>
            </a:r>
            <a:r>
              <a:rPr lang="en-US" dirty="0" err="1" smtClean="0"/>
              <a:t>CodeIgniter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Bootstrap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41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(1)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67659922"/>
              </p:ext>
            </p:extLst>
          </p:nvPr>
        </p:nvGraphicFramePr>
        <p:xfrm>
          <a:off x="558801" y="1142999"/>
          <a:ext cx="7899399" cy="4866334"/>
        </p:xfrm>
        <a:graphic>
          <a:graphicData uri="http://schemas.openxmlformats.org/drawingml/2006/table">
            <a:tbl>
              <a:tblPr/>
              <a:tblGrid>
                <a:gridCol w="1282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396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6951"/>
              </a:tblGrid>
              <a:tr h="436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Minggu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Materi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Tanggal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Internet </a:t>
                      </a:r>
                      <a:r>
                        <a:rPr lang="en-US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</a:t>
                      </a: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(A+Y)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24-25/1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Hypertext Markup Language (HTML</a:t>
                      </a:r>
                      <a:r>
                        <a:rPr lang="en-US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(A)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31-1/1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47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Cascading Stylesheets (CSS) – </a:t>
                      </a: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(Y)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7-8/2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Cascading Stylesheets (CSS) – </a:t>
                      </a:r>
                      <a:r>
                        <a:rPr lang="en-US" sz="18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</a:t>
                      </a:r>
                      <a:r>
                        <a:rPr lang="en-US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(Y)</a:t>
                      </a:r>
                      <a:endParaRPr lang="en-US" sz="1800" b="1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14-15/2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65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Presentasi Ide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21-22/2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1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(A)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28/2-1/3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Jquery</a:t>
                      </a: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(Y)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7-8/3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61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24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13/3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07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* (2)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28777586"/>
              </p:ext>
            </p:extLst>
          </p:nvPr>
        </p:nvGraphicFramePr>
        <p:xfrm>
          <a:off x="628650" y="1279906"/>
          <a:ext cx="7867649" cy="4963668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35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7009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Minggu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Materi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Tanggal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PHP: Hypertext Preprocessor – </a:t>
                      </a:r>
                      <a:r>
                        <a:rPr lang="en-US" sz="18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Bagian</a:t>
                      </a:r>
                      <a:r>
                        <a:rPr lang="en-US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(A)</a:t>
                      </a:r>
                      <a:endParaRPr lang="id-ID" sz="1800" b="1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4/4 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id-ID" sz="18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29/3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PHP: Hypertext  Preprocessor –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Bagian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(A)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11/4</a:t>
                      </a:r>
                      <a:r>
                        <a:rPr lang="id-ID" sz="1800" b="1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– 4/4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PHP: Hypertext Preprocessor –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Bagian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(A)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18-19/4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Presentasi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800" b="1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Progress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25-26/4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PHP Frameworks –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Bagian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 (Y)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2-3/5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PHP Frameworks –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Bagian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 (Y)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9-10/5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b="1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Presentasi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800" b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16-17/5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09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2603"/>
            <a:ext cx="8058150" cy="4924360"/>
          </a:xfrm>
        </p:spPr>
        <p:txBody>
          <a:bodyPr/>
          <a:lstStyle/>
          <a:p>
            <a:r>
              <a:rPr lang="en-US" dirty="0" smtClean="0"/>
              <a:t>Perkuliahan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Tatap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</a:p>
          <a:p>
            <a:r>
              <a:rPr lang="en-US" err="1" smtClean="0"/>
              <a:t>Jadwal</a:t>
            </a:r>
            <a:r>
              <a:rPr lang="en-US" smtClean="0"/>
              <a:t> Kelas</a:t>
            </a:r>
            <a:r>
              <a:rPr lang="id-ID" smtClean="0"/>
              <a:t>:</a:t>
            </a:r>
          </a:p>
          <a:p>
            <a:pPr lvl="1"/>
            <a:r>
              <a:rPr lang="id-ID" smtClean="0"/>
              <a:t>Kelas B : Selasa, 10.30</a:t>
            </a:r>
          </a:p>
          <a:p>
            <a:pPr lvl="1"/>
            <a:r>
              <a:rPr lang="id-ID" smtClean="0"/>
              <a:t>Kelas C : Rabu, 07.30</a:t>
            </a:r>
            <a:endParaRPr lang="en-US" dirty="0"/>
          </a:p>
          <a:p>
            <a:r>
              <a:rPr lang="en-US" smtClean="0"/>
              <a:t>Jadwal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Perhatikan</a:t>
            </a:r>
            <a:r>
              <a:rPr lang="en-US" dirty="0" smtClean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grupnya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91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id-ID" dirty="0" smtClean="0"/>
              <a:t>-1</a:t>
            </a:r>
            <a:r>
              <a:rPr lang="en-US" dirty="0" smtClean="0"/>
              <a:t> (</a:t>
            </a:r>
            <a:r>
              <a:rPr lang="en-US" dirty="0" err="1" smtClean="0"/>
              <a:t>Kelas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2603"/>
            <a:ext cx="7886700" cy="5103748"/>
          </a:xfrm>
        </p:spPr>
        <p:txBody>
          <a:bodyPr>
            <a:normAutofit/>
          </a:bodyPr>
          <a:lstStyle/>
          <a:p>
            <a:r>
              <a:rPr lang="en-US" dirty="0" err="1" smtClean="0"/>
              <a:t>Harap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,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menghormati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menghargai</a:t>
            </a:r>
            <a:endParaRPr lang="en-US" dirty="0" smtClean="0"/>
          </a:p>
          <a:p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b="1" dirty="0" smtClean="0"/>
              <a:t>minimal</a:t>
            </a:r>
            <a:r>
              <a:rPr lang="en-US" dirty="0" smtClean="0"/>
              <a:t> 75% (11 </a:t>
            </a:r>
            <a:r>
              <a:rPr lang="en-US" dirty="0" err="1" smtClean="0"/>
              <a:t>pertemuan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Test </a:t>
            </a:r>
            <a:r>
              <a:rPr lang="en-US" dirty="0" err="1" smtClean="0"/>
              <a:t>Akhir</a:t>
            </a:r>
            <a:r>
              <a:rPr lang="en-US" dirty="0" smtClean="0"/>
              <a:t> Semester</a:t>
            </a:r>
          </a:p>
          <a:p>
            <a:r>
              <a:rPr lang="en-US" dirty="0" smtClean="0"/>
              <a:t>Bonus </a:t>
            </a:r>
            <a:r>
              <a:rPr lang="en-US" dirty="0" err="1" smtClean="0"/>
              <a:t>Proyek</a:t>
            </a:r>
            <a:r>
              <a:rPr lang="en-US" dirty="0" smtClean="0"/>
              <a:t> 10% (Optional)</a:t>
            </a:r>
          </a:p>
          <a:p>
            <a:r>
              <a:rPr lang="en-US" dirty="0" err="1" smtClean="0"/>
              <a:t>Berhalangan</a:t>
            </a:r>
            <a:r>
              <a:rPr lang="en-US" dirty="0" smtClean="0"/>
              <a:t> </a:t>
            </a:r>
            <a:r>
              <a:rPr lang="en-US" dirty="0" err="1" smtClean="0"/>
              <a:t>hadir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,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‘</a:t>
            </a:r>
            <a:r>
              <a:rPr lang="en-US" dirty="0" err="1" smtClean="0"/>
              <a:t>resmi</a:t>
            </a:r>
            <a:r>
              <a:rPr lang="en-US" dirty="0" smtClean="0"/>
              <a:t>’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harap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minimal </a:t>
            </a:r>
            <a:r>
              <a:rPr lang="en-US" dirty="0" err="1" smtClean="0"/>
              <a:t>seminggu</a:t>
            </a:r>
            <a:r>
              <a:rPr lang="en-US" dirty="0" smtClean="0"/>
              <a:t> </a:t>
            </a:r>
            <a:r>
              <a:rPr lang="en-US" dirty="0" err="1" smtClean="0"/>
              <a:t>setelahnya</a:t>
            </a:r>
            <a:r>
              <a:rPr lang="en-US" dirty="0" smtClean="0"/>
              <a:t> 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diwakilkan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TTS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TAS </a:t>
            </a:r>
            <a:r>
              <a:rPr lang="en-US" dirty="0" err="1" smtClean="0"/>
              <a:t>susulan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Danny Sebastian</a:t>
            </a:r>
            <a:r>
              <a:rPr lang="id-ID" dirty="0" smtClean="0"/>
              <a:t> </a:t>
            </a:r>
            <a:r>
              <a:rPr lang="en-US" dirty="0" smtClean="0"/>
              <a:t>| Teknik Informatika UKDW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2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TI-UKD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FTI-UKDW</Template>
  <TotalTime>1</TotalTime>
  <Words>1103</Words>
  <Application>Microsoft Office PowerPoint</Application>
  <PresentationFormat>On-screen Show (4:3)</PresentationFormat>
  <Paragraphs>237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FTI-UKDW</vt:lpstr>
      <vt:lpstr>Perkuliahan dan Pengantar Pemrograman Web</vt:lpstr>
      <vt:lpstr>Perkenalan</vt:lpstr>
      <vt:lpstr>Topik Bahasan Hari ini</vt:lpstr>
      <vt:lpstr>Deskripsi Matakuliah*</vt:lpstr>
      <vt:lpstr>Kompetensi Matakuliah</vt:lpstr>
      <vt:lpstr>Silabus Matakuliah (1)</vt:lpstr>
      <vt:lpstr>Silabus Matakuliah* (2)</vt:lpstr>
      <vt:lpstr>Sistem Perkuliahan</vt:lpstr>
      <vt:lpstr>Sistem Perkuliahan-1 (Kelas)</vt:lpstr>
      <vt:lpstr>Sistem Perkuliahan-2 (Kelas)</vt:lpstr>
      <vt:lpstr>Sistem Penilaian *</vt:lpstr>
      <vt:lpstr>TTS dan TAS</vt:lpstr>
      <vt:lpstr>Tugas Project </vt:lpstr>
      <vt:lpstr>Topik Tugas Project</vt:lpstr>
      <vt:lpstr>Tugas Project</vt:lpstr>
      <vt:lpstr>Slide 16</vt:lpstr>
      <vt:lpstr>Sistem Praktikum</vt:lpstr>
      <vt:lpstr>Slide 18</vt:lpstr>
      <vt:lpstr>Slide 19</vt:lpstr>
      <vt:lpstr>PRAKTIKUM</vt:lpstr>
      <vt:lpstr>Referensi Acuan</vt:lpstr>
      <vt:lpstr>Referensi Online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Perkuliahan dan Pengantar Pemrograman Web</dc:title>
  <dc:creator>Windows User</dc:creator>
  <cp:lastModifiedBy>Windows User</cp:lastModifiedBy>
  <cp:revision>1</cp:revision>
  <dcterms:created xsi:type="dcterms:W3CDTF">2017-01-23T23:42:14Z</dcterms:created>
  <dcterms:modified xsi:type="dcterms:W3CDTF">2017-01-23T23:43:30Z</dcterms:modified>
</cp:coreProperties>
</file>