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72" r:id="rId4"/>
    <p:sldId id="271" r:id="rId5"/>
    <p:sldId id="260" r:id="rId6"/>
    <p:sldId id="262" r:id="rId7"/>
    <p:sldId id="263" r:id="rId8"/>
    <p:sldId id="264" r:id="rId9"/>
    <p:sldId id="261" r:id="rId10"/>
    <p:sldId id="269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6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A2D2A-9A1C-4324-A0AE-A96E3E13276C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F756E9-8354-4F1D-9006-9E0B0A32CEB3}">
      <dgm:prSet/>
      <dgm:spPr/>
      <dgm:t>
        <a:bodyPr/>
        <a:lstStyle/>
        <a:p>
          <a:r>
            <a:rPr lang="en-GB" dirty="0"/>
            <a:t>The data model defines the relationships between these data elements, their attributes, and the rules for data integrity and validation. </a:t>
          </a:r>
          <a:endParaRPr lang="en-US" dirty="0"/>
        </a:p>
      </dgm:t>
    </dgm:pt>
    <dgm:pt modelId="{80C66ADB-537A-42DD-92C2-2E0C81222D43}" type="parTrans" cxnId="{57075D9B-EF00-434C-85F4-E380EBCEF586}">
      <dgm:prSet/>
      <dgm:spPr/>
      <dgm:t>
        <a:bodyPr/>
        <a:lstStyle/>
        <a:p>
          <a:endParaRPr lang="en-US"/>
        </a:p>
      </dgm:t>
    </dgm:pt>
    <dgm:pt modelId="{38D29986-2821-4046-8B12-F34EA412C5F5}" type="sibTrans" cxnId="{57075D9B-EF00-434C-85F4-E380EBCEF586}">
      <dgm:prSet/>
      <dgm:spPr/>
      <dgm:t>
        <a:bodyPr/>
        <a:lstStyle/>
        <a:p>
          <a:endParaRPr lang="en-US"/>
        </a:p>
      </dgm:t>
    </dgm:pt>
    <dgm:pt modelId="{3D9BE653-11FF-41C4-A597-659B2BDBF3C9}">
      <dgm:prSet/>
      <dgm:spPr/>
      <dgm:t>
        <a:bodyPr/>
        <a:lstStyle/>
        <a:p>
          <a:r>
            <a:rPr lang="en-GB"/>
            <a:t>It ensures that the hub's operations are well-structured and efficient, enabling accurate tracking of women's journeys, effective provision of services, and meaningful analysis of the hub's impact over time.</a:t>
          </a:r>
          <a:endParaRPr lang="en-US"/>
        </a:p>
      </dgm:t>
    </dgm:pt>
    <dgm:pt modelId="{9B9A95FE-D048-42F1-A6CE-49FBFE70D4B9}" type="parTrans" cxnId="{CAC5AAEC-1CC7-4647-8363-9B2323B20169}">
      <dgm:prSet/>
      <dgm:spPr/>
      <dgm:t>
        <a:bodyPr/>
        <a:lstStyle/>
        <a:p>
          <a:endParaRPr lang="en-US"/>
        </a:p>
      </dgm:t>
    </dgm:pt>
    <dgm:pt modelId="{0D5B14AF-4F08-491E-80D1-813C9ED94204}" type="sibTrans" cxnId="{CAC5AAEC-1CC7-4647-8363-9B2323B20169}">
      <dgm:prSet/>
      <dgm:spPr/>
      <dgm:t>
        <a:bodyPr/>
        <a:lstStyle/>
        <a:p>
          <a:endParaRPr lang="en-US"/>
        </a:p>
      </dgm:t>
    </dgm:pt>
    <dgm:pt modelId="{927DE8B9-5B31-4FF2-9609-A48FA2517C6F}" type="pres">
      <dgm:prSet presAssocID="{067A2D2A-9A1C-4324-A0AE-A96E3E13276C}" presName="vert0" presStyleCnt="0">
        <dgm:presLayoutVars>
          <dgm:dir/>
          <dgm:animOne val="branch"/>
          <dgm:animLvl val="lvl"/>
        </dgm:presLayoutVars>
      </dgm:prSet>
      <dgm:spPr/>
    </dgm:pt>
    <dgm:pt modelId="{FE9ED523-5297-4540-8A2F-CE47F3A6FBE7}" type="pres">
      <dgm:prSet presAssocID="{14F756E9-8354-4F1D-9006-9E0B0A32CEB3}" presName="thickLine" presStyleLbl="alignNode1" presStyleIdx="0" presStyleCnt="2"/>
      <dgm:spPr/>
    </dgm:pt>
    <dgm:pt modelId="{A277DE81-BD26-4B8A-903A-48D6867A15DE}" type="pres">
      <dgm:prSet presAssocID="{14F756E9-8354-4F1D-9006-9E0B0A32CEB3}" presName="horz1" presStyleCnt="0"/>
      <dgm:spPr/>
    </dgm:pt>
    <dgm:pt modelId="{64201123-989C-4CD8-AD24-93F15F37BC16}" type="pres">
      <dgm:prSet presAssocID="{14F756E9-8354-4F1D-9006-9E0B0A32CEB3}" presName="tx1" presStyleLbl="revTx" presStyleIdx="0" presStyleCnt="2"/>
      <dgm:spPr/>
    </dgm:pt>
    <dgm:pt modelId="{07EE88B1-1F77-437B-A689-8A580D83B9F2}" type="pres">
      <dgm:prSet presAssocID="{14F756E9-8354-4F1D-9006-9E0B0A32CEB3}" presName="vert1" presStyleCnt="0"/>
      <dgm:spPr/>
    </dgm:pt>
    <dgm:pt modelId="{CF0D8FD7-8110-4422-8F55-0ADA2F23460E}" type="pres">
      <dgm:prSet presAssocID="{3D9BE653-11FF-41C4-A597-659B2BDBF3C9}" presName="thickLine" presStyleLbl="alignNode1" presStyleIdx="1" presStyleCnt="2"/>
      <dgm:spPr/>
    </dgm:pt>
    <dgm:pt modelId="{D6CC3DC2-974C-4DC6-8D37-D7FFE8BD0993}" type="pres">
      <dgm:prSet presAssocID="{3D9BE653-11FF-41C4-A597-659B2BDBF3C9}" presName="horz1" presStyleCnt="0"/>
      <dgm:spPr/>
    </dgm:pt>
    <dgm:pt modelId="{6765639C-225C-4E67-B8A1-9691D032D9F5}" type="pres">
      <dgm:prSet presAssocID="{3D9BE653-11FF-41C4-A597-659B2BDBF3C9}" presName="tx1" presStyleLbl="revTx" presStyleIdx="1" presStyleCnt="2"/>
      <dgm:spPr/>
    </dgm:pt>
    <dgm:pt modelId="{48E27E78-4EDB-4C87-BDDD-9EF3FF1D7A2E}" type="pres">
      <dgm:prSet presAssocID="{3D9BE653-11FF-41C4-A597-659B2BDBF3C9}" presName="vert1" presStyleCnt="0"/>
      <dgm:spPr/>
    </dgm:pt>
  </dgm:ptLst>
  <dgm:cxnLst>
    <dgm:cxn modelId="{5138E801-E71C-4120-B1E7-49653DAB8D31}" type="presOf" srcId="{067A2D2A-9A1C-4324-A0AE-A96E3E13276C}" destId="{927DE8B9-5B31-4FF2-9609-A48FA2517C6F}" srcOrd="0" destOrd="0" presId="urn:microsoft.com/office/officeart/2008/layout/LinedList"/>
    <dgm:cxn modelId="{56916023-00CB-4FA5-9B7D-C3CB6C710D94}" type="presOf" srcId="{14F756E9-8354-4F1D-9006-9E0B0A32CEB3}" destId="{64201123-989C-4CD8-AD24-93F15F37BC16}" srcOrd="0" destOrd="0" presId="urn:microsoft.com/office/officeart/2008/layout/LinedList"/>
    <dgm:cxn modelId="{B32B6A4B-C6A6-4416-8DAA-05AEA21B8970}" type="presOf" srcId="{3D9BE653-11FF-41C4-A597-659B2BDBF3C9}" destId="{6765639C-225C-4E67-B8A1-9691D032D9F5}" srcOrd="0" destOrd="0" presId="urn:microsoft.com/office/officeart/2008/layout/LinedList"/>
    <dgm:cxn modelId="{57075D9B-EF00-434C-85F4-E380EBCEF586}" srcId="{067A2D2A-9A1C-4324-A0AE-A96E3E13276C}" destId="{14F756E9-8354-4F1D-9006-9E0B0A32CEB3}" srcOrd="0" destOrd="0" parTransId="{80C66ADB-537A-42DD-92C2-2E0C81222D43}" sibTransId="{38D29986-2821-4046-8B12-F34EA412C5F5}"/>
    <dgm:cxn modelId="{CAC5AAEC-1CC7-4647-8363-9B2323B20169}" srcId="{067A2D2A-9A1C-4324-A0AE-A96E3E13276C}" destId="{3D9BE653-11FF-41C4-A597-659B2BDBF3C9}" srcOrd="1" destOrd="0" parTransId="{9B9A95FE-D048-42F1-A6CE-49FBFE70D4B9}" sibTransId="{0D5B14AF-4F08-491E-80D1-813C9ED94204}"/>
    <dgm:cxn modelId="{A792DE6C-CC1E-461D-A6D8-23C4280E4CB1}" type="presParOf" srcId="{927DE8B9-5B31-4FF2-9609-A48FA2517C6F}" destId="{FE9ED523-5297-4540-8A2F-CE47F3A6FBE7}" srcOrd="0" destOrd="0" presId="urn:microsoft.com/office/officeart/2008/layout/LinedList"/>
    <dgm:cxn modelId="{6D5C742B-A48F-4357-A17F-7A2E7A09D104}" type="presParOf" srcId="{927DE8B9-5B31-4FF2-9609-A48FA2517C6F}" destId="{A277DE81-BD26-4B8A-903A-48D6867A15DE}" srcOrd="1" destOrd="0" presId="urn:microsoft.com/office/officeart/2008/layout/LinedList"/>
    <dgm:cxn modelId="{530A1420-CB53-47C8-B6C3-9A5D2DFAC905}" type="presParOf" srcId="{A277DE81-BD26-4B8A-903A-48D6867A15DE}" destId="{64201123-989C-4CD8-AD24-93F15F37BC16}" srcOrd="0" destOrd="0" presId="urn:microsoft.com/office/officeart/2008/layout/LinedList"/>
    <dgm:cxn modelId="{731AE61D-347B-45D8-B135-AED0541E33B4}" type="presParOf" srcId="{A277DE81-BD26-4B8A-903A-48D6867A15DE}" destId="{07EE88B1-1F77-437B-A689-8A580D83B9F2}" srcOrd="1" destOrd="0" presId="urn:microsoft.com/office/officeart/2008/layout/LinedList"/>
    <dgm:cxn modelId="{28F3DEDD-8108-4ACB-AADE-9D76085CCBA1}" type="presParOf" srcId="{927DE8B9-5B31-4FF2-9609-A48FA2517C6F}" destId="{CF0D8FD7-8110-4422-8F55-0ADA2F23460E}" srcOrd="2" destOrd="0" presId="urn:microsoft.com/office/officeart/2008/layout/LinedList"/>
    <dgm:cxn modelId="{82987FAA-78CB-4789-9876-B65BD718390B}" type="presParOf" srcId="{927DE8B9-5B31-4FF2-9609-A48FA2517C6F}" destId="{D6CC3DC2-974C-4DC6-8D37-D7FFE8BD0993}" srcOrd="3" destOrd="0" presId="urn:microsoft.com/office/officeart/2008/layout/LinedList"/>
    <dgm:cxn modelId="{65226795-83F1-4AA7-992B-F9F5C99CD0F1}" type="presParOf" srcId="{D6CC3DC2-974C-4DC6-8D37-D7FFE8BD0993}" destId="{6765639C-225C-4E67-B8A1-9691D032D9F5}" srcOrd="0" destOrd="0" presId="urn:microsoft.com/office/officeart/2008/layout/LinedList"/>
    <dgm:cxn modelId="{D6EB7CD3-4210-44D2-80F6-93043A50AE3D}" type="presParOf" srcId="{D6CC3DC2-974C-4DC6-8D37-D7FFE8BD0993}" destId="{48E27E78-4EDB-4C87-BDDD-9EF3FF1D7A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D96AB-64B5-4D95-9582-5EC39C82905E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51A183-CF36-44CB-909B-4BDD45625124}">
      <dgm:prSet/>
      <dgm:spPr/>
      <dgm:t>
        <a:bodyPr/>
        <a:lstStyle/>
        <a:p>
          <a:r>
            <a:rPr lang="en-US" b="1" i="0"/>
            <a:t>1. Awareness Stage</a:t>
          </a:r>
          <a:endParaRPr lang="en-US"/>
        </a:p>
      </dgm:t>
    </dgm:pt>
    <dgm:pt modelId="{05301F28-88AB-4EFB-9E1B-AACC5E4B9F84}" type="parTrans" cxnId="{30494A66-FB24-4014-B36F-0829CDD6C727}">
      <dgm:prSet/>
      <dgm:spPr/>
      <dgm:t>
        <a:bodyPr/>
        <a:lstStyle/>
        <a:p>
          <a:endParaRPr lang="en-US"/>
        </a:p>
      </dgm:t>
    </dgm:pt>
    <dgm:pt modelId="{A86D4A04-C5D2-4161-86DD-6E8644365087}" type="sibTrans" cxnId="{30494A66-FB24-4014-B36F-0829CDD6C727}">
      <dgm:prSet/>
      <dgm:spPr/>
      <dgm:t>
        <a:bodyPr/>
        <a:lstStyle/>
        <a:p>
          <a:endParaRPr lang="en-US"/>
        </a:p>
      </dgm:t>
    </dgm:pt>
    <dgm:pt modelId="{07759CC3-A85E-4C03-B6C9-BE6CB5CE9A23}">
      <dgm:prSet/>
      <dgm:spPr/>
      <dgm:t>
        <a:bodyPr/>
        <a:lstStyle/>
        <a:p>
          <a:r>
            <a:rPr lang="en-US" b="1" i="0"/>
            <a:t>User Experiences Microfinance Services</a:t>
          </a:r>
          <a:r>
            <a:rPr lang="en-US" b="0" i="0"/>
            <a:t>: The journey begins as the user becomes aware of the platform's microfinance services.</a:t>
          </a:r>
          <a:endParaRPr lang="en-US"/>
        </a:p>
      </dgm:t>
    </dgm:pt>
    <dgm:pt modelId="{54F38CD3-E9F5-4590-B000-D3221E49C7A9}" type="parTrans" cxnId="{42609174-D597-45B4-AA9E-365DE48ABF9A}">
      <dgm:prSet/>
      <dgm:spPr/>
      <dgm:t>
        <a:bodyPr/>
        <a:lstStyle/>
        <a:p>
          <a:endParaRPr lang="en-US"/>
        </a:p>
      </dgm:t>
    </dgm:pt>
    <dgm:pt modelId="{87B26840-66F9-4F1A-A368-A5F3538899D4}" type="sibTrans" cxnId="{42609174-D597-45B4-AA9E-365DE48ABF9A}">
      <dgm:prSet/>
      <dgm:spPr/>
      <dgm:t>
        <a:bodyPr/>
        <a:lstStyle/>
        <a:p>
          <a:endParaRPr lang="en-US"/>
        </a:p>
      </dgm:t>
    </dgm:pt>
    <dgm:pt modelId="{A13E77A2-F092-4347-8F9E-586395D3070A}">
      <dgm:prSet/>
      <dgm:spPr/>
      <dgm:t>
        <a:bodyPr/>
        <a:lstStyle/>
        <a:p>
          <a:r>
            <a:rPr lang="en-US" b="1" i="0"/>
            <a:t>User Clicks on Tabs of Interest</a:t>
          </a:r>
          <a:r>
            <a:rPr lang="en-US" b="0" i="0"/>
            <a:t>: Intrigued, the user clicks on tabs of interest to explore further.</a:t>
          </a:r>
          <a:endParaRPr lang="en-US"/>
        </a:p>
      </dgm:t>
    </dgm:pt>
    <dgm:pt modelId="{5E9E0387-369F-4CF9-BDDD-57B372B97911}" type="parTrans" cxnId="{A1163CA2-A490-4B52-9682-511A582735AA}">
      <dgm:prSet/>
      <dgm:spPr/>
      <dgm:t>
        <a:bodyPr/>
        <a:lstStyle/>
        <a:p>
          <a:endParaRPr lang="en-US"/>
        </a:p>
      </dgm:t>
    </dgm:pt>
    <dgm:pt modelId="{443B2013-5486-4CB0-87EF-9D4810CC70F4}" type="sibTrans" cxnId="{A1163CA2-A490-4B52-9682-511A582735AA}">
      <dgm:prSet/>
      <dgm:spPr/>
      <dgm:t>
        <a:bodyPr/>
        <a:lstStyle/>
        <a:p>
          <a:endParaRPr lang="en-US"/>
        </a:p>
      </dgm:t>
    </dgm:pt>
    <dgm:pt modelId="{C7064DC3-641A-4B31-963E-7DEDA8FF38EE}" type="pres">
      <dgm:prSet presAssocID="{319D96AB-64B5-4D95-9582-5EC39C82905E}" presName="Name0" presStyleCnt="0">
        <dgm:presLayoutVars>
          <dgm:dir/>
          <dgm:animLvl val="lvl"/>
          <dgm:resizeHandles val="exact"/>
        </dgm:presLayoutVars>
      </dgm:prSet>
      <dgm:spPr/>
    </dgm:pt>
    <dgm:pt modelId="{78BB6BF1-9B95-48CE-A8C3-41717FF258FD}" type="pres">
      <dgm:prSet presAssocID="{A13E77A2-F092-4347-8F9E-586395D3070A}" presName="boxAndChildren" presStyleCnt="0"/>
      <dgm:spPr/>
    </dgm:pt>
    <dgm:pt modelId="{C57E055E-0027-4E02-8E2D-56779AE60E28}" type="pres">
      <dgm:prSet presAssocID="{A13E77A2-F092-4347-8F9E-586395D3070A}" presName="parentTextBox" presStyleLbl="node1" presStyleIdx="0" presStyleCnt="3"/>
      <dgm:spPr/>
    </dgm:pt>
    <dgm:pt modelId="{835E867B-6F01-4668-9B69-19366757FA80}" type="pres">
      <dgm:prSet presAssocID="{87B26840-66F9-4F1A-A368-A5F3538899D4}" presName="sp" presStyleCnt="0"/>
      <dgm:spPr/>
    </dgm:pt>
    <dgm:pt modelId="{D88D84B7-27F8-4781-A1E3-BFFE6B377BAB}" type="pres">
      <dgm:prSet presAssocID="{07759CC3-A85E-4C03-B6C9-BE6CB5CE9A23}" presName="arrowAndChildren" presStyleCnt="0"/>
      <dgm:spPr/>
    </dgm:pt>
    <dgm:pt modelId="{E04445E1-AD7E-467D-8DD2-2D0F76114786}" type="pres">
      <dgm:prSet presAssocID="{07759CC3-A85E-4C03-B6C9-BE6CB5CE9A23}" presName="parentTextArrow" presStyleLbl="node1" presStyleIdx="1" presStyleCnt="3"/>
      <dgm:spPr/>
    </dgm:pt>
    <dgm:pt modelId="{6652C0F6-6CF7-4DDF-B75F-60C539605E01}" type="pres">
      <dgm:prSet presAssocID="{A86D4A04-C5D2-4161-86DD-6E8644365087}" presName="sp" presStyleCnt="0"/>
      <dgm:spPr/>
    </dgm:pt>
    <dgm:pt modelId="{FDACFE61-0F67-4381-982E-1443E8EB132E}" type="pres">
      <dgm:prSet presAssocID="{F251A183-CF36-44CB-909B-4BDD45625124}" presName="arrowAndChildren" presStyleCnt="0"/>
      <dgm:spPr/>
    </dgm:pt>
    <dgm:pt modelId="{D2AE5832-4BFE-4801-BDC2-B187821F69DB}" type="pres">
      <dgm:prSet presAssocID="{F251A183-CF36-44CB-909B-4BDD45625124}" presName="parentTextArrow" presStyleLbl="node1" presStyleIdx="2" presStyleCnt="3"/>
      <dgm:spPr/>
    </dgm:pt>
  </dgm:ptLst>
  <dgm:cxnLst>
    <dgm:cxn modelId="{C4E15410-6C9C-4177-85B9-E9B10C56EC55}" type="presOf" srcId="{07759CC3-A85E-4C03-B6C9-BE6CB5CE9A23}" destId="{E04445E1-AD7E-467D-8DD2-2D0F76114786}" srcOrd="0" destOrd="0" presId="urn:microsoft.com/office/officeart/2005/8/layout/process4"/>
    <dgm:cxn modelId="{F296A81A-1E4A-42FE-A4D0-07A67E621D18}" type="presOf" srcId="{319D96AB-64B5-4D95-9582-5EC39C82905E}" destId="{C7064DC3-641A-4B31-963E-7DEDA8FF38EE}" srcOrd="0" destOrd="0" presId="urn:microsoft.com/office/officeart/2005/8/layout/process4"/>
    <dgm:cxn modelId="{30494A66-FB24-4014-B36F-0829CDD6C727}" srcId="{319D96AB-64B5-4D95-9582-5EC39C82905E}" destId="{F251A183-CF36-44CB-909B-4BDD45625124}" srcOrd="0" destOrd="0" parTransId="{05301F28-88AB-4EFB-9E1B-AACC5E4B9F84}" sibTransId="{A86D4A04-C5D2-4161-86DD-6E8644365087}"/>
    <dgm:cxn modelId="{42609174-D597-45B4-AA9E-365DE48ABF9A}" srcId="{319D96AB-64B5-4D95-9582-5EC39C82905E}" destId="{07759CC3-A85E-4C03-B6C9-BE6CB5CE9A23}" srcOrd="1" destOrd="0" parTransId="{54F38CD3-E9F5-4590-B000-D3221E49C7A9}" sibTransId="{87B26840-66F9-4F1A-A368-A5F3538899D4}"/>
    <dgm:cxn modelId="{FD608F75-79DD-4570-8614-07283E2CBF01}" type="presOf" srcId="{A13E77A2-F092-4347-8F9E-586395D3070A}" destId="{C57E055E-0027-4E02-8E2D-56779AE60E28}" srcOrd="0" destOrd="0" presId="urn:microsoft.com/office/officeart/2005/8/layout/process4"/>
    <dgm:cxn modelId="{38823286-F98C-43F5-B0EB-1E2CD6305492}" type="presOf" srcId="{F251A183-CF36-44CB-909B-4BDD45625124}" destId="{D2AE5832-4BFE-4801-BDC2-B187821F69DB}" srcOrd="0" destOrd="0" presId="urn:microsoft.com/office/officeart/2005/8/layout/process4"/>
    <dgm:cxn modelId="{A1163CA2-A490-4B52-9682-511A582735AA}" srcId="{319D96AB-64B5-4D95-9582-5EC39C82905E}" destId="{A13E77A2-F092-4347-8F9E-586395D3070A}" srcOrd="2" destOrd="0" parTransId="{5E9E0387-369F-4CF9-BDDD-57B372B97911}" sibTransId="{443B2013-5486-4CB0-87EF-9D4810CC70F4}"/>
    <dgm:cxn modelId="{EECC9F59-76C2-450B-9F99-D91ED666B323}" type="presParOf" srcId="{C7064DC3-641A-4B31-963E-7DEDA8FF38EE}" destId="{78BB6BF1-9B95-48CE-A8C3-41717FF258FD}" srcOrd="0" destOrd="0" presId="urn:microsoft.com/office/officeart/2005/8/layout/process4"/>
    <dgm:cxn modelId="{4E0681EA-9A9F-4BA9-AEA6-4B9E40C92FEC}" type="presParOf" srcId="{78BB6BF1-9B95-48CE-A8C3-41717FF258FD}" destId="{C57E055E-0027-4E02-8E2D-56779AE60E28}" srcOrd="0" destOrd="0" presId="urn:microsoft.com/office/officeart/2005/8/layout/process4"/>
    <dgm:cxn modelId="{830E61E6-007F-4090-95B1-A1CC718730A4}" type="presParOf" srcId="{C7064DC3-641A-4B31-963E-7DEDA8FF38EE}" destId="{835E867B-6F01-4668-9B69-19366757FA80}" srcOrd="1" destOrd="0" presId="urn:microsoft.com/office/officeart/2005/8/layout/process4"/>
    <dgm:cxn modelId="{367E4FAD-F815-42F5-A094-C67ACAB8B087}" type="presParOf" srcId="{C7064DC3-641A-4B31-963E-7DEDA8FF38EE}" destId="{D88D84B7-27F8-4781-A1E3-BFFE6B377BAB}" srcOrd="2" destOrd="0" presId="urn:microsoft.com/office/officeart/2005/8/layout/process4"/>
    <dgm:cxn modelId="{5AC79B93-5078-46AD-A698-0B687388B316}" type="presParOf" srcId="{D88D84B7-27F8-4781-A1E3-BFFE6B377BAB}" destId="{E04445E1-AD7E-467D-8DD2-2D0F76114786}" srcOrd="0" destOrd="0" presId="urn:microsoft.com/office/officeart/2005/8/layout/process4"/>
    <dgm:cxn modelId="{5092F8C1-491F-476E-AD14-CB0D98C4FEE0}" type="presParOf" srcId="{C7064DC3-641A-4B31-963E-7DEDA8FF38EE}" destId="{6652C0F6-6CF7-4DDF-B75F-60C539605E01}" srcOrd="3" destOrd="0" presId="urn:microsoft.com/office/officeart/2005/8/layout/process4"/>
    <dgm:cxn modelId="{3C6C3731-B9F2-41B7-A42F-AEB7336DA6C8}" type="presParOf" srcId="{C7064DC3-641A-4B31-963E-7DEDA8FF38EE}" destId="{FDACFE61-0F67-4381-982E-1443E8EB132E}" srcOrd="4" destOrd="0" presId="urn:microsoft.com/office/officeart/2005/8/layout/process4"/>
    <dgm:cxn modelId="{1BCABC28-AF22-4CAC-8C67-F89B8623FC6B}" type="presParOf" srcId="{FDACFE61-0F67-4381-982E-1443E8EB132E}" destId="{D2AE5832-4BFE-4801-BDC2-B187821F69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8B23A3-DEB6-429C-92DA-FC562324EE3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6B1FAD-D25C-4D32-9727-669BD8F2F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User is Happy and Excited About Services</a:t>
          </a:r>
          <a:r>
            <a:rPr lang="en-US" b="0" i="0"/>
            <a:t>: As they engage, the user feels happy and excited about the platform's offerings.</a:t>
          </a:r>
          <a:endParaRPr lang="en-US"/>
        </a:p>
      </dgm:t>
    </dgm:pt>
    <dgm:pt modelId="{078DD7C5-CAA1-423C-884F-42642BE09A76}" type="parTrans" cxnId="{3009E539-A5BA-4C1D-BA52-5F9B781A2E9D}">
      <dgm:prSet/>
      <dgm:spPr/>
      <dgm:t>
        <a:bodyPr/>
        <a:lstStyle/>
        <a:p>
          <a:endParaRPr lang="en-US"/>
        </a:p>
      </dgm:t>
    </dgm:pt>
    <dgm:pt modelId="{4B458C5C-121B-480F-B9BA-5862F5644AD9}" type="sibTrans" cxnId="{3009E539-A5BA-4C1D-BA52-5F9B781A2E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926B5C-4250-4B4F-9EE3-879997414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User Finds Desired Option</a:t>
          </a:r>
          <a:r>
            <a:rPr lang="en-US" b="0" i="0"/>
            <a:t>: They navigate to find their desired option among the choices.</a:t>
          </a:r>
          <a:endParaRPr lang="en-US"/>
        </a:p>
      </dgm:t>
    </dgm:pt>
    <dgm:pt modelId="{53EC2FF8-7B09-437A-89F6-A040F758F7E5}" type="parTrans" cxnId="{7DAA40E2-D6A7-4FCD-8E7F-8D00B4EF064E}">
      <dgm:prSet/>
      <dgm:spPr/>
      <dgm:t>
        <a:bodyPr/>
        <a:lstStyle/>
        <a:p>
          <a:endParaRPr lang="en-US"/>
        </a:p>
      </dgm:t>
    </dgm:pt>
    <dgm:pt modelId="{59CF1950-EC51-42F9-81BE-1F95C123DF1B}" type="sibTrans" cxnId="{7DAA40E2-D6A7-4FCD-8E7F-8D00B4EF06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B3CE0A-4862-481E-A7DD-93E639B8A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User Gets Start-up Loan</a:t>
          </a:r>
          <a:r>
            <a:rPr lang="en-US" b="0" i="0"/>
            <a:t>: The user successfully secures a start-up loan, progressing their goals.</a:t>
          </a:r>
          <a:endParaRPr lang="en-US"/>
        </a:p>
      </dgm:t>
    </dgm:pt>
    <dgm:pt modelId="{F38026A3-A24D-4399-B2E5-7C7639DB4E81}" type="parTrans" cxnId="{B9785444-009B-49E0-84C9-571E3BC5E7A8}">
      <dgm:prSet/>
      <dgm:spPr/>
      <dgm:t>
        <a:bodyPr/>
        <a:lstStyle/>
        <a:p>
          <a:endParaRPr lang="en-US"/>
        </a:p>
      </dgm:t>
    </dgm:pt>
    <dgm:pt modelId="{3A7623EF-C3E3-4D31-9291-4304E236902F}" type="sibTrans" cxnId="{B9785444-009B-49E0-84C9-571E3BC5E7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8A5BD0-67CC-42B0-A66E-1E379E36D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User Reviews Security Details</a:t>
          </a:r>
          <a:r>
            <a:rPr lang="en-US" b="0" i="0"/>
            <a:t>: They carefully review security details to ensure a safe experience.</a:t>
          </a:r>
          <a:endParaRPr lang="en-US"/>
        </a:p>
      </dgm:t>
    </dgm:pt>
    <dgm:pt modelId="{656D9A8F-15E3-4FB9-9E23-D76188029807}" type="parTrans" cxnId="{07F664A5-AD48-4E2F-A9E4-1B64E3B74D77}">
      <dgm:prSet/>
      <dgm:spPr/>
      <dgm:t>
        <a:bodyPr/>
        <a:lstStyle/>
        <a:p>
          <a:endParaRPr lang="en-US"/>
        </a:p>
      </dgm:t>
    </dgm:pt>
    <dgm:pt modelId="{EB528CFD-6134-4B62-B76D-99F3F07C96F0}" type="sibTrans" cxnId="{07F664A5-AD48-4E2F-A9E4-1B64E3B74D77}">
      <dgm:prSet/>
      <dgm:spPr/>
      <dgm:t>
        <a:bodyPr/>
        <a:lstStyle/>
        <a:p>
          <a:endParaRPr lang="en-US"/>
        </a:p>
      </dgm:t>
    </dgm:pt>
    <dgm:pt modelId="{E0D32948-E2C6-4E54-A143-AC96504DAE7D}" type="pres">
      <dgm:prSet presAssocID="{778B23A3-DEB6-429C-92DA-FC562324EE3C}" presName="root" presStyleCnt="0">
        <dgm:presLayoutVars>
          <dgm:dir/>
          <dgm:resizeHandles val="exact"/>
        </dgm:presLayoutVars>
      </dgm:prSet>
      <dgm:spPr/>
    </dgm:pt>
    <dgm:pt modelId="{2914223C-35A4-40F7-A1CE-C181DF799248}" type="pres">
      <dgm:prSet presAssocID="{778B23A3-DEB6-429C-92DA-FC562324EE3C}" presName="container" presStyleCnt="0">
        <dgm:presLayoutVars>
          <dgm:dir/>
          <dgm:resizeHandles val="exact"/>
        </dgm:presLayoutVars>
      </dgm:prSet>
      <dgm:spPr/>
    </dgm:pt>
    <dgm:pt modelId="{9E87AEDD-48BF-4201-BFE6-65221AAB256C}" type="pres">
      <dgm:prSet presAssocID="{BD6B1FAD-D25C-4D32-9727-669BD8F2FFAF}" presName="compNode" presStyleCnt="0"/>
      <dgm:spPr/>
    </dgm:pt>
    <dgm:pt modelId="{C60C3B17-FE18-4DCF-91C5-24F046CD4CD4}" type="pres">
      <dgm:prSet presAssocID="{BD6B1FAD-D25C-4D32-9727-669BD8F2FFAF}" presName="iconBgRect" presStyleLbl="bgShp" presStyleIdx="0" presStyleCnt="4"/>
      <dgm:spPr/>
    </dgm:pt>
    <dgm:pt modelId="{1003F61E-C915-4E03-81C5-9D2C6C113112}" type="pres">
      <dgm:prSet presAssocID="{BD6B1FAD-D25C-4D32-9727-669BD8F2FF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267F14BA-7D7B-444A-AF82-906A5CF0FB27}" type="pres">
      <dgm:prSet presAssocID="{BD6B1FAD-D25C-4D32-9727-669BD8F2FFAF}" presName="spaceRect" presStyleCnt="0"/>
      <dgm:spPr/>
    </dgm:pt>
    <dgm:pt modelId="{D35DFD97-96E2-47CB-BC5F-0B4D214DC492}" type="pres">
      <dgm:prSet presAssocID="{BD6B1FAD-D25C-4D32-9727-669BD8F2FFAF}" presName="textRect" presStyleLbl="revTx" presStyleIdx="0" presStyleCnt="4">
        <dgm:presLayoutVars>
          <dgm:chMax val="1"/>
          <dgm:chPref val="1"/>
        </dgm:presLayoutVars>
      </dgm:prSet>
      <dgm:spPr/>
    </dgm:pt>
    <dgm:pt modelId="{48C1A4E4-208E-4220-935A-2A8D7BF2A01C}" type="pres">
      <dgm:prSet presAssocID="{4B458C5C-121B-480F-B9BA-5862F5644AD9}" presName="sibTrans" presStyleLbl="sibTrans2D1" presStyleIdx="0" presStyleCnt="0"/>
      <dgm:spPr/>
    </dgm:pt>
    <dgm:pt modelId="{15D9E064-3A18-433B-88E7-32D0C86E1B3D}" type="pres">
      <dgm:prSet presAssocID="{C8926B5C-4250-4B4F-9EE3-879997414F75}" presName="compNode" presStyleCnt="0"/>
      <dgm:spPr/>
    </dgm:pt>
    <dgm:pt modelId="{34C2AAD1-6434-4FF8-8756-F451208B0FD2}" type="pres">
      <dgm:prSet presAssocID="{C8926B5C-4250-4B4F-9EE3-879997414F75}" presName="iconBgRect" presStyleLbl="bgShp" presStyleIdx="1" presStyleCnt="4"/>
      <dgm:spPr/>
    </dgm:pt>
    <dgm:pt modelId="{FFC52883-C651-4AFD-9C7C-B00BECD68E66}" type="pres">
      <dgm:prSet presAssocID="{C8926B5C-4250-4B4F-9EE3-879997414F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CE6C596F-03A1-4EBD-8564-8FCDAE59925B}" type="pres">
      <dgm:prSet presAssocID="{C8926B5C-4250-4B4F-9EE3-879997414F75}" presName="spaceRect" presStyleCnt="0"/>
      <dgm:spPr/>
    </dgm:pt>
    <dgm:pt modelId="{CE8B5C14-F738-4F2C-85D9-799DBF038EFC}" type="pres">
      <dgm:prSet presAssocID="{C8926B5C-4250-4B4F-9EE3-879997414F75}" presName="textRect" presStyleLbl="revTx" presStyleIdx="1" presStyleCnt="4">
        <dgm:presLayoutVars>
          <dgm:chMax val="1"/>
          <dgm:chPref val="1"/>
        </dgm:presLayoutVars>
      </dgm:prSet>
      <dgm:spPr/>
    </dgm:pt>
    <dgm:pt modelId="{F1BB00FC-D0B0-4053-B951-B9D2C45BCE40}" type="pres">
      <dgm:prSet presAssocID="{59CF1950-EC51-42F9-81BE-1F95C123DF1B}" presName="sibTrans" presStyleLbl="sibTrans2D1" presStyleIdx="0" presStyleCnt="0"/>
      <dgm:spPr/>
    </dgm:pt>
    <dgm:pt modelId="{47BB9351-DC18-48BC-BC61-9D6929A58570}" type="pres">
      <dgm:prSet presAssocID="{00B3CE0A-4862-481E-A7DD-93E639B8A5B1}" presName="compNode" presStyleCnt="0"/>
      <dgm:spPr/>
    </dgm:pt>
    <dgm:pt modelId="{ADABD6D8-4B3E-4548-8878-B60C6E356141}" type="pres">
      <dgm:prSet presAssocID="{00B3CE0A-4862-481E-A7DD-93E639B8A5B1}" presName="iconBgRect" presStyleLbl="bgShp" presStyleIdx="2" presStyleCnt="4"/>
      <dgm:spPr/>
    </dgm:pt>
    <dgm:pt modelId="{9BC79982-69A3-4F98-A7C3-B521084B8F92}" type="pres">
      <dgm:prSet presAssocID="{00B3CE0A-4862-481E-A7DD-93E639B8A5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12C16AC-9F0F-4B39-9D08-06CB2339280E}" type="pres">
      <dgm:prSet presAssocID="{00B3CE0A-4862-481E-A7DD-93E639B8A5B1}" presName="spaceRect" presStyleCnt="0"/>
      <dgm:spPr/>
    </dgm:pt>
    <dgm:pt modelId="{0AA99D64-A7E2-4ECF-AD24-F81109106D39}" type="pres">
      <dgm:prSet presAssocID="{00B3CE0A-4862-481E-A7DD-93E639B8A5B1}" presName="textRect" presStyleLbl="revTx" presStyleIdx="2" presStyleCnt="4">
        <dgm:presLayoutVars>
          <dgm:chMax val="1"/>
          <dgm:chPref val="1"/>
        </dgm:presLayoutVars>
      </dgm:prSet>
      <dgm:spPr/>
    </dgm:pt>
    <dgm:pt modelId="{6D6F47A0-B0D2-4517-9DAF-3F0FB802E1D1}" type="pres">
      <dgm:prSet presAssocID="{3A7623EF-C3E3-4D31-9291-4304E236902F}" presName="sibTrans" presStyleLbl="sibTrans2D1" presStyleIdx="0" presStyleCnt="0"/>
      <dgm:spPr/>
    </dgm:pt>
    <dgm:pt modelId="{DFE7D5D0-9DC3-4F5C-8035-3F628D375329}" type="pres">
      <dgm:prSet presAssocID="{A78A5BD0-67CC-42B0-A66E-1E379E36D4E7}" presName="compNode" presStyleCnt="0"/>
      <dgm:spPr/>
    </dgm:pt>
    <dgm:pt modelId="{7B02B8DA-6610-4BBC-AA22-D54AA0A75A1E}" type="pres">
      <dgm:prSet presAssocID="{A78A5BD0-67CC-42B0-A66E-1E379E36D4E7}" presName="iconBgRect" presStyleLbl="bgShp" presStyleIdx="3" presStyleCnt="4"/>
      <dgm:spPr/>
    </dgm:pt>
    <dgm:pt modelId="{CD015CCB-50C1-4743-BE35-3D967E623F65}" type="pres">
      <dgm:prSet presAssocID="{A78A5BD0-67CC-42B0-A66E-1E379E36D4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F2DA0B1-CC3E-4809-AD55-CDF8C59B56F0}" type="pres">
      <dgm:prSet presAssocID="{A78A5BD0-67CC-42B0-A66E-1E379E36D4E7}" presName="spaceRect" presStyleCnt="0"/>
      <dgm:spPr/>
    </dgm:pt>
    <dgm:pt modelId="{04362143-6561-4423-B154-8D6D6BA7A42B}" type="pres">
      <dgm:prSet presAssocID="{A78A5BD0-67CC-42B0-A66E-1E379E36D4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2FE608-E055-435D-B0F0-E57E351A54C9}" type="presOf" srcId="{A78A5BD0-67CC-42B0-A66E-1E379E36D4E7}" destId="{04362143-6561-4423-B154-8D6D6BA7A42B}" srcOrd="0" destOrd="0" presId="urn:microsoft.com/office/officeart/2018/2/layout/IconCircleList"/>
    <dgm:cxn modelId="{00E8EF08-3D53-4540-83F2-8EC1C8B24764}" type="presOf" srcId="{59CF1950-EC51-42F9-81BE-1F95C123DF1B}" destId="{F1BB00FC-D0B0-4053-B951-B9D2C45BCE40}" srcOrd="0" destOrd="0" presId="urn:microsoft.com/office/officeart/2018/2/layout/IconCircleList"/>
    <dgm:cxn modelId="{3009E539-A5BA-4C1D-BA52-5F9B781A2E9D}" srcId="{778B23A3-DEB6-429C-92DA-FC562324EE3C}" destId="{BD6B1FAD-D25C-4D32-9727-669BD8F2FFAF}" srcOrd="0" destOrd="0" parTransId="{078DD7C5-CAA1-423C-884F-42642BE09A76}" sibTransId="{4B458C5C-121B-480F-B9BA-5862F5644AD9}"/>
    <dgm:cxn modelId="{04FE4961-FEC8-47AF-9CC2-5E0C1AFA9B48}" type="presOf" srcId="{BD6B1FAD-D25C-4D32-9727-669BD8F2FFAF}" destId="{D35DFD97-96E2-47CB-BC5F-0B4D214DC492}" srcOrd="0" destOrd="0" presId="urn:microsoft.com/office/officeart/2018/2/layout/IconCircleList"/>
    <dgm:cxn modelId="{A1FDEF41-46B1-47A4-8C9C-D90DADB903F9}" type="presOf" srcId="{778B23A3-DEB6-429C-92DA-FC562324EE3C}" destId="{E0D32948-E2C6-4E54-A143-AC96504DAE7D}" srcOrd="0" destOrd="0" presId="urn:microsoft.com/office/officeart/2018/2/layout/IconCircleList"/>
    <dgm:cxn modelId="{B9785444-009B-49E0-84C9-571E3BC5E7A8}" srcId="{778B23A3-DEB6-429C-92DA-FC562324EE3C}" destId="{00B3CE0A-4862-481E-A7DD-93E639B8A5B1}" srcOrd="2" destOrd="0" parTransId="{F38026A3-A24D-4399-B2E5-7C7639DB4E81}" sibTransId="{3A7623EF-C3E3-4D31-9291-4304E236902F}"/>
    <dgm:cxn modelId="{A9F4E068-D9BE-4410-A296-9584066B0857}" type="presOf" srcId="{4B458C5C-121B-480F-B9BA-5862F5644AD9}" destId="{48C1A4E4-208E-4220-935A-2A8D7BF2A01C}" srcOrd="0" destOrd="0" presId="urn:microsoft.com/office/officeart/2018/2/layout/IconCircleList"/>
    <dgm:cxn modelId="{010A396C-EFB3-464F-B9A4-3B32EA50C134}" type="presOf" srcId="{3A7623EF-C3E3-4D31-9291-4304E236902F}" destId="{6D6F47A0-B0D2-4517-9DAF-3F0FB802E1D1}" srcOrd="0" destOrd="0" presId="urn:microsoft.com/office/officeart/2018/2/layout/IconCircleList"/>
    <dgm:cxn modelId="{552615A1-C3BF-4B34-B2AD-75210C82D98D}" type="presOf" srcId="{C8926B5C-4250-4B4F-9EE3-879997414F75}" destId="{CE8B5C14-F738-4F2C-85D9-799DBF038EFC}" srcOrd="0" destOrd="0" presId="urn:microsoft.com/office/officeart/2018/2/layout/IconCircleList"/>
    <dgm:cxn modelId="{07F664A5-AD48-4E2F-A9E4-1B64E3B74D77}" srcId="{778B23A3-DEB6-429C-92DA-FC562324EE3C}" destId="{A78A5BD0-67CC-42B0-A66E-1E379E36D4E7}" srcOrd="3" destOrd="0" parTransId="{656D9A8F-15E3-4FB9-9E23-D76188029807}" sibTransId="{EB528CFD-6134-4B62-B76D-99F3F07C96F0}"/>
    <dgm:cxn modelId="{FF04FBA6-376C-401B-B9DD-B89D058A160A}" type="presOf" srcId="{00B3CE0A-4862-481E-A7DD-93E639B8A5B1}" destId="{0AA99D64-A7E2-4ECF-AD24-F81109106D39}" srcOrd="0" destOrd="0" presId="urn:microsoft.com/office/officeart/2018/2/layout/IconCircleList"/>
    <dgm:cxn modelId="{7DAA40E2-D6A7-4FCD-8E7F-8D00B4EF064E}" srcId="{778B23A3-DEB6-429C-92DA-FC562324EE3C}" destId="{C8926B5C-4250-4B4F-9EE3-879997414F75}" srcOrd="1" destOrd="0" parTransId="{53EC2FF8-7B09-437A-89F6-A040F758F7E5}" sibTransId="{59CF1950-EC51-42F9-81BE-1F95C123DF1B}"/>
    <dgm:cxn modelId="{30329C7E-D23E-4ED4-83BD-2D3BEB832300}" type="presParOf" srcId="{E0D32948-E2C6-4E54-A143-AC96504DAE7D}" destId="{2914223C-35A4-40F7-A1CE-C181DF799248}" srcOrd="0" destOrd="0" presId="urn:microsoft.com/office/officeart/2018/2/layout/IconCircleList"/>
    <dgm:cxn modelId="{0E802E8F-2A2E-44B6-891E-91A0800320D3}" type="presParOf" srcId="{2914223C-35A4-40F7-A1CE-C181DF799248}" destId="{9E87AEDD-48BF-4201-BFE6-65221AAB256C}" srcOrd="0" destOrd="0" presId="urn:microsoft.com/office/officeart/2018/2/layout/IconCircleList"/>
    <dgm:cxn modelId="{2A2E0B1C-4467-4CBF-9571-578F7367EAC0}" type="presParOf" srcId="{9E87AEDD-48BF-4201-BFE6-65221AAB256C}" destId="{C60C3B17-FE18-4DCF-91C5-24F046CD4CD4}" srcOrd="0" destOrd="0" presId="urn:microsoft.com/office/officeart/2018/2/layout/IconCircleList"/>
    <dgm:cxn modelId="{654C329D-4A11-4E96-B519-21A8C700E153}" type="presParOf" srcId="{9E87AEDD-48BF-4201-BFE6-65221AAB256C}" destId="{1003F61E-C915-4E03-81C5-9D2C6C113112}" srcOrd="1" destOrd="0" presId="urn:microsoft.com/office/officeart/2018/2/layout/IconCircleList"/>
    <dgm:cxn modelId="{1D498397-6F99-4F38-8B67-7D89D67116EA}" type="presParOf" srcId="{9E87AEDD-48BF-4201-BFE6-65221AAB256C}" destId="{267F14BA-7D7B-444A-AF82-906A5CF0FB27}" srcOrd="2" destOrd="0" presId="urn:microsoft.com/office/officeart/2018/2/layout/IconCircleList"/>
    <dgm:cxn modelId="{311A7651-5947-4DB0-9CA5-DFAE7DFC955A}" type="presParOf" srcId="{9E87AEDD-48BF-4201-BFE6-65221AAB256C}" destId="{D35DFD97-96E2-47CB-BC5F-0B4D214DC492}" srcOrd="3" destOrd="0" presId="urn:microsoft.com/office/officeart/2018/2/layout/IconCircleList"/>
    <dgm:cxn modelId="{C7B872D1-CE18-4037-8A91-AA0B22A2CFA3}" type="presParOf" srcId="{2914223C-35A4-40F7-A1CE-C181DF799248}" destId="{48C1A4E4-208E-4220-935A-2A8D7BF2A01C}" srcOrd="1" destOrd="0" presId="urn:microsoft.com/office/officeart/2018/2/layout/IconCircleList"/>
    <dgm:cxn modelId="{85DCF993-7DBB-4343-AFC8-B0810F590F98}" type="presParOf" srcId="{2914223C-35A4-40F7-A1CE-C181DF799248}" destId="{15D9E064-3A18-433B-88E7-32D0C86E1B3D}" srcOrd="2" destOrd="0" presId="urn:microsoft.com/office/officeart/2018/2/layout/IconCircleList"/>
    <dgm:cxn modelId="{F5BCEE1D-110E-44DF-B452-0131AE2075C5}" type="presParOf" srcId="{15D9E064-3A18-433B-88E7-32D0C86E1B3D}" destId="{34C2AAD1-6434-4FF8-8756-F451208B0FD2}" srcOrd="0" destOrd="0" presId="urn:microsoft.com/office/officeart/2018/2/layout/IconCircleList"/>
    <dgm:cxn modelId="{C7C617AC-F728-46E4-8DBF-15831DDFFB1F}" type="presParOf" srcId="{15D9E064-3A18-433B-88E7-32D0C86E1B3D}" destId="{FFC52883-C651-4AFD-9C7C-B00BECD68E66}" srcOrd="1" destOrd="0" presId="urn:microsoft.com/office/officeart/2018/2/layout/IconCircleList"/>
    <dgm:cxn modelId="{208E022B-523A-4E92-835F-5ABFA832E5B6}" type="presParOf" srcId="{15D9E064-3A18-433B-88E7-32D0C86E1B3D}" destId="{CE6C596F-03A1-4EBD-8564-8FCDAE59925B}" srcOrd="2" destOrd="0" presId="urn:microsoft.com/office/officeart/2018/2/layout/IconCircleList"/>
    <dgm:cxn modelId="{12FD21CD-3610-449F-A8F6-6B4F6B303B2E}" type="presParOf" srcId="{15D9E064-3A18-433B-88E7-32D0C86E1B3D}" destId="{CE8B5C14-F738-4F2C-85D9-799DBF038EFC}" srcOrd="3" destOrd="0" presId="urn:microsoft.com/office/officeart/2018/2/layout/IconCircleList"/>
    <dgm:cxn modelId="{CB410FBE-905A-4CBA-9068-84B835C31003}" type="presParOf" srcId="{2914223C-35A4-40F7-A1CE-C181DF799248}" destId="{F1BB00FC-D0B0-4053-B951-B9D2C45BCE40}" srcOrd="3" destOrd="0" presId="urn:microsoft.com/office/officeart/2018/2/layout/IconCircleList"/>
    <dgm:cxn modelId="{014E61E2-0AC4-4616-85C9-3B6C94320CA7}" type="presParOf" srcId="{2914223C-35A4-40F7-A1CE-C181DF799248}" destId="{47BB9351-DC18-48BC-BC61-9D6929A58570}" srcOrd="4" destOrd="0" presId="urn:microsoft.com/office/officeart/2018/2/layout/IconCircleList"/>
    <dgm:cxn modelId="{984AF13D-9E11-4179-8001-3AC5D468B8EC}" type="presParOf" srcId="{47BB9351-DC18-48BC-BC61-9D6929A58570}" destId="{ADABD6D8-4B3E-4548-8878-B60C6E356141}" srcOrd="0" destOrd="0" presId="urn:microsoft.com/office/officeart/2018/2/layout/IconCircleList"/>
    <dgm:cxn modelId="{21D35EDC-5373-4466-92D4-07B53797FED7}" type="presParOf" srcId="{47BB9351-DC18-48BC-BC61-9D6929A58570}" destId="{9BC79982-69A3-4F98-A7C3-B521084B8F92}" srcOrd="1" destOrd="0" presId="urn:microsoft.com/office/officeart/2018/2/layout/IconCircleList"/>
    <dgm:cxn modelId="{20956E2D-503D-4C40-BF62-10C0710DFA2E}" type="presParOf" srcId="{47BB9351-DC18-48BC-BC61-9D6929A58570}" destId="{612C16AC-9F0F-4B39-9D08-06CB2339280E}" srcOrd="2" destOrd="0" presId="urn:microsoft.com/office/officeart/2018/2/layout/IconCircleList"/>
    <dgm:cxn modelId="{2C8546E6-4DAD-49FA-9936-2ADD97A21D00}" type="presParOf" srcId="{47BB9351-DC18-48BC-BC61-9D6929A58570}" destId="{0AA99D64-A7E2-4ECF-AD24-F81109106D39}" srcOrd="3" destOrd="0" presId="urn:microsoft.com/office/officeart/2018/2/layout/IconCircleList"/>
    <dgm:cxn modelId="{213D48D0-1711-4A27-AD5F-1F4702D00795}" type="presParOf" srcId="{2914223C-35A4-40F7-A1CE-C181DF799248}" destId="{6D6F47A0-B0D2-4517-9DAF-3F0FB802E1D1}" srcOrd="5" destOrd="0" presId="urn:microsoft.com/office/officeart/2018/2/layout/IconCircleList"/>
    <dgm:cxn modelId="{E00F5D61-B214-46CB-A721-7C9028D42BFD}" type="presParOf" srcId="{2914223C-35A4-40F7-A1CE-C181DF799248}" destId="{DFE7D5D0-9DC3-4F5C-8035-3F628D375329}" srcOrd="6" destOrd="0" presId="urn:microsoft.com/office/officeart/2018/2/layout/IconCircleList"/>
    <dgm:cxn modelId="{9C7857ED-4222-4314-A6EE-814B6E3F8139}" type="presParOf" srcId="{DFE7D5D0-9DC3-4F5C-8035-3F628D375329}" destId="{7B02B8DA-6610-4BBC-AA22-D54AA0A75A1E}" srcOrd="0" destOrd="0" presId="urn:microsoft.com/office/officeart/2018/2/layout/IconCircleList"/>
    <dgm:cxn modelId="{7DFA83B9-D00B-4955-81AB-A96E79ECDA65}" type="presParOf" srcId="{DFE7D5D0-9DC3-4F5C-8035-3F628D375329}" destId="{CD015CCB-50C1-4743-BE35-3D967E623F65}" srcOrd="1" destOrd="0" presId="urn:microsoft.com/office/officeart/2018/2/layout/IconCircleList"/>
    <dgm:cxn modelId="{A471FC13-56B6-4D83-9130-A8532057DA2B}" type="presParOf" srcId="{DFE7D5D0-9DC3-4F5C-8035-3F628D375329}" destId="{6F2DA0B1-CC3E-4809-AD55-CDF8C59B56F0}" srcOrd="2" destOrd="0" presId="urn:microsoft.com/office/officeart/2018/2/layout/IconCircleList"/>
    <dgm:cxn modelId="{FA9EC3EE-F93C-43D4-BC8A-EE13151894C2}" type="presParOf" srcId="{DFE7D5D0-9DC3-4F5C-8035-3F628D375329}" destId="{04362143-6561-4423-B154-8D6D6BA7A4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ED523-5297-4540-8A2F-CE47F3A6FBE7}">
      <dsp:nvSpPr>
        <dsp:cNvPr id="0" name=""/>
        <dsp:cNvSpPr/>
      </dsp:nvSpPr>
      <dsp:spPr>
        <a:xfrm>
          <a:off x="0" y="0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201123-989C-4CD8-AD24-93F15F37BC16}">
      <dsp:nvSpPr>
        <dsp:cNvPr id="0" name=""/>
        <dsp:cNvSpPr/>
      </dsp:nvSpPr>
      <dsp:spPr>
        <a:xfrm>
          <a:off x="0" y="0"/>
          <a:ext cx="6034656" cy="281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The data model defines the relationships between these data elements, their attributes, and the rules for data integrity and validation. </a:t>
          </a:r>
          <a:endParaRPr lang="en-US" sz="2600" kern="1200" dirty="0"/>
        </a:p>
      </dsp:txBody>
      <dsp:txXfrm>
        <a:off x="0" y="0"/>
        <a:ext cx="6034656" cy="2816126"/>
      </dsp:txXfrm>
    </dsp:sp>
    <dsp:sp modelId="{CF0D8FD7-8110-4422-8F55-0ADA2F23460E}">
      <dsp:nvSpPr>
        <dsp:cNvPr id="0" name=""/>
        <dsp:cNvSpPr/>
      </dsp:nvSpPr>
      <dsp:spPr>
        <a:xfrm>
          <a:off x="0" y="2816126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-1509446"/>
                <a:satOff val="683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09446"/>
                <a:satOff val="683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09446"/>
                <a:satOff val="683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09446"/>
              <a:satOff val="683"/>
              <a:lumOff val="-6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65639C-225C-4E67-B8A1-9691D032D9F5}">
      <dsp:nvSpPr>
        <dsp:cNvPr id="0" name=""/>
        <dsp:cNvSpPr/>
      </dsp:nvSpPr>
      <dsp:spPr>
        <a:xfrm>
          <a:off x="0" y="2816126"/>
          <a:ext cx="6034656" cy="281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It ensures that the hub's operations are well-structured and efficient, enabling accurate tracking of women's journeys, effective provision of services, and meaningful analysis of the hub's impact over time.</a:t>
          </a:r>
          <a:endParaRPr lang="en-US" sz="2600" kern="1200"/>
        </a:p>
      </dsp:txBody>
      <dsp:txXfrm>
        <a:off x="0" y="2816126"/>
        <a:ext cx="6034656" cy="2816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E055E-0027-4E02-8E2D-56779AE60E28}">
      <dsp:nvSpPr>
        <dsp:cNvPr id="0" name=""/>
        <dsp:cNvSpPr/>
      </dsp:nvSpPr>
      <dsp:spPr>
        <a:xfrm>
          <a:off x="0" y="4239695"/>
          <a:ext cx="6034656" cy="1391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User Clicks on Tabs of Interest</a:t>
          </a:r>
          <a:r>
            <a:rPr lang="en-US" sz="2100" b="0" i="0" kern="1200"/>
            <a:t>: Intrigued, the user clicks on tabs of interest to explore further.</a:t>
          </a:r>
          <a:endParaRPr lang="en-US" sz="2100" kern="1200"/>
        </a:p>
      </dsp:txBody>
      <dsp:txXfrm>
        <a:off x="0" y="4239695"/>
        <a:ext cx="6034656" cy="1391562"/>
      </dsp:txXfrm>
    </dsp:sp>
    <dsp:sp modelId="{E04445E1-AD7E-467D-8DD2-2D0F76114786}">
      <dsp:nvSpPr>
        <dsp:cNvPr id="0" name=""/>
        <dsp:cNvSpPr/>
      </dsp:nvSpPr>
      <dsp:spPr>
        <a:xfrm rot="10800000">
          <a:off x="0" y="2120345"/>
          <a:ext cx="6034656" cy="2140223"/>
        </a:xfrm>
        <a:prstGeom prst="upArrowCallout">
          <a:avLst/>
        </a:prstGeom>
        <a:gradFill rotWithShape="0">
          <a:gsLst>
            <a:gs pos="0">
              <a:schemeClr val="accent2">
                <a:hueOff val="10041548"/>
                <a:satOff val="-341"/>
                <a:lumOff val="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041548"/>
                <a:satOff val="-341"/>
                <a:lumOff val="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041548"/>
                <a:satOff val="-341"/>
                <a:lumOff val="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User Experiences Microfinance Services</a:t>
          </a:r>
          <a:r>
            <a:rPr lang="en-US" sz="2100" b="0" i="0" kern="1200"/>
            <a:t>: The journey begins as the user becomes aware of the platform's microfinance services.</a:t>
          </a:r>
          <a:endParaRPr lang="en-US" sz="2100" kern="1200"/>
        </a:p>
      </dsp:txBody>
      <dsp:txXfrm rot="10800000">
        <a:off x="0" y="2120345"/>
        <a:ext cx="6034656" cy="1390653"/>
      </dsp:txXfrm>
    </dsp:sp>
    <dsp:sp modelId="{D2AE5832-4BFE-4801-BDC2-B187821F69DB}">
      <dsp:nvSpPr>
        <dsp:cNvPr id="0" name=""/>
        <dsp:cNvSpPr/>
      </dsp:nvSpPr>
      <dsp:spPr>
        <a:xfrm rot="10800000">
          <a:off x="0" y="995"/>
          <a:ext cx="6034656" cy="2140223"/>
        </a:xfrm>
        <a:prstGeom prst="upArrowCallout">
          <a:avLst/>
        </a:prstGeom>
        <a:gradFill rotWithShape="0">
          <a:gsLst>
            <a:gs pos="0">
              <a:schemeClr val="accent2">
                <a:hueOff val="20083096"/>
                <a:satOff val="-683"/>
                <a:lumOff val="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0083096"/>
                <a:satOff val="-683"/>
                <a:lumOff val="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0083096"/>
                <a:satOff val="-683"/>
                <a:lumOff val="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1. Awareness Stage</a:t>
          </a:r>
          <a:endParaRPr lang="en-US" sz="2100" kern="1200"/>
        </a:p>
      </dsp:txBody>
      <dsp:txXfrm rot="10800000">
        <a:off x="0" y="995"/>
        <a:ext cx="6034656" cy="1390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3B17-FE18-4DCF-91C5-24F046CD4CD4}">
      <dsp:nvSpPr>
        <dsp:cNvPr id="0" name=""/>
        <dsp:cNvSpPr/>
      </dsp:nvSpPr>
      <dsp:spPr>
        <a:xfrm>
          <a:off x="37902" y="383467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3F61E-C915-4E03-81C5-9D2C6C113112}">
      <dsp:nvSpPr>
        <dsp:cNvPr id="0" name=""/>
        <dsp:cNvSpPr/>
      </dsp:nvSpPr>
      <dsp:spPr>
        <a:xfrm>
          <a:off x="299538" y="645103"/>
          <a:ext cx="722613" cy="722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DFD97-96E2-47CB-BC5F-0B4D214DC492}">
      <dsp:nvSpPr>
        <dsp:cNvPr id="0" name=""/>
        <dsp:cNvSpPr/>
      </dsp:nvSpPr>
      <dsp:spPr>
        <a:xfrm>
          <a:off x="1550763" y="383467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User is Happy and Excited About Services</a:t>
          </a:r>
          <a:r>
            <a:rPr lang="en-US" sz="1500" b="0" i="0" kern="1200"/>
            <a:t>: As they engage, the user feels happy and excited about the platform's offerings.</a:t>
          </a:r>
          <a:endParaRPr lang="en-US" sz="1500" kern="1200"/>
        </a:p>
      </dsp:txBody>
      <dsp:txXfrm>
        <a:off x="1550763" y="383467"/>
        <a:ext cx="2936729" cy="1245885"/>
      </dsp:txXfrm>
    </dsp:sp>
    <dsp:sp modelId="{34C2AAD1-6434-4FF8-8756-F451208B0FD2}">
      <dsp:nvSpPr>
        <dsp:cNvPr id="0" name=""/>
        <dsp:cNvSpPr/>
      </dsp:nvSpPr>
      <dsp:spPr>
        <a:xfrm>
          <a:off x="4999196" y="383467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52883-C651-4AFD-9C7C-B00BECD68E66}">
      <dsp:nvSpPr>
        <dsp:cNvPr id="0" name=""/>
        <dsp:cNvSpPr/>
      </dsp:nvSpPr>
      <dsp:spPr>
        <a:xfrm>
          <a:off x="5260832" y="645103"/>
          <a:ext cx="722613" cy="722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B5C14-F738-4F2C-85D9-799DBF038EFC}">
      <dsp:nvSpPr>
        <dsp:cNvPr id="0" name=""/>
        <dsp:cNvSpPr/>
      </dsp:nvSpPr>
      <dsp:spPr>
        <a:xfrm>
          <a:off x="6512057" y="383467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User Finds Desired Option</a:t>
          </a:r>
          <a:r>
            <a:rPr lang="en-US" sz="1500" b="0" i="0" kern="1200"/>
            <a:t>: They navigate to find their desired option among the choices.</a:t>
          </a:r>
          <a:endParaRPr lang="en-US" sz="1500" kern="1200"/>
        </a:p>
      </dsp:txBody>
      <dsp:txXfrm>
        <a:off x="6512057" y="383467"/>
        <a:ext cx="2936729" cy="1245885"/>
      </dsp:txXfrm>
    </dsp:sp>
    <dsp:sp modelId="{ADABD6D8-4B3E-4548-8878-B60C6E356141}">
      <dsp:nvSpPr>
        <dsp:cNvPr id="0" name=""/>
        <dsp:cNvSpPr/>
      </dsp:nvSpPr>
      <dsp:spPr>
        <a:xfrm>
          <a:off x="37902" y="2296798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79982-69A3-4F98-A7C3-B521084B8F92}">
      <dsp:nvSpPr>
        <dsp:cNvPr id="0" name=""/>
        <dsp:cNvSpPr/>
      </dsp:nvSpPr>
      <dsp:spPr>
        <a:xfrm>
          <a:off x="299538" y="2558434"/>
          <a:ext cx="722613" cy="722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99D64-A7E2-4ECF-AD24-F81109106D39}">
      <dsp:nvSpPr>
        <dsp:cNvPr id="0" name=""/>
        <dsp:cNvSpPr/>
      </dsp:nvSpPr>
      <dsp:spPr>
        <a:xfrm>
          <a:off x="1550763" y="2296798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User Gets Start-up Loan</a:t>
          </a:r>
          <a:r>
            <a:rPr lang="en-US" sz="1500" b="0" i="0" kern="1200"/>
            <a:t>: The user successfully secures a start-up loan, progressing their goals.</a:t>
          </a:r>
          <a:endParaRPr lang="en-US" sz="1500" kern="1200"/>
        </a:p>
      </dsp:txBody>
      <dsp:txXfrm>
        <a:off x="1550763" y="2296798"/>
        <a:ext cx="2936729" cy="1245885"/>
      </dsp:txXfrm>
    </dsp:sp>
    <dsp:sp modelId="{7B02B8DA-6610-4BBC-AA22-D54AA0A75A1E}">
      <dsp:nvSpPr>
        <dsp:cNvPr id="0" name=""/>
        <dsp:cNvSpPr/>
      </dsp:nvSpPr>
      <dsp:spPr>
        <a:xfrm>
          <a:off x="4999196" y="2296798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15CCB-50C1-4743-BE35-3D967E623F65}">
      <dsp:nvSpPr>
        <dsp:cNvPr id="0" name=""/>
        <dsp:cNvSpPr/>
      </dsp:nvSpPr>
      <dsp:spPr>
        <a:xfrm>
          <a:off x="5260832" y="2558434"/>
          <a:ext cx="722613" cy="722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62143-6561-4423-B154-8D6D6BA7A42B}">
      <dsp:nvSpPr>
        <dsp:cNvPr id="0" name=""/>
        <dsp:cNvSpPr/>
      </dsp:nvSpPr>
      <dsp:spPr>
        <a:xfrm>
          <a:off x="6512057" y="2296798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User Reviews Security Details</a:t>
          </a:r>
          <a:r>
            <a:rPr lang="en-US" sz="1500" b="0" i="0" kern="1200"/>
            <a:t>: They carefully review security details to ensure a safe experience.</a:t>
          </a:r>
          <a:endParaRPr lang="en-US" sz="1500" kern="1200"/>
        </a:p>
      </dsp:txBody>
      <dsp:txXfrm>
        <a:off x="6512057" y="2296798"/>
        <a:ext cx="2936729" cy="1245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9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8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29978-BFF2-CC4F-B9AD-D14D77C61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GB" sz="3400" spc="288">
                <a:latin typeface="Lato Heavy"/>
              </a:rPr>
              <a:t>INFITEX Empowerment Hub</a:t>
            </a:r>
            <a:br>
              <a:rPr lang="en-US" sz="3400" spc="288">
                <a:latin typeface="Lato Heavy"/>
              </a:rPr>
            </a:br>
            <a:endParaRPr lang="en-UG" sz="3400"/>
          </a:p>
        </p:txBody>
      </p:sp>
      <p:pic>
        <p:nvPicPr>
          <p:cNvPr id="19" name="Picture 2" descr="A group of pink balls&#10;&#10;Description automatically generated">
            <a:extLst>
              <a:ext uri="{FF2B5EF4-FFF2-40B4-BE49-F238E27FC236}">
                <a16:creationId xmlns:a16="http://schemas.microsoft.com/office/drawing/2014/main" id="{54AE13AB-C33E-9874-AFA7-8D5F4229D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1" r="-2" b="5954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660CD42A-BAA6-A1CC-1635-E6CC749D0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5" r="-1" b="15519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A5AB4-8A46-21EA-702A-90932B5A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516" y="1247140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Customer Journey map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092341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BDC0E11-205C-B8B2-FBAD-B9281CA75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12188949" cy="68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666FD-4329-E080-7E67-B1EDBA4E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Customer Roadmap</a:t>
            </a:r>
            <a:endParaRPr lang="en-UG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4F66D596-EE44-16C9-E674-DF047E2DC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36989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56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50DFF-6168-9F43-1C32-F1C8C78A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2. Consideration Stage</a:t>
            </a:r>
            <a:br>
              <a:rPr lang="en-US" b="0" i="0">
                <a:effectLst/>
                <a:latin typeface="Söhne"/>
              </a:rPr>
            </a:br>
            <a:endParaRPr lang="en-UG" dirty="0"/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6DDA9261-BBDE-9891-46CE-9B23B3259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9" r="28571" b="-1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F0DD-49D0-E4ED-C2D9-977931B0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>
                <a:effectLst/>
                <a:latin typeface="Söhne"/>
              </a:rPr>
              <a:t>User Excited About Reviews</a:t>
            </a:r>
            <a:r>
              <a:rPr lang="en-US" b="0" i="0">
                <a:effectLst/>
                <a:latin typeface="Söhne"/>
              </a:rPr>
              <a:t>: The user's excitement grows as they read positive reviews from other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User Can Browse Through Start-up Loans</a:t>
            </a:r>
            <a:r>
              <a:rPr lang="en-US" b="0" i="0">
                <a:effectLst/>
                <a:latin typeface="Söhne"/>
              </a:rPr>
              <a:t>: They start browsing through start-up loan options, seeking the right 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User Finds Required Details and Fills Them</a:t>
            </a:r>
            <a:r>
              <a:rPr lang="en-US" b="0" i="0">
                <a:effectLst/>
                <a:latin typeface="Söhne"/>
              </a:rPr>
              <a:t>: The user locates required details and fills in necessary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User Adopts a Service of Interest</a:t>
            </a:r>
            <a:r>
              <a:rPr lang="en-US" b="0" i="0">
                <a:effectLst/>
                <a:latin typeface="Söhne"/>
              </a:rPr>
              <a:t>: Ultimately, the user decides to adopt a service that aligns with their goals.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26117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C5CD-769B-00F4-CEAE-7948EBF3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D1D5DB"/>
                </a:solidFill>
                <a:latin typeface="Söhne"/>
              </a:rPr>
              <a:t>3. </a:t>
            </a:r>
            <a:r>
              <a:rPr lang="en-US" sz="4400" b="1" i="0" dirty="0">
                <a:solidFill>
                  <a:srgbClr val="D1D5DB"/>
                </a:solidFill>
                <a:effectLst/>
                <a:latin typeface="Söhne"/>
              </a:rPr>
              <a:t>Experience Stage</a:t>
            </a:r>
            <a:b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50E3F-17FE-5393-6A10-E352D784DF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1605834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61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BBB-94B5-BC7E-62DE-773A9547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b="1">
                <a:latin typeface="Söhne"/>
              </a:rPr>
              <a:t>4. </a:t>
            </a:r>
            <a:r>
              <a:rPr lang="en-US" b="1" i="0">
                <a:effectLst/>
                <a:latin typeface="Söhne"/>
              </a:rPr>
              <a:t>Customer Expectations</a:t>
            </a:r>
            <a:br>
              <a:rPr lang="en-US" b="0" i="0">
                <a:effectLst/>
                <a:latin typeface="Söhne"/>
              </a:rPr>
            </a:br>
            <a:endParaRPr lang="en-UG" dirty="0"/>
          </a:p>
        </p:txBody>
      </p:sp>
      <p:pic>
        <p:nvPicPr>
          <p:cNvPr id="16" name="Picture 4" descr="Person handing over keys">
            <a:extLst>
              <a:ext uri="{FF2B5EF4-FFF2-40B4-BE49-F238E27FC236}">
                <a16:creationId xmlns:a16="http://schemas.microsoft.com/office/drawing/2014/main" id="{31E77426-25C7-F9B1-014C-4BF9BA20F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3" r="33525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90049F-50C5-905E-C854-2E1C788C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Expectation: Easy Start-up Loan Access</a:t>
            </a:r>
            <a:r>
              <a:rPr lang="en-US" b="0" i="0">
                <a:effectLst/>
                <a:latin typeface="Söhne"/>
              </a:rPr>
              <a:t>: The user expects seamless access to start-up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Expectation: Obtain Start-up Loans</a:t>
            </a:r>
            <a:r>
              <a:rPr lang="en-US" b="0" i="0">
                <a:effectLst/>
                <a:latin typeface="Söhne"/>
              </a:rPr>
              <a:t>: They anticipate obtaining the needed start-up loans effortlessly.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Expectation: More Discounts on Loans</a:t>
            </a:r>
            <a:r>
              <a:rPr lang="en-US" b="0" i="0">
                <a:effectLst/>
                <a:latin typeface="Söhne"/>
              </a:rPr>
              <a:t>: Their expectations include the possibility of more discounts on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Expectation: Secure Payment Method</a:t>
            </a:r>
            <a:r>
              <a:rPr lang="en-US" b="0" i="0">
                <a:effectLst/>
                <a:latin typeface="Söhne"/>
              </a:rPr>
              <a:t>: Lastly, they desire a secure payment method for their transactions.</a:t>
            </a:r>
          </a:p>
          <a:p>
            <a:pPr marL="0" indent="0">
              <a:buNone/>
            </a:pP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982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" r="-1" b="569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516" y="1247140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0068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18FE7-0736-D9B2-A16B-214FB967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>
                <a:effectLst/>
                <a:latin typeface="Söhne"/>
              </a:rPr>
              <a:t>Awareness Stage Use Cases</a:t>
            </a:r>
            <a:br>
              <a:rPr lang="en-US" sz="3400" b="0" i="0">
                <a:effectLst/>
                <a:latin typeface="Söhne"/>
              </a:rPr>
            </a:br>
            <a:endParaRPr lang="en-UG" sz="340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76FE32-6C10-A032-4CC8-8DC9830E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820" y="2160016"/>
            <a:ext cx="5310579" cy="3926152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User Experiences Microfinance Services</a:t>
            </a:r>
            <a:r>
              <a:rPr lang="en-US" b="0" i="0">
                <a:effectLst/>
                <a:latin typeface="Söhne"/>
              </a:rPr>
              <a:t>: At the awareness stage, users encounter microfinance services, sparking interest.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User Clicks on Tabs of Interest</a:t>
            </a:r>
            <a:r>
              <a:rPr lang="en-US" b="0" i="0">
                <a:effectLst/>
                <a:latin typeface="Söhne"/>
              </a:rPr>
              <a:t>: They explore further by clicking on tabs relevant to their needs.</a:t>
            </a:r>
          </a:p>
          <a:p>
            <a:endParaRPr lang="en-UG"/>
          </a:p>
        </p:txBody>
      </p:sp>
      <p:pic>
        <p:nvPicPr>
          <p:cNvPr id="6" name="Picture 5" descr="A black and white text">
            <a:extLst>
              <a:ext uri="{FF2B5EF4-FFF2-40B4-BE49-F238E27FC236}">
                <a16:creationId xmlns:a16="http://schemas.microsoft.com/office/drawing/2014/main" id="{A6C78695-BE4C-2D23-EBF6-5F5247481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9" y="1778376"/>
            <a:ext cx="5106593" cy="1839800"/>
          </a:xfrm>
          <a:prstGeom prst="rect">
            <a:avLst/>
          </a:prstGeom>
        </p:spPr>
      </p:pic>
      <p:pic>
        <p:nvPicPr>
          <p:cNvPr id="7" name="Graphic 6" descr="Megaphone">
            <a:extLst>
              <a:ext uri="{FF2B5EF4-FFF2-40B4-BE49-F238E27FC236}">
                <a16:creationId xmlns:a16="http://schemas.microsoft.com/office/drawing/2014/main" id="{F68FB5DF-C23E-90F2-8CB2-1F6522DEB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8543" y="3900752"/>
            <a:ext cx="2185416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58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User Flow Diagram.</a:t>
            </a:r>
          </a:p>
        </p:txBody>
      </p:sp>
      <p:pic>
        <p:nvPicPr>
          <p:cNvPr id="4" name="Content Placeholder 3" descr="https://documents.lucid.app/documents/ec5e6afb-31a2-47ae-ab1b-c1b972254d0d/pages/0_0?a=740&amp;x=613&amp;y=-1542&amp;w=993&amp;h=914&amp;store=1&amp;accept=image%2F*&amp;auth=LCA%205a96f2c88627fed267a66eb497548a3dd3d701cdef8bb6860bc2e30d1e447ae5-ts%3D169207917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308" y="64006"/>
            <a:ext cx="6201338" cy="6729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05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GB" dirty="0"/>
              <a:t>Data Model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BF22B6-E757-12A7-59F8-74576F953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773234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49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12" y="1747340"/>
            <a:ext cx="2057011" cy="4536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55" y="1756742"/>
            <a:ext cx="2838450" cy="4645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37" y="1800610"/>
            <a:ext cx="3105150" cy="44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4" y="1815921"/>
            <a:ext cx="8384147" cy="4790941"/>
          </a:xfrm>
        </p:spPr>
      </p:pic>
    </p:spTree>
    <p:extLst>
      <p:ext uri="{BB962C8B-B14F-4D97-AF65-F5344CB8AC3E}">
        <p14:creationId xmlns:p14="http://schemas.microsoft.com/office/powerpoint/2010/main" val="227661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0EC37DBA-29AF-FFFA-1D76-9E0B6E892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8" r="-1" b="602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6092" y="0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082" y="1247140"/>
            <a:ext cx="3753224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/>
              <a:t>Customer Journey 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6603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734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30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E38E25"/>
      </a:accent1>
      <a:accent2>
        <a:srgbClr val="EB644E"/>
      </a:accent2>
      <a:accent3>
        <a:srgbClr val="EE6E92"/>
      </a:accent3>
      <a:accent4>
        <a:srgbClr val="EB4EBB"/>
      </a:accent4>
      <a:accent5>
        <a:srgbClr val="E06EEE"/>
      </a:accent5>
      <a:accent6>
        <a:srgbClr val="984EEB"/>
      </a:accent6>
      <a:hlink>
        <a:srgbClr val="6383AB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400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Lato Heavy</vt:lpstr>
      <vt:lpstr>Neue Haas Grotesk Text Pro</vt:lpstr>
      <vt:lpstr>Söhne</vt:lpstr>
      <vt:lpstr>InterweaveVTI</vt:lpstr>
      <vt:lpstr>INFITEX Empowerment Hub </vt:lpstr>
      <vt:lpstr>Use case diagram</vt:lpstr>
      <vt:lpstr>Use case diagram</vt:lpstr>
      <vt:lpstr>Awareness Stage Use Cases </vt:lpstr>
      <vt:lpstr>User Flow Diagram.</vt:lpstr>
      <vt:lpstr>Data Model</vt:lpstr>
      <vt:lpstr>Continuation</vt:lpstr>
      <vt:lpstr>Continuation</vt:lpstr>
      <vt:lpstr>Customer Journey Map</vt:lpstr>
      <vt:lpstr>Customer Journey map</vt:lpstr>
      <vt:lpstr>PowerPoint Presentation</vt:lpstr>
      <vt:lpstr>Customer Roadmap</vt:lpstr>
      <vt:lpstr>2. Consideration Stage </vt:lpstr>
      <vt:lpstr>3. Experience Stage </vt:lpstr>
      <vt:lpstr>4. Customer Expectations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INFITEX Empowerment Hub</dc:title>
  <dc:creator>Byansi Anthony</dc:creator>
  <cp:lastModifiedBy>Byansi Anthony</cp:lastModifiedBy>
  <cp:revision>7</cp:revision>
  <dcterms:created xsi:type="dcterms:W3CDTF">2023-08-10T19:51:52Z</dcterms:created>
  <dcterms:modified xsi:type="dcterms:W3CDTF">2023-08-15T08:45:25Z</dcterms:modified>
</cp:coreProperties>
</file>