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Average" panose="020B0604020202020204" charset="0"/>
      <p:regular r:id="rId9"/>
    </p:embeddedFont>
    <p:embeddedFont>
      <p:font typeface="Oswald" panose="00000500000000000000" pitchFamily="2" charset="0"/>
      <p:regular r:id="rId10"/>
      <p:bold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ba560156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ba560156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ba5601565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ba5601565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ba5601565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ba5601565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ba56015658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ba560156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a56015658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a5601565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2778900"/>
            <a:ext cx="7801500" cy="1730100"/>
          </a:xfrm>
          <a:prstGeom prst="rect">
            <a:avLst/>
          </a:prstGeom>
          <a:solidFill>
            <a:srgbClr val="37474F"/>
          </a:solidFill>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800" dirty="0">
                <a:solidFill>
                  <a:schemeClr val="dk2"/>
                </a:solidFill>
              </a:rPr>
              <a:t>//World’s Best Palindrome Checker</a:t>
            </a:r>
            <a:endParaRPr sz="3800" dirty="0">
              <a:solidFill>
                <a:schemeClr val="dk2"/>
              </a:solidFill>
            </a:endParaRPr>
          </a:p>
          <a:p>
            <a:pPr marL="0" lvl="0" indent="0" algn="ctr" rtl="0">
              <a:spcBef>
                <a:spcPts val="0"/>
              </a:spcBef>
              <a:spcAft>
                <a:spcPts val="0"/>
              </a:spcAft>
              <a:buNone/>
            </a:pPr>
            <a:r>
              <a:rPr lang="en" sz="3800" dirty="0"/>
              <a:t>String Lab = “Lab1”;</a:t>
            </a:r>
            <a:endParaRPr sz="3800" dirty="0"/>
          </a:p>
          <a:p>
            <a:pPr marL="0" lvl="0" indent="0" algn="ctr" rtl="0">
              <a:spcBef>
                <a:spcPts val="0"/>
              </a:spcBef>
              <a:spcAft>
                <a:spcPts val="0"/>
              </a:spcAft>
              <a:buNone/>
            </a:pPr>
            <a:r>
              <a:rPr lang="en" sz="3800" dirty="0"/>
              <a:t>If ( Lab.equals( “Lab1”)){</a:t>
            </a:r>
            <a:endParaRPr sz="3800" dirty="0"/>
          </a:p>
          <a:p>
            <a:pPr marL="0" lvl="0" indent="0" algn="ctr" rtl="0">
              <a:spcBef>
                <a:spcPts val="0"/>
              </a:spcBef>
              <a:spcAft>
                <a:spcPts val="0"/>
              </a:spcAft>
              <a:buNone/>
            </a:pPr>
            <a:r>
              <a:rPr lang="en" sz="3800"/>
              <a:t>System.out.println ( “Made by Anthony R” );</a:t>
            </a:r>
            <a:endParaRPr sz="3800" dirty="0"/>
          </a:p>
          <a:p>
            <a:pPr marL="0" lvl="0" indent="0" algn="ctr" rtl="0">
              <a:spcBef>
                <a:spcPts val="0"/>
              </a:spcBef>
              <a:spcAft>
                <a:spcPts val="0"/>
              </a:spcAft>
              <a:buNone/>
            </a:pPr>
            <a:r>
              <a:rPr lang="en" sz="3800" dirty="0"/>
              <a:t>}</a:t>
            </a:r>
            <a:endParaRPr sz="3800" dirty="0"/>
          </a:p>
          <a:p>
            <a:pPr marL="0" lvl="0" indent="0" algn="ctr" rtl="0">
              <a:spcBef>
                <a:spcPts val="0"/>
              </a:spcBef>
              <a:spcAft>
                <a:spcPts val="0"/>
              </a:spcAft>
              <a:buNone/>
            </a:pPr>
            <a:endParaRPr sz="3800" dirty="0"/>
          </a:p>
        </p:txBody>
      </p:sp>
      <p:sp>
        <p:nvSpPr>
          <p:cNvPr id="60" name="Google Shape;60;p13"/>
          <p:cNvSpPr txBox="1">
            <a:spLocks noGrp="1"/>
          </p:cNvSpPr>
          <p:nvPr>
            <p:ph type="subTitle" idx="1"/>
          </p:nvPr>
        </p:nvSpPr>
        <p:spPr>
          <a:xfrm>
            <a:off x="609075" y="4115001"/>
            <a:ext cx="78015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p:nvPr/>
        </p:nvSpPr>
        <p:spPr>
          <a:xfrm>
            <a:off x="303025" y="217550"/>
            <a:ext cx="3620700" cy="5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Part I: Implementation</a:t>
            </a:r>
            <a:endParaRPr sz="1800">
              <a:solidFill>
                <a:schemeClr val="dk1"/>
              </a:solidFill>
            </a:endParaRPr>
          </a:p>
        </p:txBody>
      </p:sp>
      <p:pic>
        <p:nvPicPr>
          <p:cNvPr id="66" name="Google Shape;66;p14"/>
          <p:cNvPicPr preferRelativeResize="0"/>
          <p:nvPr/>
        </p:nvPicPr>
        <p:blipFill>
          <a:blip r:embed="rId3">
            <a:alphaModFix/>
          </a:blip>
          <a:stretch>
            <a:fillRect/>
          </a:stretch>
        </p:blipFill>
        <p:spPr>
          <a:xfrm>
            <a:off x="683725" y="630025"/>
            <a:ext cx="7872775" cy="3005200"/>
          </a:xfrm>
          <a:prstGeom prst="rect">
            <a:avLst/>
          </a:prstGeom>
          <a:noFill/>
          <a:ln>
            <a:noFill/>
          </a:ln>
        </p:spPr>
      </p:pic>
      <p:sp>
        <p:nvSpPr>
          <p:cNvPr id="67" name="Google Shape;67;p14"/>
          <p:cNvSpPr txBox="1"/>
          <p:nvPr/>
        </p:nvSpPr>
        <p:spPr>
          <a:xfrm>
            <a:off x="186475" y="3706125"/>
            <a:ext cx="8733000" cy="120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900"/>
              </a:spcBef>
              <a:spcAft>
                <a:spcPts val="0"/>
              </a:spcAft>
              <a:buClr>
                <a:schemeClr val="dk1"/>
              </a:buClr>
              <a:buSzPts val="1100"/>
              <a:buFont typeface="Arial"/>
              <a:buNone/>
            </a:pPr>
            <a:r>
              <a:rPr lang="en" sz="1100">
                <a:solidFill>
                  <a:schemeClr val="dk1"/>
                </a:solidFill>
              </a:rPr>
              <a:t>The method created above essentially replaces any non-alphanumeric characters with a blank placeholder and converts the entirety of the string to lowercase letters. Following that, we initialize two integers labelled “left” and “right”. These act as pointers that will then iterate throughout the string. If the character on the left is not the same as the character on the right, the loop will end and the boolean expression will return false (meaning that the string is NOT a palindrome). If the characters of the string are both the same on the left and the right, the loop will iterate and compare until the middle of the string is met and return true (meaning the string IS a palindrome). The pointers will increment and decrement for every character as long as they are the same on both ends until they both reach the midpoint.</a:t>
            </a:r>
            <a:endParaRPr sz="1100">
              <a:solidFill>
                <a:schemeClr val="dk1"/>
              </a:solidFill>
            </a:endParaRPr>
          </a:p>
          <a:p>
            <a:pPr marL="0" lvl="0" indent="0" algn="l" rtl="0">
              <a:spcBef>
                <a:spcPts val="900"/>
              </a:spcBef>
              <a:spcAft>
                <a:spcPts val="0"/>
              </a:spcAft>
              <a:buNone/>
            </a:pP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p:nvPr/>
        </p:nvSpPr>
        <p:spPr>
          <a:xfrm>
            <a:off x="178700" y="186475"/>
            <a:ext cx="4824900" cy="6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Part II: Theoretical Time Complexity Analysis</a:t>
            </a:r>
            <a:endParaRPr sz="1800">
              <a:solidFill>
                <a:schemeClr val="dk1"/>
              </a:solidFill>
            </a:endParaRPr>
          </a:p>
        </p:txBody>
      </p:sp>
      <p:sp>
        <p:nvSpPr>
          <p:cNvPr id="73" name="Google Shape;73;p15"/>
          <p:cNvSpPr txBox="1"/>
          <p:nvPr/>
        </p:nvSpPr>
        <p:spPr>
          <a:xfrm>
            <a:off x="745875" y="1157675"/>
            <a:ext cx="7163700" cy="15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74" name="Google Shape;74;p15"/>
          <p:cNvSpPr txBox="1"/>
          <p:nvPr/>
        </p:nvSpPr>
        <p:spPr>
          <a:xfrm>
            <a:off x="815800" y="675975"/>
            <a:ext cx="7373400" cy="137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rPr>
              <a:t>Best Case Scenario:</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When the inputs character on both ends of it are not equivalent to one another (not a palindrome)</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In this case, the loop will only have to iterate once and stop as soon as the first mismatch is discovered</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The computation complexity for the best case scenario would be O(1) because the algorithm would be completed after just the first iteration in the instance that the first and last character are not the same</a:t>
            </a:r>
            <a:endParaRPr sz="1700">
              <a:solidFill>
                <a:schemeClr val="dk1"/>
              </a:solidFill>
            </a:endParaRPr>
          </a:p>
        </p:txBody>
      </p:sp>
      <p:sp>
        <p:nvSpPr>
          <p:cNvPr id="75" name="Google Shape;75;p15"/>
          <p:cNvSpPr txBox="1"/>
          <p:nvPr/>
        </p:nvSpPr>
        <p:spPr>
          <a:xfrm>
            <a:off x="863500" y="2851475"/>
            <a:ext cx="7554900" cy="117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rPr>
              <a:t>Worst Case Scenario:</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When the string is a palindrome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This is because the loop would have to iterate through the entire string of ‘n’ characters</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The computational complexity in the worst case is O(n/2), essentially O(n), because the time taken to execute the algorithm is dependent on the length of the input string</a:t>
            </a:r>
            <a:endParaRPr sz="17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p:nvPr/>
        </p:nvSpPr>
        <p:spPr>
          <a:xfrm>
            <a:off x="334100" y="271925"/>
            <a:ext cx="4203300" cy="77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Part III: Experimental Time Complexity</a:t>
            </a:r>
            <a:endParaRPr sz="1800">
              <a:solidFill>
                <a:schemeClr val="dk1"/>
              </a:solidFill>
            </a:endParaRPr>
          </a:p>
          <a:p>
            <a:pPr marL="0" lvl="0" indent="0" algn="l" rtl="0">
              <a:spcBef>
                <a:spcPts val="0"/>
              </a:spcBef>
              <a:spcAft>
                <a:spcPts val="0"/>
              </a:spcAft>
              <a:buNone/>
            </a:pPr>
            <a:endParaRPr sz="1800">
              <a:solidFill>
                <a:schemeClr val="dk2"/>
              </a:solidFill>
            </a:endParaRPr>
          </a:p>
        </p:txBody>
      </p:sp>
      <p:pic>
        <p:nvPicPr>
          <p:cNvPr id="81" name="Google Shape;81;p16"/>
          <p:cNvPicPr preferRelativeResize="0"/>
          <p:nvPr/>
        </p:nvPicPr>
        <p:blipFill>
          <a:blip r:embed="rId3">
            <a:alphaModFix/>
          </a:blip>
          <a:stretch>
            <a:fillRect/>
          </a:stretch>
        </p:blipFill>
        <p:spPr>
          <a:xfrm>
            <a:off x="334100" y="971200"/>
            <a:ext cx="5664049" cy="3044525"/>
          </a:xfrm>
          <a:prstGeom prst="rect">
            <a:avLst/>
          </a:prstGeom>
          <a:noFill/>
          <a:ln>
            <a:noFill/>
          </a:ln>
        </p:spPr>
      </p:pic>
      <p:sp>
        <p:nvSpPr>
          <p:cNvPr id="82" name="Google Shape;82;p16"/>
          <p:cNvSpPr txBox="1"/>
          <p:nvPr/>
        </p:nvSpPr>
        <p:spPr>
          <a:xfrm>
            <a:off x="6099175" y="971200"/>
            <a:ext cx="2696100" cy="321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rPr>
              <a:t>After the generateRandomString()method created strings of {10, 100, 1000, 10000, 10000} length, we passed them through the isPalindrome method and recorded our findings of the algorithms execution in terms of nanoseconds</a:t>
            </a:r>
            <a:endParaRPr sz="1700">
              <a:solidFill>
                <a:schemeClr val="dk1"/>
              </a:solidFill>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986750" y="699275"/>
            <a:ext cx="6977024" cy="4113125"/>
          </a:xfrm>
          <a:prstGeom prst="rect">
            <a:avLst/>
          </a:prstGeom>
          <a:noFill/>
          <a:ln>
            <a:noFill/>
          </a:ln>
        </p:spPr>
      </p:pic>
      <p:sp>
        <p:nvSpPr>
          <p:cNvPr id="88" name="Google Shape;88;p17"/>
          <p:cNvSpPr txBox="1"/>
          <p:nvPr/>
        </p:nvSpPr>
        <p:spPr>
          <a:xfrm>
            <a:off x="404025" y="217550"/>
            <a:ext cx="4063500" cy="5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Result </a:t>
            </a:r>
            <a:endParaRPr sz="1800">
              <a:solidFill>
                <a:schemeClr val="dk1"/>
              </a:solidFill>
            </a:endParaRPr>
          </a:p>
          <a:p>
            <a:pPr marL="0" lvl="0" indent="0" algn="l" rtl="0">
              <a:spcBef>
                <a:spcPts val="0"/>
              </a:spcBef>
              <a:spcAft>
                <a:spcPts val="0"/>
              </a:spcAft>
              <a:buNone/>
            </a:pP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p:nvPr/>
        </p:nvSpPr>
        <p:spPr>
          <a:xfrm>
            <a:off x="163150" y="132075"/>
            <a:ext cx="8810700" cy="488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Part IV: Conclusion</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In our theoretical analysis we determined that our algorithms computational complexity is O(n). The ‘n’ being the length of characters in the input string. The reason behind our thought process was that the algorithm will iterate with two pointers (one on each end), through half of the string (n/2 characters) to specify whether a string is a palindrome. After experimenting and developing a method that generates random strings throughout multiple trials, we found that the execution time with respect to the length of the string, increases linearly. This is consistent with our theoretical analysis and this can be seen on the previous slide based on the trendline incorporated in the graph. A possible potential improvement could be to optimize the algorithms code in order to execute more swiftly. Overall, the algorithm seems to perform efficiently for most practical use cases. </a:t>
            </a:r>
            <a:endParaRPr sz="1800">
              <a:solidFill>
                <a:schemeClr val="dk1"/>
              </a:solidFill>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561</Words>
  <Application>Microsoft Office PowerPoint</Application>
  <PresentationFormat>On-screen Show (16:9)</PresentationFormat>
  <Paragraphs>22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Oswald</vt:lpstr>
      <vt:lpstr>Average</vt:lpstr>
      <vt:lpstr>Arial</vt:lpstr>
      <vt:lpstr>Slate</vt:lpstr>
      <vt:lpstr>//World’s Best Palindrome Checker String Lab = “Lab1”; If ( Lab.equals( “Lab1”)){ System.out.println ( “Made by Anthony R” ); }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//World’s Best Palindrome Checker String Lab = “Lab1”; If ( Lab.equals( “Lab1”)){ System.out.println ( “Made by Anthony R” ); } </dc:title>
  <dc:creator>Owner</dc:creator>
  <cp:lastModifiedBy>Daria Rosado</cp:lastModifiedBy>
  <cp:revision>1</cp:revision>
  <dcterms:modified xsi:type="dcterms:W3CDTF">2024-05-14T20:58:42Z</dcterms:modified>
</cp:coreProperties>
</file>